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sldIdLst>
    <p:sldId id="256" r:id="rId2"/>
    <p:sldId id="257" r:id="rId3"/>
    <p:sldId id="270" r:id="rId4"/>
    <p:sldId id="271" r:id="rId5"/>
    <p:sldId id="272" r:id="rId6"/>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showGuides="1">
      <p:cViewPr varScale="1">
        <p:scale>
          <a:sx n="160" d="100"/>
          <a:sy n="160" d="100"/>
        </p:scale>
        <p:origin x="4308" y="138"/>
      </p:cViewPr>
      <p:guideLst>
        <p:guide orient="horz" pos="2160"/>
        <p:guide pos="28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224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979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015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6748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341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112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019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0791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995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26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7/24/2019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376643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950">
                <a:latin typeface="+mn-lt"/>
              </a:rPr>
              <a:t>Machine Learning</a:t>
            </a:r>
          </a:p>
        </p:txBody>
      </p:sp>
      <p:sp>
        <p:nvSpPr>
          <p:cNvPr id="3" name="Subtitle 2"/>
          <p:cNvSpPr>
            <a:spLocks noGrp="1"/>
          </p:cNvSpPr>
          <p:nvPr>
            <p:ph type="subTitle" idx="1"/>
          </p:nvPr>
        </p:nvSpPr>
        <p:spPr>
          <a:xfrm>
            <a:off x="1143000" y="3815603"/>
            <a:ext cx="6858000" cy="775448"/>
          </a:xfrm>
        </p:spPr>
        <p:txBody>
          <a:bodyPr>
            <a:normAutofit fontScale="92500" lnSpcReduction="10000"/>
          </a:bodyPr>
          <a:lstStyle/>
          <a:p>
            <a:r>
              <a:rPr lang="en-US" smtClean="0"/>
              <a:t>Dimensionality Reduction </a:t>
            </a:r>
            <a:r>
              <a:rPr lang="en-US"/>
              <a:t>in R</a:t>
            </a:r>
            <a:endParaRPr lang="en-US" dirty="0"/>
          </a:p>
          <a:p>
            <a:r>
              <a:rPr lang="en-US" smtClean="0"/>
              <a:t>July </a:t>
            </a:r>
            <a:r>
              <a:rPr lang="en-US" dirty="0"/>
              <a:t>2019</a:t>
            </a:r>
          </a:p>
        </p:txBody>
      </p:sp>
    </p:spTree>
    <p:extLst>
      <p:ext uri="{BB962C8B-B14F-4D97-AF65-F5344CB8AC3E}">
        <p14:creationId xmlns:p14="http://schemas.microsoft.com/office/powerpoint/2010/main" val="74401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435162"/>
            <a:ext cx="7886700" cy="398510"/>
          </a:xfrm>
        </p:spPr>
        <p:txBody>
          <a:bodyPr>
            <a:normAutofit fontScale="90000"/>
          </a:bodyPr>
          <a:lstStyle/>
          <a:p>
            <a:r>
              <a:rPr lang="en-US" dirty="0">
                <a:latin typeface="+mn-lt"/>
              </a:rPr>
              <a:t>Content</a:t>
            </a:r>
          </a:p>
        </p:txBody>
      </p:sp>
      <p:sp>
        <p:nvSpPr>
          <p:cNvPr id="4" name="Content Placeholder 3"/>
          <p:cNvSpPr>
            <a:spLocks noGrp="1"/>
          </p:cNvSpPr>
          <p:nvPr>
            <p:ph sz="half" idx="1"/>
          </p:nvPr>
        </p:nvSpPr>
        <p:spPr>
          <a:xfrm>
            <a:off x="514350" y="1073010"/>
            <a:ext cx="3757999" cy="5507084"/>
          </a:xfrm>
        </p:spPr>
        <p:txBody>
          <a:bodyPr>
            <a:normAutofit/>
          </a:bodyPr>
          <a:lstStyle/>
          <a:p>
            <a:pPr marL="385763" indent="-385763">
              <a:buFont typeface="+mj-lt"/>
              <a:buAutoNum type="arabicPeriod"/>
            </a:pPr>
            <a:r>
              <a:rPr lang="en-US" sz="1350" smtClean="0"/>
              <a:t>Principal Component Analysis (PCA)</a:t>
            </a:r>
            <a:endParaRPr lang="en-US" sz="1350" dirty="0"/>
          </a:p>
          <a:p>
            <a:pPr lvl="1">
              <a:buFont typeface="Wingdings" panose="05000000000000000000" pitchFamily="2" charset="2"/>
              <a:buChar char="Ø"/>
            </a:pPr>
            <a:r>
              <a:rPr lang="en-US" sz="1050" smtClean="0">
                <a:solidFill>
                  <a:srgbClr val="00B0F0"/>
                </a:solidFill>
              </a:rPr>
              <a:t>The Curse of Dimensionality</a:t>
            </a:r>
          </a:p>
          <a:p>
            <a:pPr lvl="1">
              <a:buFont typeface="Wingdings" panose="05000000000000000000" pitchFamily="2" charset="2"/>
              <a:buChar char="Ø"/>
            </a:pPr>
            <a:r>
              <a:rPr lang="en-US" sz="1050" smtClean="0">
                <a:solidFill>
                  <a:srgbClr val="00B0F0"/>
                </a:solidFill>
              </a:rPr>
              <a:t>Why reduce dimensionality?</a:t>
            </a:r>
          </a:p>
          <a:p>
            <a:pPr lvl="1">
              <a:buFont typeface="Wingdings" panose="05000000000000000000" pitchFamily="2" charset="2"/>
              <a:buChar char="Ø"/>
            </a:pPr>
            <a:r>
              <a:rPr lang="en-US" sz="1050" smtClean="0"/>
              <a:t>Exploring multivariate data</a:t>
            </a:r>
          </a:p>
          <a:p>
            <a:pPr lvl="1">
              <a:buFont typeface="Wingdings" panose="05000000000000000000" pitchFamily="2" charset="2"/>
              <a:buChar char="Ø"/>
            </a:pPr>
            <a:r>
              <a:rPr lang="en-US" sz="1050" smtClean="0"/>
              <a:t>Getting PCA to work with FactoMineR</a:t>
            </a:r>
          </a:p>
          <a:p>
            <a:pPr lvl="1">
              <a:buFont typeface="Wingdings" panose="05000000000000000000" pitchFamily="2" charset="2"/>
              <a:buChar char="Ø"/>
            </a:pPr>
            <a:r>
              <a:rPr lang="en-US" sz="1050" smtClean="0"/>
              <a:t>PCA with FactoMineR</a:t>
            </a:r>
          </a:p>
          <a:p>
            <a:pPr lvl="1">
              <a:buFont typeface="Wingdings" panose="05000000000000000000" pitchFamily="2" charset="2"/>
              <a:buChar char="Ø"/>
            </a:pPr>
            <a:r>
              <a:rPr lang="en-US" sz="1050" smtClean="0"/>
              <a:t>Exploring PCA()</a:t>
            </a:r>
          </a:p>
          <a:p>
            <a:pPr lvl="1">
              <a:buFont typeface="Wingdings" panose="05000000000000000000" pitchFamily="2" charset="2"/>
              <a:buChar char="Ø"/>
            </a:pPr>
            <a:r>
              <a:rPr lang="en-US" sz="1050" smtClean="0"/>
              <a:t>PCA with ade4</a:t>
            </a:r>
          </a:p>
          <a:p>
            <a:pPr lvl="1">
              <a:buFont typeface="Wingdings" panose="05000000000000000000" pitchFamily="2" charset="2"/>
              <a:buChar char="Ø"/>
            </a:pPr>
            <a:r>
              <a:rPr lang="en-US" sz="1050" smtClean="0"/>
              <a:t>Interpreting and visualizing PCA models</a:t>
            </a:r>
          </a:p>
          <a:p>
            <a:pPr lvl="1">
              <a:buFont typeface="Wingdings" panose="05000000000000000000" pitchFamily="2" charset="2"/>
              <a:buChar char="Ø"/>
            </a:pPr>
            <a:r>
              <a:rPr lang="en-US" sz="1050" smtClean="0"/>
              <a:t>Plotting cos2</a:t>
            </a:r>
          </a:p>
          <a:p>
            <a:pPr lvl="1">
              <a:buFont typeface="Wingdings" panose="05000000000000000000" pitchFamily="2" charset="2"/>
              <a:buChar char="Ø"/>
            </a:pPr>
            <a:r>
              <a:rPr lang="en-US" sz="1050" smtClean="0"/>
              <a:t>Plotting contributions</a:t>
            </a:r>
          </a:p>
          <a:p>
            <a:pPr lvl="1">
              <a:buFont typeface="Wingdings" panose="05000000000000000000" pitchFamily="2" charset="2"/>
              <a:buChar char="Ø"/>
            </a:pPr>
            <a:r>
              <a:rPr lang="en-US" sz="1050" smtClean="0"/>
              <a:t>Biplots and their ellipsoids</a:t>
            </a:r>
          </a:p>
          <a:p>
            <a:pPr lvl="1">
              <a:buFont typeface="Wingdings" panose="05000000000000000000" pitchFamily="2" charset="2"/>
              <a:buChar char="Ø"/>
            </a:pPr>
            <a:r>
              <a:rPr lang="en-US" sz="1050" smtClean="0"/>
              <a:t>Proximinty of variables in a 2-D PCA plot</a:t>
            </a:r>
            <a:endParaRPr lang="en-US" sz="1050"/>
          </a:p>
          <a:p>
            <a:pPr marL="342900" indent="-342900">
              <a:buFont typeface="+mj-lt"/>
              <a:buAutoNum type="arabicPeriod"/>
            </a:pPr>
            <a:r>
              <a:rPr lang="en-US" sz="1350" smtClean="0"/>
              <a:t>Advanced PCA &amp; Non-Negative Matrix Factorization (NNMF)</a:t>
            </a:r>
            <a:endParaRPr lang="en-US" sz="1350"/>
          </a:p>
          <a:p>
            <a:pPr lvl="1">
              <a:buFont typeface="Wingdings" panose="05000000000000000000" pitchFamily="2" charset="2"/>
              <a:buChar char="Ø"/>
            </a:pPr>
            <a:r>
              <a:rPr lang="en-US" sz="1050" smtClean="0"/>
              <a:t>Determining the right number of PCs</a:t>
            </a:r>
          </a:p>
          <a:p>
            <a:pPr lvl="1">
              <a:buFont typeface="Wingdings" panose="05000000000000000000" pitchFamily="2" charset="2"/>
              <a:buChar char="Ø"/>
            </a:pPr>
            <a:r>
              <a:rPr lang="en-US" sz="1050" smtClean="0"/>
              <a:t>The Kaiser-Guttman rule and the Scree test</a:t>
            </a:r>
          </a:p>
          <a:p>
            <a:pPr lvl="1">
              <a:buFont typeface="Wingdings" panose="05000000000000000000" pitchFamily="2" charset="2"/>
              <a:buChar char="Ø"/>
            </a:pPr>
            <a:r>
              <a:rPr lang="en-US" sz="1050" smtClean="0"/>
              <a:t>Parallel Analysis with paran()</a:t>
            </a:r>
          </a:p>
          <a:p>
            <a:pPr lvl="1">
              <a:buFont typeface="Wingdings" panose="05000000000000000000" pitchFamily="2" charset="2"/>
              <a:buChar char="Ø"/>
            </a:pPr>
            <a:r>
              <a:rPr lang="en-US" sz="1050" smtClean="0"/>
              <a:t>Performing PCA on datasets with missing values</a:t>
            </a:r>
          </a:p>
          <a:p>
            <a:pPr lvl="1">
              <a:buFont typeface="Wingdings" panose="05000000000000000000" pitchFamily="2" charset="2"/>
              <a:buChar char="Ø"/>
            </a:pPr>
            <a:r>
              <a:rPr lang="en-US" sz="1050" smtClean="0"/>
              <a:t>Why is mean imputation problematic?</a:t>
            </a:r>
          </a:p>
          <a:p>
            <a:pPr lvl="1">
              <a:buFont typeface="Wingdings" panose="05000000000000000000" pitchFamily="2" charset="2"/>
              <a:buChar char="Ø"/>
            </a:pPr>
            <a:r>
              <a:rPr lang="en-US" sz="1050" smtClean="0"/>
              <a:t>Estimating missing values with missMDA</a:t>
            </a:r>
          </a:p>
          <a:p>
            <a:pPr lvl="1">
              <a:buFont typeface="Wingdings" panose="05000000000000000000" pitchFamily="2" charset="2"/>
              <a:buChar char="Ø"/>
            </a:pPr>
            <a:r>
              <a:rPr lang="en-US" sz="1050" smtClean="0"/>
              <a:t>N-NMF and topic detection with nmf()</a:t>
            </a:r>
          </a:p>
          <a:p>
            <a:pPr lvl="1">
              <a:buFont typeface="Wingdings" panose="05000000000000000000" pitchFamily="2" charset="2"/>
              <a:buChar char="Ø"/>
            </a:pPr>
            <a:r>
              <a:rPr lang="en-US" sz="1050" smtClean="0"/>
              <a:t>Topic detection with N-NMF: Part I</a:t>
            </a:r>
          </a:p>
          <a:p>
            <a:pPr lvl="1">
              <a:buFont typeface="Wingdings" panose="05000000000000000000" pitchFamily="2" charset="2"/>
              <a:buChar char="Ø"/>
            </a:pPr>
            <a:r>
              <a:rPr lang="en-US" sz="1050"/>
              <a:t>Topic detection with N-NMF: Part </a:t>
            </a:r>
            <a:r>
              <a:rPr lang="en-US" sz="1050" smtClean="0"/>
              <a:t>II</a:t>
            </a:r>
          </a:p>
          <a:p>
            <a:pPr lvl="1">
              <a:buFont typeface="Wingdings" panose="05000000000000000000" pitchFamily="2" charset="2"/>
              <a:buChar char="Ø"/>
            </a:pPr>
            <a:r>
              <a:rPr lang="en-US" sz="1050" smtClean="0"/>
              <a:t>Trying different N-NMF algorithms</a:t>
            </a:r>
            <a:endParaRPr lang="en-US" sz="1050"/>
          </a:p>
          <a:p>
            <a:pPr lvl="1">
              <a:buFont typeface="Wingdings" panose="05000000000000000000" pitchFamily="2" charset="2"/>
              <a:buChar char="Ø"/>
            </a:pPr>
            <a:endParaRPr lang="en-US" sz="1050"/>
          </a:p>
        </p:txBody>
      </p:sp>
      <p:sp>
        <p:nvSpPr>
          <p:cNvPr id="5" name="Content Placeholder 3"/>
          <p:cNvSpPr>
            <a:spLocks noGrp="1"/>
          </p:cNvSpPr>
          <p:nvPr>
            <p:ph sz="half" idx="4294967295"/>
          </p:nvPr>
        </p:nvSpPr>
        <p:spPr>
          <a:xfrm>
            <a:off x="4926199" y="1073009"/>
            <a:ext cx="3757612" cy="5584779"/>
          </a:xfrm>
        </p:spPr>
        <p:txBody>
          <a:bodyPr>
            <a:normAutofit/>
          </a:bodyPr>
          <a:lstStyle/>
          <a:p>
            <a:pPr marL="385763" indent="-385763">
              <a:buFont typeface="+mj-lt"/>
              <a:buAutoNum type="arabicPeriod" startAt="3"/>
            </a:pPr>
            <a:r>
              <a:rPr lang="en-US" sz="1350" smtClean="0"/>
              <a:t>Exploratory Factor Analysis (EFA)</a:t>
            </a:r>
            <a:endParaRPr lang="en-US" sz="1350" dirty="0"/>
          </a:p>
          <a:p>
            <a:pPr lvl="1">
              <a:buFont typeface="Wingdings" panose="05000000000000000000" pitchFamily="2" charset="2"/>
              <a:buChar char="Ø"/>
            </a:pPr>
            <a:r>
              <a:rPr lang="en-US" sz="1050" smtClean="0"/>
              <a:t>Intro to EFA</a:t>
            </a:r>
          </a:p>
          <a:p>
            <a:pPr lvl="1">
              <a:buFont typeface="Wingdings" panose="05000000000000000000" pitchFamily="2" charset="2"/>
              <a:buChar char="Ø"/>
            </a:pPr>
            <a:r>
              <a:rPr lang="en-US" sz="1050" smtClean="0"/>
              <a:t>EFA’s model</a:t>
            </a:r>
          </a:p>
          <a:p>
            <a:pPr lvl="1">
              <a:buFont typeface="Wingdings" panose="05000000000000000000" pitchFamily="2" charset="2"/>
              <a:buChar char="Ø"/>
            </a:pPr>
            <a:r>
              <a:rPr lang="en-US" sz="1050" smtClean="0"/>
              <a:t>The Humor Styles Questionnaire dataset</a:t>
            </a:r>
          </a:p>
          <a:p>
            <a:pPr lvl="1">
              <a:buFont typeface="Wingdings" panose="05000000000000000000" pitchFamily="2" charset="2"/>
              <a:buChar char="Ø"/>
            </a:pPr>
            <a:r>
              <a:rPr lang="en-US" sz="1050" smtClean="0"/>
              <a:t>Intro to EFA: Data factorability</a:t>
            </a:r>
          </a:p>
          <a:p>
            <a:pPr lvl="1">
              <a:buFont typeface="Wingdings" panose="05000000000000000000" pitchFamily="2" charset="2"/>
              <a:buChar char="Ø"/>
            </a:pPr>
            <a:r>
              <a:rPr lang="en-US" sz="1050" smtClean="0"/>
              <a:t>How factorable is our Dataset?</a:t>
            </a:r>
          </a:p>
          <a:p>
            <a:pPr lvl="1">
              <a:buFont typeface="Wingdings" panose="05000000000000000000" pitchFamily="2" charset="2"/>
              <a:buChar char="Ø"/>
            </a:pPr>
            <a:r>
              <a:rPr lang="en-US" sz="1050" smtClean="0"/>
              <a:t>Move on or step out of EFA?</a:t>
            </a:r>
          </a:p>
          <a:p>
            <a:pPr lvl="1">
              <a:buFont typeface="Wingdings" panose="05000000000000000000" pitchFamily="2" charset="2"/>
              <a:buChar char="Ø"/>
            </a:pPr>
            <a:r>
              <a:rPr lang="en-US" sz="1050" smtClean="0"/>
              <a:t>Extraction methods</a:t>
            </a:r>
          </a:p>
          <a:p>
            <a:pPr lvl="1">
              <a:buFont typeface="Wingdings" panose="05000000000000000000" pitchFamily="2" charset="2"/>
              <a:buChar char="Ø"/>
            </a:pPr>
            <a:r>
              <a:rPr lang="en-US" sz="1050" smtClean="0"/>
              <a:t>EFA with MinRes and MLE</a:t>
            </a:r>
          </a:p>
          <a:p>
            <a:pPr lvl="1">
              <a:buFont typeface="Wingdings" panose="05000000000000000000" pitchFamily="2" charset="2"/>
              <a:buChar char="Ø"/>
            </a:pPr>
            <a:r>
              <a:rPr lang="en-US" sz="1050" smtClean="0"/>
              <a:t>EFA with Principal Axis Factroing</a:t>
            </a:r>
          </a:p>
          <a:p>
            <a:pPr lvl="1">
              <a:buFont typeface="Wingdings" panose="05000000000000000000" pitchFamily="2" charset="2"/>
              <a:buChar char="Ø"/>
            </a:pPr>
            <a:r>
              <a:rPr lang="en-US" sz="1050" smtClean="0"/>
              <a:t>Choosing the right number of factors</a:t>
            </a:r>
          </a:p>
          <a:p>
            <a:pPr lvl="1">
              <a:buFont typeface="Wingdings" panose="05000000000000000000" pitchFamily="2" charset="2"/>
              <a:buChar char="Ø"/>
            </a:pPr>
            <a:r>
              <a:rPr lang="en-US" sz="1050" smtClean="0"/>
              <a:t>Determining the number of factors</a:t>
            </a:r>
          </a:p>
          <a:p>
            <a:pPr lvl="1">
              <a:buFont typeface="Wingdings" panose="05000000000000000000" pitchFamily="2" charset="2"/>
              <a:buChar char="Ø"/>
            </a:pPr>
            <a:r>
              <a:rPr lang="en-US" sz="1050" smtClean="0"/>
              <a:t>Taking the actual decision</a:t>
            </a:r>
            <a:endParaRPr lang="en-US" sz="1050"/>
          </a:p>
          <a:p>
            <a:pPr marL="385763" indent="-385763">
              <a:buFont typeface="+mj-lt"/>
              <a:buAutoNum type="arabicPeriod" startAt="3"/>
            </a:pPr>
            <a:r>
              <a:rPr lang="en-US" sz="1350" smtClean="0"/>
              <a:t>Advanced EFA</a:t>
            </a:r>
            <a:endParaRPr lang="en-US" sz="1350"/>
          </a:p>
          <a:p>
            <a:pPr lvl="1">
              <a:buFont typeface="Wingdings" panose="05000000000000000000" pitchFamily="2" charset="2"/>
              <a:buChar char="Ø"/>
            </a:pPr>
            <a:r>
              <a:rPr lang="en-US" sz="1050" smtClean="0"/>
              <a:t>Interpretation of EFA and factor rotation</a:t>
            </a:r>
          </a:p>
          <a:p>
            <a:pPr lvl="1">
              <a:buFont typeface="Wingdings" panose="05000000000000000000" pitchFamily="2" charset="2"/>
              <a:buChar char="Ø"/>
            </a:pPr>
            <a:r>
              <a:rPr lang="en-US" sz="1050" smtClean="0"/>
              <a:t>Rotating the extracted facotrs</a:t>
            </a:r>
          </a:p>
          <a:p>
            <a:pPr lvl="1">
              <a:buFont typeface="Wingdings" panose="05000000000000000000" pitchFamily="2" charset="2"/>
              <a:buChar char="Ø"/>
            </a:pPr>
            <a:r>
              <a:rPr lang="en-US" sz="1050" smtClean="0"/>
              <a:t>Which rotation method to choose?</a:t>
            </a:r>
          </a:p>
          <a:p>
            <a:pPr lvl="1">
              <a:buFont typeface="Wingdings" panose="05000000000000000000" pitchFamily="2" charset="2"/>
              <a:buChar char="Ø"/>
            </a:pPr>
            <a:r>
              <a:rPr lang="en-US" sz="1050" smtClean="0"/>
              <a:t>Interpretation of EFA and path diagrams</a:t>
            </a:r>
          </a:p>
          <a:p>
            <a:pPr lvl="1">
              <a:buFont typeface="Wingdings" panose="05000000000000000000" pitchFamily="2" charset="2"/>
              <a:buChar char="Ø"/>
            </a:pPr>
            <a:r>
              <a:rPr lang="en-US" sz="1050" smtClean="0"/>
              <a:t>Interpreting humor styles and visual aid</a:t>
            </a:r>
          </a:p>
          <a:p>
            <a:pPr lvl="1">
              <a:buFont typeface="Wingdings" panose="05000000000000000000" pitchFamily="2" charset="2"/>
              <a:buChar char="Ø"/>
            </a:pPr>
            <a:r>
              <a:rPr lang="en-US" sz="1050" smtClean="0"/>
              <a:t>Humor Styles and hidden factors</a:t>
            </a:r>
          </a:p>
          <a:p>
            <a:pPr lvl="1">
              <a:buFont typeface="Wingdings" panose="05000000000000000000" pitchFamily="2" charset="2"/>
              <a:buChar char="Ø"/>
            </a:pPr>
            <a:r>
              <a:rPr lang="en-US" sz="1050" smtClean="0"/>
              <a:t>EFA: case study</a:t>
            </a:r>
          </a:p>
          <a:p>
            <a:pPr lvl="1">
              <a:buFont typeface="Wingdings" panose="05000000000000000000" pitchFamily="2" charset="2"/>
              <a:buChar char="Ø"/>
            </a:pPr>
            <a:r>
              <a:rPr lang="en-US" sz="1050" smtClean="0"/>
              <a:t>Factorability check</a:t>
            </a:r>
          </a:p>
          <a:p>
            <a:pPr lvl="1">
              <a:buFont typeface="Wingdings" panose="05000000000000000000" pitchFamily="2" charset="2"/>
              <a:buChar char="Ø"/>
            </a:pPr>
            <a:r>
              <a:rPr lang="en-US" sz="1050" smtClean="0"/>
              <a:t>Extracting and choosing the number of factors</a:t>
            </a:r>
          </a:p>
          <a:p>
            <a:pPr lvl="1">
              <a:buFont typeface="Wingdings" panose="05000000000000000000" pitchFamily="2" charset="2"/>
              <a:buChar char="Ø"/>
            </a:pPr>
            <a:r>
              <a:rPr lang="en-US" sz="1050" smtClean="0"/>
              <a:t>Factor rotation and interpretation</a:t>
            </a:r>
          </a:p>
          <a:p>
            <a:pPr lvl="1">
              <a:buFont typeface="Wingdings" panose="05000000000000000000" pitchFamily="2" charset="2"/>
              <a:buChar char="Ø"/>
            </a:pPr>
            <a:r>
              <a:rPr lang="en-US" sz="1050" smtClean="0"/>
              <a:t>Congratulations!</a:t>
            </a:r>
          </a:p>
          <a:p>
            <a:pPr lvl="1">
              <a:buFont typeface="Wingdings" panose="05000000000000000000" pitchFamily="2" charset="2"/>
              <a:buChar char="Ø"/>
            </a:pPr>
            <a:r>
              <a:rPr lang="en-US" sz="1050" smtClean="0"/>
              <a:t>When do we use each method?</a:t>
            </a:r>
          </a:p>
        </p:txBody>
      </p:sp>
    </p:spTree>
    <p:extLst>
      <p:ext uri="{BB962C8B-B14F-4D97-AF65-F5344CB8AC3E}">
        <p14:creationId xmlns:p14="http://schemas.microsoft.com/office/powerpoint/2010/main" val="81544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435162"/>
            <a:ext cx="7886700" cy="398510"/>
          </a:xfrm>
        </p:spPr>
        <p:txBody>
          <a:bodyPr>
            <a:normAutofit fontScale="90000"/>
          </a:bodyPr>
          <a:lstStyle/>
          <a:p>
            <a:r>
              <a:rPr lang="en-US" smtClean="0">
                <a:latin typeface="+mn-lt"/>
              </a:rPr>
              <a:t>Principal Component Analysis</a:t>
            </a:r>
            <a:endParaRPr lang="en-US" dirty="0">
              <a:latin typeface="+mn-lt"/>
            </a:endParaRPr>
          </a:p>
        </p:txBody>
      </p:sp>
      <p:sp>
        <p:nvSpPr>
          <p:cNvPr id="6" name="TextBox 5"/>
          <p:cNvSpPr txBox="1"/>
          <p:nvPr/>
        </p:nvSpPr>
        <p:spPr>
          <a:xfrm>
            <a:off x="514350" y="1120173"/>
            <a:ext cx="4653838" cy="253916"/>
          </a:xfrm>
          <a:prstGeom prst="rect">
            <a:avLst/>
          </a:prstGeom>
          <a:noFill/>
        </p:spPr>
        <p:txBody>
          <a:bodyPr wrap="none" rtlCol="0">
            <a:spAutoFit/>
          </a:bodyPr>
          <a:lstStyle/>
          <a:p>
            <a:r>
              <a:rPr lang="en-US" sz="1050" smtClean="0"/>
              <a:t>Dimensionality reduction methods aim to overcome the “curse of dimensionality”</a:t>
            </a:r>
            <a:endParaRPr lang="en-US" sz="1050"/>
          </a:p>
        </p:txBody>
      </p:sp>
      <p:sp>
        <p:nvSpPr>
          <p:cNvPr id="7" name="TextBox 6"/>
          <p:cNvSpPr txBox="1"/>
          <p:nvPr/>
        </p:nvSpPr>
        <p:spPr>
          <a:xfrm>
            <a:off x="5407756" y="1012674"/>
            <a:ext cx="2993294" cy="415498"/>
          </a:xfrm>
          <a:prstGeom prst="rect">
            <a:avLst/>
          </a:prstGeom>
          <a:noFill/>
        </p:spPr>
        <p:txBody>
          <a:bodyPr wrap="square" rtlCol="0">
            <a:spAutoFit/>
          </a:bodyPr>
          <a:lstStyle/>
          <a:p>
            <a:r>
              <a:rPr lang="en-US" sz="1050" smtClean="0"/>
              <a:t>obstables that hamper you from understanding the underlying structure of your data</a:t>
            </a:r>
            <a:endParaRPr lang="en-US" sz="1050"/>
          </a:p>
        </p:txBody>
      </p:sp>
      <p:sp>
        <p:nvSpPr>
          <p:cNvPr id="8" name="Down Arrow 7"/>
          <p:cNvSpPr/>
          <p:nvPr/>
        </p:nvSpPr>
        <p:spPr>
          <a:xfrm rot="5400000">
            <a:off x="5113957" y="1087069"/>
            <a:ext cx="270748" cy="316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342900" y="1913797"/>
                <a:ext cx="4114800" cy="5961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𝐷𝑎𝑡𝑎</m:t>
                      </m:r>
                      <m:r>
                        <a:rPr lang="en-US" b="0" i="1" smtClean="0">
                          <a:latin typeface="Cambria Math" panose="02040503050406030204" pitchFamily="18" charset="0"/>
                        </a:rPr>
                        <m:t> </m:t>
                      </m:r>
                      <m:r>
                        <a:rPr lang="en-US" b="0" i="1" smtClean="0">
                          <a:latin typeface="Cambria Math" panose="02040503050406030204" pitchFamily="18" charset="0"/>
                        </a:rPr>
                        <m:t>𝐷𝑒𝑛𝑠𝑖𝑡𝑦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𝑜𝑏𝑠𝑒𝑟𝑣𝑎𝑡𝑖𝑜𝑛𝑠</m:t>
                          </m:r>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𝑑</m:t>
                              </m:r>
                              <m:r>
                                <a:rPr lang="en-US" b="0" i="1" smtClean="0">
                                  <a:latin typeface="Cambria Math" panose="02040503050406030204" pitchFamily="18" charset="0"/>
                                </a:rPr>
                                <m:t>𝑖𝑚𝑒𝑛𝑠𝑖𝑜𝑛</m:t>
                              </m:r>
                              <m:r>
                                <a:rPr lang="en-US" b="0" i="1" smtClean="0">
                                  <a:latin typeface="Cambria Math" panose="02040503050406030204" pitchFamily="18" charset="0"/>
                                </a:rPr>
                                <m:t>=</m:t>
                              </m:r>
                              <m:r>
                                <a:rPr lang="en-US" b="0" i="1" smtClean="0">
                                  <a:latin typeface="Cambria Math" panose="02040503050406030204" pitchFamily="18" charset="0"/>
                                </a:rPr>
                                <m:t>𝑖</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𝑟𝑎𝑛𝑔𝑒</m:t>
                                  </m:r>
                                </m:e>
                                <m:sub>
                                  <m:r>
                                    <a:rPr lang="en-US" b="0" i="1" smtClean="0">
                                      <a:latin typeface="Cambria Math" panose="02040503050406030204" pitchFamily="18" charset="0"/>
                                    </a:rPr>
                                    <m:t>𝑖</m:t>
                                  </m:r>
                                </m:sub>
                              </m:sSub>
                            </m:e>
                          </m:nary>
                        </m:den>
                      </m:f>
                    </m:oMath>
                  </m:oMathPara>
                </a14:m>
                <a:endParaRPr lang="en-US"/>
              </a:p>
            </p:txBody>
          </p:sp>
        </mc:Choice>
        <mc:Fallback xmlns="">
          <p:sp>
            <p:nvSpPr>
              <p:cNvPr id="9" name="TextBox 8"/>
              <p:cNvSpPr txBox="1">
                <a:spLocks noRot="1" noChangeAspect="1" noMove="1" noResize="1" noEditPoints="1" noAdjustHandles="1" noChangeArrowheads="1" noChangeShapeType="1" noTextEdit="1"/>
              </p:cNvSpPr>
              <p:nvPr/>
            </p:nvSpPr>
            <p:spPr>
              <a:xfrm>
                <a:off x="342900" y="1913797"/>
                <a:ext cx="4114800" cy="596189"/>
              </a:xfrm>
              <a:prstGeom prst="rect">
                <a:avLst/>
              </a:prstGeom>
              <a:blipFill>
                <a:blip r:embed="rId2"/>
                <a:stretch>
                  <a:fillRect/>
                </a:stretch>
              </a:blipFill>
            </p:spPr>
            <p:txBody>
              <a:bodyPr/>
              <a:lstStyle/>
              <a:p>
                <a:r>
                  <a:rPr lang="en-US">
                    <a:noFill/>
                  </a:rPr>
                  <a:t> </a:t>
                </a:r>
              </a:p>
            </p:txBody>
          </p:sp>
        </mc:Fallback>
      </mc:AlternateContent>
      <p:sp>
        <p:nvSpPr>
          <p:cNvPr id="10" name="TextBox 9"/>
          <p:cNvSpPr txBox="1"/>
          <p:nvPr/>
        </p:nvSpPr>
        <p:spPr>
          <a:xfrm>
            <a:off x="543861" y="3121331"/>
            <a:ext cx="2382383" cy="253916"/>
          </a:xfrm>
          <a:prstGeom prst="rect">
            <a:avLst/>
          </a:prstGeom>
          <a:noFill/>
        </p:spPr>
        <p:txBody>
          <a:bodyPr wrap="none" rtlCol="0">
            <a:spAutoFit/>
          </a:bodyPr>
          <a:lstStyle/>
          <a:p>
            <a:r>
              <a:rPr lang="en-US" sz="1050" smtClean="0"/>
              <a:t>Elements of the curse of dimensionality</a:t>
            </a:r>
            <a:endParaRPr lang="en-US" sz="1050"/>
          </a:p>
        </p:txBody>
      </p:sp>
      <p:sp>
        <p:nvSpPr>
          <p:cNvPr id="11" name="TextBox 10"/>
          <p:cNvSpPr txBox="1"/>
          <p:nvPr/>
        </p:nvSpPr>
        <p:spPr>
          <a:xfrm>
            <a:off x="710233" y="3322623"/>
            <a:ext cx="3485249" cy="738664"/>
          </a:xfrm>
          <a:prstGeom prst="rect">
            <a:avLst/>
          </a:prstGeom>
          <a:noFill/>
        </p:spPr>
        <p:txBody>
          <a:bodyPr wrap="none" rtlCol="0">
            <a:spAutoFit/>
          </a:bodyPr>
          <a:lstStyle/>
          <a:p>
            <a:pPr marL="171450" indent="-171450">
              <a:buFont typeface="Arial" panose="020B0604020202020204" pitchFamily="34" charset="0"/>
              <a:buChar char="•"/>
            </a:pPr>
            <a:r>
              <a:rPr lang="en-US" sz="1050" smtClean="0"/>
              <a:t>as dimensionality grows, the feature space grows rapidily</a:t>
            </a:r>
          </a:p>
          <a:p>
            <a:pPr marL="171450" indent="-171450">
              <a:buFont typeface="Arial" panose="020B0604020202020204" pitchFamily="34" charset="0"/>
              <a:buChar char="•"/>
            </a:pPr>
            <a:r>
              <a:rPr lang="en-US" sz="1050" smtClean="0"/>
              <a:t>bigger feature space increases computational costs</a:t>
            </a:r>
          </a:p>
          <a:p>
            <a:pPr marL="171450" indent="-171450">
              <a:buFont typeface="Arial" panose="020B0604020202020204" pitchFamily="34" charset="0"/>
              <a:buChar char="•"/>
            </a:pPr>
            <a:r>
              <a:rPr lang="en-US" sz="1050" smtClean="0"/>
              <a:t>estimation accuracy decreases</a:t>
            </a:r>
          </a:p>
          <a:p>
            <a:pPr marL="171450" indent="-171450">
              <a:buFont typeface="Arial" panose="020B0604020202020204" pitchFamily="34" charset="0"/>
              <a:buChar char="•"/>
            </a:pPr>
            <a:r>
              <a:rPr lang="en-US" sz="1050" smtClean="0"/>
              <a:t>data interpretability / intuition degrades</a:t>
            </a:r>
            <a:endParaRPr lang="en-US" sz="1050"/>
          </a:p>
        </p:txBody>
      </p:sp>
      <p:sp>
        <p:nvSpPr>
          <p:cNvPr id="12" name="TextBox 11"/>
          <p:cNvSpPr txBox="1"/>
          <p:nvPr/>
        </p:nvSpPr>
        <p:spPr>
          <a:xfrm>
            <a:off x="514350" y="4398993"/>
            <a:ext cx="6106159" cy="415498"/>
          </a:xfrm>
          <a:prstGeom prst="rect">
            <a:avLst/>
          </a:prstGeom>
          <a:noFill/>
        </p:spPr>
        <p:txBody>
          <a:bodyPr wrap="none" rtlCol="0">
            <a:spAutoFit/>
          </a:bodyPr>
          <a:lstStyle/>
          <a:p>
            <a:pPr marL="228600" indent="-228600">
              <a:buFont typeface="+mj-lt"/>
              <a:buAutoNum type="arabicPeriod"/>
            </a:pPr>
            <a:r>
              <a:rPr lang="en-US" sz="1050" smtClean="0"/>
              <a:t>Most dimensions could probably be reduced due to a small set set of latent (uncorrelated) dimensions</a:t>
            </a:r>
          </a:p>
          <a:p>
            <a:pPr marL="228600" indent="-228600">
              <a:buFont typeface="+mj-lt"/>
              <a:buAutoNum type="arabicPeriod"/>
            </a:pPr>
            <a:r>
              <a:rPr lang="en-US" sz="1050" smtClean="0"/>
              <a:t>Observed features obscure the true or intrinsic dimensionality of the data</a:t>
            </a:r>
          </a:p>
        </p:txBody>
      </p:sp>
      <p:sp>
        <p:nvSpPr>
          <p:cNvPr id="13" name="TextBox 12"/>
          <p:cNvSpPr txBox="1"/>
          <p:nvPr/>
        </p:nvSpPr>
        <p:spPr>
          <a:xfrm>
            <a:off x="543861" y="4914464"/>
            <a:ext cx="5530681" cy="415498"/>
          </a:xfrm>
          <a:prstGeom prst="rect">
            <a:avLst/>
          </a:prstGeom>
          <a:noFill/>
        </p:spPr>
        <p:txBody>
          <a:bodyPr wrap="none" rtlCol="0">
            <a:spAutoFit/>
          </a:bodyPr>
          <a:lstStyle/>
          <a:p>
            <a:r>
              <a:rPr lang="en-US" sz="1050" smtClean="0"/>
              <a:t>A starting point for data exploration is to examine correlation amongst the various features </a:t>
            </a:r>
            <a:r>
              <a:rPr lang="en-US" sz="1050" smtClean="0">
                <a:sym typeface="Wingdings" panose="05000000000000000000" pitchFamily="2" charset="2"/>
              </a:rPr>
              <a:t></a:t>
            </a:r>
          </a:p>
          <a:p>
            <a:r>
              <a:rPr lang="en-US" sz="1050" smtClean="0">
                <a:sym typeface="Wingdings" panose="05000000000000000000" pitchFamily="2" charset="2"/>
              </a:rPr>
              <a:t>This visualization process is difficult to interpret when trying to reduce the number of dimensions.</a:t>
            </a:r>
            <a:endParaRPr lang="en-US" sz="1050"/>
          </a:p>
        </p:txBody>
      </p:sp>
      <p:pic>
        <p:nvPicPr>
          <p:cNvPr id="14" name="Picture 13"/>
          <p:cNvPicPr>
            <a:picLocks noChangeAspect="1"/>
          </p:cNvPicPr>
          <p:nvPr/>
        </p:nvPicPr>
        <p:blipFill>
          <a:blip r:embed="rId3"/>
          <a:stretch>
            <a:fillRect/>
          </a:stretch>
        </p:blipFill>
        <p:spPr>
          <a:xfrm>
            <a:off x="6891957" y="4461239"/>
            <a:ext cx="1589100" cy="540513"/>
          </a:xfrm>
          <a:prstGeom prst="rect">
            <a:avLst/>
          </a:prstGeom>
        </p:spPr>
      </p:pic>
      <p:pic>
        <p:nvPicPr>
          <p:cNvPr id="15" name="Picture 14"/>
          <p:cNvPicPr>
            <a:picLocks noChangeAspect="1"/>
          </p:cNvPicPr>
          <p:nvPr/>
        </p:nvPicPr>
        <p:blipFill>
          <a:blip r:embed="rId4"/>
          <a:stretch>
            <a:fillRect/>
          </a:stretch>
        </p:blipFill>
        <p:spPr>
          <a:xfrm>
            <a:off x="6942535" y="5248271"/>
            <a:ext cx="1487945" cy="1306045"/>
          </a:xfrm>
          <a:prstGeom prst="rect">
            <a:avLst/>
          </a:prstGeom>
        </p:spPr>
      </p:pic>
      <p:sp>
        <p:nvSpPr>
          <p:cNvPr id="16" name="Down Arrow 15"/>
          <p:cNvSpPr/>
          <p:nvPr/>
        </p:nvSpPr>
        <p:spPr>
          <a:xfrm>
            <a:off x="7614789" y="4983821"/>
            <a:ext cx="143436" cy="2232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14350" y="5491193"/>
            <a:ext cx="3193503" cy="253916"/>
          </a:xfrm>
          <a:prstGeom prst="rect">
            <a:avLst/>
          </a:prstGeom>
          <a:noFill/>
        </p:spPr>
        <p:txBody>
          <a:bodyPr wrap="none" rtlCol="0">
            <a:spAutoFit/>
          </a:bodyPr>
          <a:lstStyle/>
          <a:p>
            <a:r>
              <a:rPr lang="en-US" sz="1050" smtClean="0"/>
              <a:t>Approaches to dealing with the curse of dimensionality</a:t>
            </a:r>
            <a:endParaRPr lang="en-US" sz="1050"/>
          </a:p>
        </p:txBody>
      </p:sp>
      <p:sp>
        <p:nvSpPr>
          <p:cNvPr id="18" name="TextBox 17"/>
          <p:cNvSpPr txBox="1"/>
          <p:nvPr/>
        </p:nvSpPr>
        <p:spPr>
          <a:xfrm>
            <a:off x="680722" y="5692485"/>
            <a:ext cx="3938899" cy="415498"/>
          </a:xfrm>
          <a:prstGeom prst="rect">
            <a:avLst/>
          </a:prstGeom>
          <a:noFill/>
        </p:spPr>
        <p:txBody>
          <a:bodyPr wrap="none" rtlCol="0">
            <a:spAutoFit/>
          </a:bodyPr>
          <a:lstStyle/>
          <a:p>
            <a:pPr marL="171450" indent="-171450">
              <a:buFont typeface="Arial" panose="020B0604020202020204" pitchFamily="34" charset="0"/>
              <a:buChar char="•"/>
            </a:pPr>
            <a:r>
              <a:rPr lang="en-US" sz="1050" smtClean="0"/>
              <a:t>use feature engineering: this requires domain knowledge</a:t>
            </a:r>
          </a:p>
          <a:p>
            <a:pPr marL="171450" indent="-171450">
              <a:buFont typeface="Arial" panose="020B0604020202020204" pitchFamily="34" charset="0"/>
              <a:buChar char="•"/>
            </a:pPr>
            <a:r>
              <a:rPr lang="en-US" sz="1050" smtClean="0"/>
              <a:t>use dimensionality reduction techniques to remove redundancies</a:t>
            </a:r>
          </a:p>
        </p:txBody>
      </p:sp>
      <p:sp>
        <p:nvSpPr>
          <p:cNvPr id="19" name="TextBox 18"/>
          <p:cNvSpPr txBox="1"/>
          <p:nvPr/>
        </p:nvSpPr>
        <p:spPr>
          <a:xfrm>
            <a:off x="1142402" y="6082815"/>
            <a:ext cx="2717411" cy="577081"/>
          </a:xfrm>
          <a:prstGeom prst="rect">
            <a:avLst/>
          </a:prstGeom>
          <a:noFill/>
        </p:spPr>
        <p:txBody>
          <a:bodyPr wrap="none" rtlCol="0">
            <a:spAutoFit/>
          </a:bodyPr>
          <a:lstStyle/>
          <a:p>
            <a:pPr marL="228600" indent="-228600">
              <a:buFont typeface="+mj-lt"/>
              <a:buAutoNum type="arabicPeriod"/>
            </a:pPr>
            <a:r>
              <a:rPr lang="en-US" sz="1050" smtClean="0"/>
              <a:t>Principal components analysis (PCA)</a:t>
            </a:r>
          </a:p>
          <a:p>
            <a:pPr marL="228600" indent="-228600">
              <a:buFont typeface="+mj-lt"/>
              <a:buAutoNum type="arabicPeriod"/>
            </a:pPr>
            <a:r>
              <a:rPr lang="en-US" sz="1050" smtClean="0"/>
              <a:t>Non-negative matrix factorization (NNMF)</a:t>
            </a:r>
          </a:p>
          <a:p>
            <a:pPr marL="228600" indent="-228600">
              <a:buFont typeface="+mj-lt"/>
              <a:buAutoNum type="arabicPeriod"/>
            </a:pPr>
            <a:r>
              <a:rPr lang="en-US" sz="1050" smtClean="0"/>
              <a:t>Exploratory factor analsysis (EFA)</a:t>
            </a:r>
          </a:p>
        </p:txBody>
      </p:sp>
      <p:sp>
        <p:nvSpPr>
          <p:cNvPr id="20" name="TextBox 19"/>
          <p:cNvSpPr txBox="1"/>
          <p:nvPr/>
        </p:nvSpPr>
        <p:spPr>
          <a:xfrm>
            <a:off x="4131261" y="6082815"/>
            <a:ext cx="2236140" cy="553998"/>
          </a:xfrm>
          <a:prstGeom prst="rect">
            <a:avLst/>
          </a:prstGeom>
          <a:noFill/>
        </p:spPr>
        <p:txBody>
          <a:bodyPr wrap="square" rtlCol="0">
            <a:spAutoFit/>
          </a:bodyPr>
          <a:lstStyle/>
          <a:p>
            <a:pPr algn="ctr"/>
            <a:r>
              <a:rPr lang="en-US" sz="1000" smtClean="0"/>
              <a:t>the idea here is to explain as much data variation as possible while discarding highly correlated variables</a:t>
            </a:r>
            <a:endParaRPr lang="en-US" sz="1000"/>
          </a:p>
        </p:txBody>
      </p:sp>
      <p:sp>
        <p:nvSpPr>
          <p:cNvPr id="21" name="TextBox 20"/>
          <p:cNvSpPr txBox="1"/>
          <p:nvPr/>
        </p:nvSpPr>
        <p:spPr>
          <a:xfrm>
            <a:off x="7729830" y="6601156"/>
            <a:ext cx="1414170" cy="215444"/>
          </a:xfrm>
          <a:prstGeom prst="rect">
            <a:avLst/>
          </a:prstGeom>
          <a:noFill/>
        </p:spPr>
        <p:txBody>
          <a:bodyPr wrap="none" rtlCol="0">
            <a:spAutoFit/>
          </a:bodyPr>
          <a:lstStyle/>
          <a:p>
            <a:pPr algn="r"/>
            <a:r>
              <a:rPr lang="en-US" sz="800" i="1" smtClean="0">
                <a:solidFill>
                  <a:schemeClr val="accent1">
                    <a:lumMod val="60000"/>
                    <a:lumOff val="40000"/>
                  </a:schemeClr>
                </a:solidFill>
              </a:rPr>
              <a:t>Principal Component Analysis</a:t>
            </a:r>
            <a:endParaRPr lang="en-US" sz="800" i="1">
              <a:solidFill>
                <a:schemeClr val="accent1">
                  <a:lumMod val="60000"/>
                  <a:lumOff val="40000"/>
                </a:schemeClr>
              </a:solidFill>
            </a:endParaRPr>
          </a:p>
        </p:txBody>
      </p:sp>
      <p:sp>
        <p:nvSpPr>
          <p:cNvPr id="22" name="TextBox 21"/>
          <p:cNvSpPr txBox="1"/>
          <p:nvPr/>
        </p:nvSpPr>
        <p:spPr>
          <a:xfrm>
            <a:off x="4628270" y="1667416"/>
            <a:ext cx="3119680" cy="253916"/>
          </a:xfrm>
          <a:prstGeom prst="rect">
            <a:avLst/>
          </a:prstGeom>
          <a:noFill/>
        </p:spPr>
        <p:txBody>
          <a:bodyPr wrap="square" rtlCol="0">
            <a:spAutoFit/>
          </a:bodyPr>
          <a:lstStyle/>
          <a:p>
            <a:r>
              <a:rPr lang="en-US" sz="1050" smtClean="0"/>
              <a:t>Standard process of exploring your data</a:t>
            </a:r>
            <a:endParaRPr lang="en-US" sz="1050"/>
          </a:p>
        </p:txBody>
      </p:sp>
      <p:sp>
        <p:nvSpPr>
          <p:cNvPr id="23" name="TextBox 22"/>
          <p:cNvSpPr txBox="1"/>
          <p:nvPr/>
        </p:nvSpPr>
        <p:spPr>
          <a:xfrm>
            <a:off x="4866316" y="1879310"/>
            <a:ext cx="3580781" cy="738664"/>
          </a:xfrm>
          <a:prstGeom prst="rect">
            <a:avLst/>
          </a:prstGeom>
          <a:noFill/>
        </p:spPr>
        <p:txBody>
          <a:bodyPr wrap="square" rtlCol="0">
            <a:spAutoFit/>
          </a:bodyPr>
          <a:lstStyle/>
          <a:p>
            <a:pPr marL="228600" indent="-228600">
              <a:buFont typeface="+mj-lt"/>
              <a:buAutoNum type="arabicPeriod"/>
            </a:pPr>
            <a:r>
              <a:rPr lang="en-US" sz="1050" smtClean="0"/>
              <a:t>Use summary() to glimpse at your data</a:t>
            </a:r>
          </a:p>
          <a:p>
            <a:pPr marL="228600" indent="-228600">
              <a:buFont typeface="+mj-lt"/>
              <a:buAutoNum type="arabicPeriod"/>
            </a:pPr>
            <a:r>
              <a:rPr lang="en-US" sz="1050" smtClean="0"/>
              <a:t>Construct a correlations using cor()</a:t>
            </a:r>
          </a:p>
          <a:p>
            <a:pPr marL="228600" indent="-228600">
              <a:buFont typeface="+mj-lt"/>
              <a:buAutoNum type="arabicPeriod"/>
            </a:pPr>
            <a:r>
              <a:rPr lang="en-US" sz="1050" smtClean="0"/>
              <a:t>Visualize correlation by using ggcorrplot()</a:t>
            </a:r>
          </a:p>
          <a:p>
            <a:pPr marL="228600" indent="-228600">
              <a:buFont typeface="+mj-lt"/>
              <a:buAutoNum type="arabicPeriod"/>
            </a:pPr>
            <a:r>
              <a:rPr lang="en-US" sz="1050" smtClean="0"/>
              <a:t>Conduct hierarchical clustering on the correlation matrix</a:t>
            </a:r>
          </a:p>
        </p:txBody>
      </p:sp>
      <p:pic>
        <p:nvPicPr>
          <p:cNvPr id="24" name="Picture 23"/>
          <p:cNvPicPr>
            <a:picLocks noChangeAspect="1"/>
          </p:cNvPicPr>
          <p:nvPr/>
        </p:nvPicPr>
        <p:blipFill>
          <a:blip r:embed="rId5"/>
          <a:stretch>
            <a:fillRect/>
          </a:stretch>
        </p:blipFill>
        <p:spPr>
          <a:xfrm>
            <a:off x="4695258" y="2709715"/>
            <a:ext cx="4310198" cy="1546164"/>
          </a:xfrm>
          <a:prstGeom prst="rect">
            <a:avLst/>
          </a:prstGeom>
        </p:spPr>
      </p:pic>
    </p:spTree>
    <p:extLst>
      <p:ext uri="{BB962C8B-B14F-4D97-AF65-F5344CB8AC3E}">
        <p14:creationId xmlns:p14="http://schemas.microsoft.com/office/powerpoint/2010/main" val="216402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435162"/>
            <a:ext cx="7886700" cy="398510"/>
          </a:xfrm>
        </p:spPr>
        <p:txBody>
          <a:bodyPr>
            <a:normAutofit fontScale="90000"/>
          </a:bodyPr>
          <a:lstStyle/>
          <a:p>
            <a:r>
              <a:rPr lang="en-US" smtClean="0">
                <a:latin typeface="+mn-lt"/>
              </a:rPr>
              <a:t>Principal Component Analysis</a:t>
            </a:r>
            <a:endParaRPr lang="en-US" dirty="0">
              <a:latin typeface="+mn-lt"/>
            </a:endParaRPr>
          </a:p>
        </p:txBody>
      </p:sp>
      <p:sp>
        <p:nvSpPr>
          <p:cNvPr id="21" name="TextBox 20"/>
          <p:cNvSpPr txBox="1"/>
          <p:nvPr/>
        </p:nvSpPr>
        <p:spPr>
          <a:xfrm>
            <a:off x="7729830" y="6601156"/>
            <a:ext cx="1414170" cy="215444"/>
          </a:xfrm>
          <a:prstGeom prst="rect">
            <a:avLst/>
          </a:prstGeom>
          <a:noFill/>
        </p:spPr>
        <p:txBody>
          <a:bodyPr wrap="none" rtlCol="0">
            <a:spAutoFit/>
          </a:bodyPr>
          <a:lstStyle/>
          <a:p>
            <a:pPr algn="r"/>
            <a:r>
              <a:rPr lang="en-US" sz="800" i="1" smtClean="0">
                <a:solidFill>
                  <a:schemeClr val="accent1">
                    <a:lumMod val="60000"/>
                    <a:lumOff val="40000"/>
                  </a:schemeClr>
                </a:solidFill>
              </a:rPr>
              <a:t>Principal Component Analysis</a:t>
            </a:r>
            <a:endParaRPr lang="en-US" sz="800" i="1">
              <a:solidFill>
                <a:schemeClr val="accent1">
                  <a:lumMod val="60000"/>
                  <a:lumOff val="40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80846049"/>
              </p:ext>
            </p:extLst>
          </p:nvPr>
        </p:nvGraphicFramePr>
        <p:xfrm>
          <a:off x="628667" y="1309877"/>
          <a:ext cx="7005188" cy="1096300"/>
        </p:xfrm>
        <a:graphic>
          <a:graphicData uri="http://schemas.openxmlformats.org/drawingml/2006/table">
            <a:tbl>
              <a:tblPr firstRow="1" bandRow="1">
                <a:tableStyleId>{5C22544A-7EE6-4342-B048-85BDC9FD1C3A}</a:tableStyleId>
              </a:tblPr>
              <a:tblGrid>
                <a:gridCol w="3879273">
                  <a:extLst>
                    <a:ext uri="{9D8B030D-6E8A-4147-A177-3AD203B41FA5}">
                      <a16:colId xmlns:a16="http://schemas.microsoft.com/office/drawing/2014/main" val="908884804"/>
                    </a:ext>
                  </a:extLst>
                </a:gridCol>
                <a:gridCol w="3125915">
                  <a:extLst>
                    <a:ext uri="{9D8B030D-6E8A-4147-A177-3AD203B41FA5}">
                      <a16:colId xmlns:a16="http://schemas.microsoft.com/office/drawing/2014/main" val="1697227433"/>
                    </a:ext>
                  </a:extLst>
                </a:gridCol>
              </a:tblGrid>
              <a:tr h="289070">
                <a:tc>
                  <a:txBody>
                    <a:bodyPr/>
                    <a:lstStyle/>
                    <a:p>
                      <a:r>
                        <a:rPr lang="en-US" sz="1100" smtClean="0"/>
                        <a:t>Conceptually</a:t>
                      </a:r>
                      <a:endParaRPr lang="en-US" sz="1100"/>
                    </a:p>
                  </a:txBody>
                  <a:tcPr/>
                </a:tc>
                <a:tc>
                  <a:txBody>
                    <a:bodyPr/>
                    <a:lstStyle/>
                    <a:p>
                      <a:r>
                        <a:rPr lang="en-US" sz="1100" smtClean="0"/>
                        <a:t>Practically</a:t>
                      </a:r>
                      <a:endParaRPr lang="en-US" sz="1100"/>
                    </a:p>
                  </a:txBody>
                  <a:tcPr/>
                </a:tc>
                <a:extLst>
                  <a:ext uri="{0D108BD9-81ED-4DB2-BD59-A6C34878D82A}">
                    <a16:rowId xmlns:a16="http://schemas.microsoft.com/office/drawing/2014/main" val="2390572564"/>
                  </a:ext>
                </a:extLst>
              </a:tr>
              <a:tr h="201953">
                <a:tc>
                  <a:txBody>
                    <a:bodyPr/>
                    <a:lstStyle/>
                    <a:p>
                      <a:r>
                        <a:rPr lang="en-US" sz="1100" smtClean="0"/>
                        <a:t>Removes correlation</a:t>
                      </a:r>
                      <a:endParaRPr lang="en-US" sz="1100"/>
                    </a:p>
                  </a:txBody>
                  <a:tcPr/>
                </a:tc>
                <a:tc>
                  <a:txBody>
                    <a:bodyPr/>
                    <a:lstStyle/>
                    <a:p>
                      <a:r>
                        <a:rPr lang="en-US" sz="1100" smtClean="0"/>
                        <a:t>Decomposes the correlation matrix</a:t>
                      </a:r>
                      <a:endParaRPr lang="en-US" sz="1100"/>
                    </a:p>
                  </a:txBody>
                  <a:tcPr/>
                </a:tc>
                <a:extLst>
                  <a:ext uri="{0D108BD9-81ED-4DB2-BD59-A6C34878D82A}">
                    <a16:rowId xmlns:a16="http://schemas.microsoft.com/office/drawing/2014/main" val="545487688"/>
                  </a:ext>
                </a:extLst>
              </a:tr>
              <a:tr h="0">
                <a:tc>
                  <a:txBody>
                    <a:bodyPr/>
                    <a:lstStyle/>
                    <a:p>
                      <a:r>
                        <a:rPr lang="en-US" sz="1100" smtClean="0"/>
                        <a:t>Extracts new dimensions (thes</a:t>
                      </a:r>
                      <a:r>
                        <a:rPr lang="en-US" sz="1100" baseline="0" smtClean="0"/>
                        <a:t>e are the principal components)</a:t>
                      </a:r>
                      <a:endParaRPr lang="en-US" sz="1100"/>
                    </a:p>
                  </a:txBody>
                  <a:tcPr/>
                </a:tc>
                <a:tc>
                  <a:txBody>
                    <a:bodyPr/>
                    <a:lstStyle/>
                    <a:p>
                      <a:r>
                        <a:rPr lang="en-US" sz="1100" smtClean="0"/>
                        <a:t>Changes the coordinate system</a:t>
                      </a:r>
                      <a:endParaRPr lang="en-US" sz="1100"/>
                    </a:p>
                  </a:txBody>
                  <a:tcPr/>
                </a:tc>
                <a:extLst>
                  <a:ext uri="{0D108BD9-81ED-4DB2-BD59-A6C34878D82A}">
                    <a16:rowId xmlns:a16="http://schemas.microsoft.com/office/drawing/2014/main" val="1303413756"/>
                  </a:ext>
                </a:extLst>
              </a:tr>
              <a:tr h="289070">
                <a:tc>
                  <a:txBody>
                    <a:bodyPr/>
                    <a:lstStyle/>
                    <a:p>
                      <a:r>
                        <a:rPr lang="en-US" sz="1100" smtClean="0"/>
                        <a:t>Reveals the true dimensionality of the data</a:t>
                      </a:r>
                      <a:endParaRPr lang="en-US" sz="1100"/>
                    </a:p>
                  </a:txBody>
                  <a:tcPr/>
                </a:tc>
                <a:tc>
                  <a:txBody>
                    <a:bodyPr/>
                    <a:lstStyle/>
                    <a:p>
                      <a:r>
                        <a:rPr lang="en-US" sz="1100" smtClean="0"/>
                        <a:t>Helps reduce the number of dimensions</a:t>
                      </a:r>
                      <a:endParaRPr lang="en-US" sz="1100"/>
                    </a:p>
                  </a:txBody>
                  <a:tcPr/>
                </a:tc>
                <a:extLst>
                  <a:ext uri="{0D108BD9-81ED-4DB2-BD59-A6C34878D82A}">
                    <a16:rowId xmlns:a16="http://schemas.microsoft.com/office/drawing/2014/main" val="2732680073"/>
                  </a:ext>
                </a:extLst>
              </a:tr>
            </a:tbl>
          </a:graphicData>
        </a:graphic>
      </p:graphicFrame>
      <p:sp>
        <p:nvSpPr>
          <p:cNvPr id="25" name="TextBox 24"/>
          <p:cNvSpPr txBox="1"/>
          <p:nvPr/>
        </p:nvSpPr>
        <p:spPr>
          <a:xfrm>
            <a:off x="543861" y="1032878"/>
            <a:ext cx="1414362" cy="276999"/>
          </a:xfrm>
          <a:prstGeom prst="rect">
            <a:avLst/>
          </a:prstGeom>
          <a:noFill/>
        </p:spPr>
        <p:txBody>
          <a:bodyPr wrap="none" rtlCol="0">
            <a:spAutoFit/>
          </a:bodyPr>
          <a:lstStyle/>
          <a:p>
            <a:r>
              <a:rPr lang="en-US" sz="1200" smtClean="0"/>
              <a:t>What does PCA do?</a:t>
            </a:r>
            <a:endParaRPr lang="en-US" sz="1200"/>
          </a:p>
        </p:txBody>
      </p:sp>
      <p:graphicFrame>
        <p:nvGraphicFramePr>
          <p:cNvPr id="26" name="Table 25"/>
          <p:cNvGraphicFramePr>
            <a:graphicFrameLocks noGrp="1"/>
          </p:cNvGraphicFramePr>
          <p:nvPr>
            <p:extLst>
              <p:ext uri="{D42A27DB-BD31-4B8C-83A1-F6EECF244321}">
                <p14:modId xmlns:p14="http://schemas.microsoft.com/office/powerpoint/2010/main" val="1078332537"/>
              </p:ext>
            </p:extLst>
          </p:nvPr>
        </p:nvGraphicFramePr>
        <p:xfrm>
          <a:off x="628667" y="2859678"/>
          <a:ext cx="4074951" cy="685800"/>
        </p:xfrm>
        <a:graphic>
          <a:graphicData uri="http://schemas.openxmlformats.org/drawingml/2006/table">
            <a:tbl>
              <a:tblPr firstRow="1" bandRow="1">
                <a:tableStyleId>{BC89EF96-8CEA-46FF-86C4-4CE0E7609802}</a:tableStyleId>
              </a:tblPr>
              <a:tblGrid>
                <a:gridCol w="4074951">
                  <a:extLst>
                    <a:ext uri="{9D8B030D-6E8A-4147-A177-3AD203B41FA5}">
                      <a16:colId xmlns:a16="http://schemas.microsoft.com/office/drawing/2014/main" val="908884804"/>
                    </a:ext>
                  </a:extLst>
                </a:gridCol>
              </a:tblGrid>
              <a:tr h="144452">
                <a:tc>
                  <a:txBody>
                    <a:bodyPr/>
                    <a:lstStyle/>
                    <a:p>
                      <a:r>
                        <a:rPr lang="en-US" sz="900" b="0" smtClean="0"/>
                        <a:t>Pre-processing</a:t>
                      </a:r>
                      <a:r>
                        <a:rPr lang="en-US" sz="900" b="0" baseline="0" smtClean="0"/>
                        <a:t> (2 steps) </a:t>
                      </a:r>
                      <a:r>
                        <a:rPr lang="en-US" sz="900" b="0" baseline="0" smtClean="0">
                          <a:sym typeface="Wingdings" panose="05000000000000000000" pitchFamily="2" charset="2"/>
                        </a:rPr>
                        <a:t> centering and standardization</a:t>
                      </a:r>
                      <a:endParaRPr lang="en-US" sz="900" b="0"/>
                    </a:p>
                  </a:txBody>
                  <a:tcPr/>
                </a:tc>
                <a:extLst>
                  <a:ext uri="{0D108BD9-81ED-4DB2-BD59-A6C34878D82A}">
                    <a16:rowId xmlns:a16="http://schemas.microsoft.com/office/drawing/2014/main" val="2390572564"/>
                  </a:ext>
                </a:extLst>
              </a:tr>
              <a:tr h="144452">
                <a:tc>
                  <a:txBody>
                    <a:bodyPr/>
                    <a:lstStyle/>
                    <a:p>
                      <a:r>
                        <a:rPr lang="en-US" sz="900" smtClean="0"/>
                        <a:t>Change of coordinate systems (2 steps)</a:t>
                      </a:r>
                      <a:r>
                        <a:rPr lang="en-US" sz="900" baseline="0" smtClean="0"/>
                        <a:t> </a:t>
                      </a:r>
                      <a:r>
                        <a:rPr lang="en-US" sz="900" baseline="0" smtClean="0">
                          <a:sym typeface="Wingdings" panose="05000000000000000000" pitchFamily="2" charset="2"/>
                        </a:rPr>
                        <a:t> rotation and projection</a:t>
                      </a:r>
                      <a:endParaRPr lang="en-US" sz="900"/>
                    </a:p>
                  </a:txBody>
                  <a:tcPr/>
                </a:tc>
                <a:extLst>
                  <a:ext uri="{0D108BD9-81ED-4DB2-BD59-A6C34878D82A}">
                    <a16:rowId xmlns:a16="http://schemas.microsoft.com/office/drawing/2014/main" val="545487688"/>
                  </a:ext>
                </a:extLst>
              </a:tr>
              <a:tr h="144452">
                <a:tc>
                  <a:txBody>
                    <a:bodyPr/>
                    <a:lstStyle/>
                    <a:p>
                      <a:r>
                        <a:rPr lang="en-US" sz="900" smtClean="0"/>
                        <a:t>Explained variance (reduction)</a:t>
                      </a:r>
                      <a:endParaRPr lang="en-US" sz="900"/>
                    </a:p>
                  </a:txBody>
                  <a:tcPr/>
                </a:tc>
                <a:extLst>
                  <a:ext uri="{0D108BD9-81ED-4DB2-BD59-A6C34878D82A}">
                    <a16:rowId xmlns:a16="http://schemas.microsoft.com/office/drawing/2014/main" val="1303413756"/>
                  </a:ext>
                </a:extLst>
              </a:tr>
            </a:tbl>
          </a:graphicData>
        </a:graphic>
      </p:graphicFrame>
      <p:sp>
        <p:nvSpPr>
          <p:cNvPr id="27" name="TextBox 26"/>
          <p:cNvSpPr txBox="1"/>
          <p:nvPr/>
        </p:nvSpPr>
        <p:spPr>
          <a:xfrm>
            <a:off x="562928" y="2582679"/>
            <a:ext cx="1233799" cy="276999"/>
          </a:xfrm>
          <a:prstGeom prst="rect">
            <a:avLst/>
          </a:prstGeom>
          <a:noFill/>
        </p:spPr>
        <p:txBody>
          <a:bodyPr wrap="none" rtlCol="0">
            <a:spAutoFit/>
          </a:bodyPr>
          <a:lstStyle/>
          <a:p>
            <a:r>
              <a:rPr lang="en-US" sz="1200" smtClean="0"/>
              <a:t>Five steps in PCA</a:t>
            </a:r>
            <a:endParaRPr lang="en-US" sz="1200"/>
          </a:p>
        </p:txBody>
      </p:sp>
      <p:pic>
        <p:nvPicPr>
          <p:cNvPr id="4" name="Picture 3"/>
          <p:cNvPicPr>
            <a:picLocks noChangeAspect="1"/>
          </p:cNvPicPr>
          <p:nvPr/>
        </p:nvPicPr>
        <p:blipFill>
          <a:blip r:embed="rId2"/>
          <a:stretch>
            <a:fillRect/>
          </a:stretch>
        </p:blipFill>
        <p:spPr>
          <a:xfrm>
            <a:off x="5145875" y="2721178"/>
            <a:ext cx="2912989" cy="1186608"/>
          </a:xfrm>
          <a:prstGeom prst="rect">
            <a:avLst/>
          </a:prstGeom>
        </p:spPr>
      </p:pic>
      <p:sp>
        <p:nvSpPr>
          <p:cNvPr id="5" name="Rectangle 4"/>
          <p:cNvSpPr/>
          <p:nvPr/>
        </p:nvSpPr>
        <p:spPr>
          <a:xfrm>
            <a:off x="5077826" y="4338919"/>
            <a:ext cx="1014369" cy="191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smtClean="0"/>
              <a:t>PCA Model Object</a:t>
            </a:r>
            <a:endParaRPr lang="en-US" sz="800" b="1"/>
          </a:p>
        </p:txBody>
      </p:sp>
      <p:sp>
        <p:nvSpPr>
          <p:cNvPr id="6" name="Down Arrow 5"/>
          <p:cNvSpPr/>
          <p:nvPr/>
        </p:nvSpPr>
        <p:spPr>
          <a:xfrm rot="10800000">
            <a:off x="5456517" y="3906039"/>
            <a:ext cx="256989" cy="385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628667" y="3821285"/>
            <a:ext cx="4168387" cy="939653"/>
          </a:xfrm>
          <a:prstGeom prst="rect">
            <a:avLst/>
          </a:prstGeom>
        </p:spPr>
      </p:pic>
      <p:pic>
        <p:nvPicPr>
          <p:cNvPr id="9" name="Picture 8"/>
          <p:cNvPicPr>
            <a:picLocks noChangeAspect="1"/>
          </p:cNvPicPr>
          <p:nvPr/>
        </p:nvPicPr>
        <p:blipFill>
          <a:blip r:embed="rId4"/>
          <a:stretch>
            <a:fillRect/>
          </a:stretch>
        </p:blipFill>
        <p:spPr>
          <a:xfrm>
            <a:off x="628667" y="5022125"/>
            <a:ext cx="6033744" cy="601538"/>
          </a:xfrm>
          <a:prstGeom prst="rect">
            <a:avLst/>
          </a:prstGeom>
        </p:spPr>
      </p:pic>
      <p:pic>
        <p:nvPicPr>
          <p:cNvPr id="10" name="Picture 9"/>
          <p:cNvPicPr>
            <a:picLocks noChangeAspect="1"/>
          </p:cNvPicPr>
          <p:nvPr/>
        </p:nvPicPr>
        <p:blipFill>
          <a:blip r:embed="rId5"/>
          <a:stretch>
            <a:fillRect/>
          </a:stretch>
        </p:blipFill>
        <p:spPr>
          <a:xfrm>
            <a:off x="1964195" y="5882858"/>
            <a:ext cx="2452261" cy="770262"/>
          </a:xfrm>
          <a:prstGeom prst="rect">
            <a:avLst/>
          </a:prstGeom>
        </p:spPr>
      </p:pic>
      <p:sp>
        <p:nvSpPr>
          <p:cNvPr id="15" name="Down Arrow 14"/>
          <p:cNvSpPr/>
          <p:nvPr/>
        </p:nvSpPr>
        <p:spPr>
          <a:xfrm>
            <a:off x="3053975" y="5538346"/>
            <a:ext cx="256989" cy="276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2559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435162"/>
            <a:ext cx="7886700" cy="398510"/>
          </a:xfrm>
        </p:spPr>
        <p:txBody>
          <a:bodyPr>
            <a:normAutofit fontScale="90000"/>
          </a:bodyPr>
          <a:lstStyle/>
          <a:p>
            <a:r>
              <a:rPr lang="en-US" smtClean="0">
                <a:latin typeface="+mn-lt"/>
              </a:rPr>
              <a:t>Principal Component Analysis</a:t>
            </a:r>
            <a:endParaRPr lang="en-US" dirty="0">
              <a:latin typeface="+mn-lt"/>
            </a:endParaRPr>
          </a:p>
        </p:txBody>
      </p:sp>
      <p:sp>
        <p:nvSpPr>
          <p:cNvPr id="21" name="TextBox 20"/>
          <p:cNvSpPr txBox="1"/>
          <p:nvPr/>
        </p:nvSpPr>
        <p:spPr>
          <a:xfrm>
            <a:off x="7729830" y="6601156"/>
            <a:ext cx="1414170" cy="215444"/>
          </a:xfrm>
          <a:prstGeom prst="rect">
            <a:avLst/>
          </a:prstGeom>
          <a:noFill/>
        </p:spPr>
        <p:txBody>
          <a:bodyPr wrap="none" rtlCol="0">
            <a:spAutoFit/>
          </a:bodyPr>
          <a:lstStyle/>
          <a:p>
            <a:pPr algn="r"/>
            <a:r>
              <a:rPr lang="en-US" sz="800" i="1" smtClean="0">
                <a:solidFill>
                  <a:schemeClr val="accent1">
                    <a:lumMod val="60000"/>
                    <a:lumOff val="40000"/>
                  </a:schemeClr>
                </a:solidFill>
              </a:rPr>
              <a:t>Principal Component Analysis</a:t>
            </a:r>
            <a:endParaRPr lang="en-US" sz="800" i="1">
              <a:solidFill>
                <a:schemeClr val="accent1">
                  <a:lumMod val="60000"/>
                  <a:lumOff val="40000"/>
                </a:schemeClr>
              </a:solidFill>
            </a:endParaRPr>
          </a:p>
        </p:txBody>
      </p:sp>
      <p:sp>
        <p:nvSpPr>
          <p:cNvPr id="25" name="TextBox 24"/>
          <p:cNvSpPr txBox="1"/>
          <p:nvPr/>
        </p:nvSpPr>
        <p:spPr>
          <a:xfrm>
            <a:off x="543861" y="1032878"/>
            <a:ext cx="5249001" cy="276999"/>
          </a:xfrm>
          <a:prstGeom prst="rect">
            <a:avLst/>
          </a:prstGeom>
          <a:noFill/>
        </p:spPr>
        <p:txBody>
          <a:bodyPr wrap="none" rtlCol="0">
            <a:spAutoFit/>
          </a:bodyPr>
          <a:lstStyle/>
          <a:p>
            <a:r>
              <a:rPr lang="en-US" sz="1200" smtClean="0"/>
              <a:t>The factoextra package is exclllent at handle PCA models built using FactoMineR. </a:t>
            </a:r>
            <a:endParaRPr lang="en-US" sz="1200"/>
          </a:p>
        </p:txBody>
      </p:sp>
      <p:pic>
        <p:nvPicPr>
          <p:cNvPr id="8" name="Picture 7"/>
          <p:cNvPicPr>
            <a:picLocks noChangeAspect="1"/>
          </p:cNvPicPr>
          <p:nvPr/>
        </p:nvPicPr>
        <p:blipFill>
          <a:blip r:embed="rId2"/>
          <a:stretch>
            <a:fillRect/>
          </a:stretch>
        </p:blipFill>
        <p:spPr>
          <a:xfrm>
            <a:off x="675344" y="1371496"/>
            <a:ext cx="4046068" cy="275173"/>
          </a:xfrm>
          <a:prstGeom prst="rect">
            <a:avLst/>
          </a:prstGeom>
        </p:spPr>
      </p:pic>
      <p:pic>
        <p:nvPicPr>
          <p:cNvPr id="11" name="Picture 10"/>
          <p:cNvPicPr>
            <a:picLocks noChangeAspect="1"/>
          </p:cNvPicPr>
          <p:nvPr/>
        </p:nvPicPr>
        <p:blipFill>
          <a:blip r:embed="rId3"/>
          <a:stretch>
            <a:fillRect/>
          </a:stretch>
        </p:blipFill>
        <p:spPr>
          <a:xfrm>
            <a:off x="675747" y="1708289"/>
            <a:ext cx="4045665" cy="259860"/>
          </a:xfrm>
          <a:prstGeom prst="rect">
            <a:avLst/>
          </a:prstGeom>
        </p:spPr>
      </p:pic>
      <p:pic>
        <p:nvPicPr>
          <p:cNvPr id="12" name="Picture 11"/>
          <p:cNvPicPr>
            <a:picLocks noChangeAspect="1"/>
          </p:cNvPicPr>
          <p:nvPr/>
        </p:nvPicPr>
        <p:blipFill>
          <a:blip r:embed="rId4"/>
          <a:stretch>
            <a:fillRect/>
          </a:stretch>
        </p:blipFill>
        <p:spPr>
          <a:xfrm>
            <a:off x="675344" y="2121192"/>
            <a:ext cx="4046068" cy="630292"/>
          </a:xfrm>
          <a:prstGeom prst="rect">
            <a:avLst/>
          </a:prstGeom>
        </p:spPr>
      </p:pic>
      <p:sp>
        <p:nvSpPr>
          <p:cNvPr id="18" name="TextBox 17"/>
          <p:cNvSpPr txBox="1"/>
          <p:nvPr/>
        </p:nvSpPr>
        <p:spPr>
          <a:xfrm>
            <a:off x="543861" y="2927781"/>
            <a:ext cx="8145927" cy="461665"/>
          </a:xfrm>
          <a:prstGeom prst="rect">
            <a:avLst/>
          </a:prstGeom>
          <a:noFill/>
        </p:spPr>
        <p:txBody>
          <a:bodyPr wrap="square" rtlCol="0">
            <a:spAutoFit/>
          </a:bodyPr>
          <a:lstStyle/>
          <a:p>
            <a:r>
              <a:rPr lang="en-US" sz="1200" smtClean="0"/>
              <a:t>Now you know what it means that a variable is important in the extraction of the principal components. You could compare the two different graphs. Which variables are in both dimension very important and which ones are only in one of them?</a:t>
            </a:r>
            <a:endParaRPr lang="en-US" sz="1200"/>
          </a:p>
        </p:txBody>
      </p:sp>
      <p:pic>
        <p:nvPicPr>
          <p:cNvPr id="13" name="Picture 12"/>
          <p:cNvPicPr>
            <a:picLocks noChangeAspect="1"/>
          </p:cNvPicPr>
          <p:nvPr/>
        </p:nvPicPr>
        <p:blipFill>
          <a:blip r:embed="rId5"/>
          <a:stretch>
            <a:fillRect/>
          </a:stretch>
        </p:blipFill>
        <p:spPr>
          <a:xfrm>
            <a:off x="675344" y="3454126"/>
            <a:ext cx="5362789" cy="1614862"/>
          </a:xfrm>
          <a:prstGeom prst="rect">
            <a:avLst/>
          </a:prstGeom>
        </p:spPr>
      </p:pic>
      <p:pic>
        <p:nvPicPr>
          <p:cNvPr id="14" name="Picture 13"/>
          <p:cNvPicPr>
            <a:picLocks noChangeAspect="1"/>
          </p:cNvPicPr>
          <p:nvPr/>
        </p:nvPicPr>
        <p:blipFill>
          <a:blip r:embed="rId6"/>
          <a:stretch>
            <a:fillRect/>
          </a:stretch>
        </p:blipFill>
        <p:spPr>
          <a:xfrm>
            <a:off x="675344" y="5483555"/>
            <a:ext cx="5207596" cy="961850"/>
          </a:xfrm>
          <a:prstGeom prst="rect">
            <a:avLst/>
          </a:prstGeom>
        </p:spPr>
      </p:pic>
    </p:spTree>
    <p:extLst>
      <p:ext uri="{BB962C8B-B14F-4D97-AF65-F5344CB8AC3E}">
        <p14:creationId xmlns:p14="http://schemas.microsoft.com/office/powerpoint/2010/main" val="4556446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5672</TotalTime>
  <Words>612</Words>
  <Application>Microsoft Office PowerPoint</Application>
  <PresentationFormat>On-screen Show (4:3)</PresentationFormat>
  <Paragraphs>100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 Math</vt:lpstr>
      <vt:lpstr>Wingdings</vt:lpstr>
      <vt:lpstr>Office Theme</vt:lpstr>
      <vt:lpstr>Machine Learning</vt:lpstr>
      <vt:lpstr>Content</vt:lpstr>
      <vt:lpstr>Principal Component Analysis</vt:lpstr>
      <vt:lpstr>Principal Component Analysis</vt:lpstr>
      <vt:lpstr>Principal Component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Nick Jathar</dc:creator>
  <cp:lastModifiedBy>Nick Jathar</cp:lastModifiedBy>
  <cp:revision>272</cp:revision>
  <cp:lastPrinted>2019-06-05T21:34:09Z</cp:lastPrinted>
  <dcterms:created xsi:type="dcterms:W3CDTF">2019-03-05T18:38:39Z</dcterms:created>
  <dcterms:modified xsi:type="dcterms:W3CDTF">2019-07-24T22:08:39Z</dcterms:modified>
</cp:coreProperties>
</file>