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1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9EB2A-9CFD-41A5-9DAF-524B44E80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C28BEC-56AF-4598-9EF6-99D142DAB189}">
      <dgm:prSet phldrT="[Text]"/>
      <dgm:spPr/>
      <dgm:t>
        <a:bodyPr/>
        <a:lstStyle/>
        <a:p>
          <a:r>
            <a:rPr lang="en-US" b="1" dirty="0"/>
            <a:t>Pre-process data</a:t>
          </a:r>
        </a:p>
      </dgm:t>
    </dgm:pt>
    <dgm:pt modelId="{B0B2F544-457B-439C-A690-5E281EB91046}" type="parTrans" cxnId="{E7802E2D-6499-4A36-8ED2-A14E8F1547B1}">
      <dgm:prSet/>
      <dgm:spPr/>
      <dgm:t>
        <a:bodyPr/>
        <a:lstStyle/>
        <a:p>
          <a:endParaRPr lang="en-US" b="1"/>
        </a:p>
      </dgm:t>
    </dgm:pt>
    <dgm:pt modelId="{F025FAA8-A49E-431C-9287-48075BE4BB9F}" type="sibTrans" cxnId="{E7802E2D-6499-4A36-8ED2-A14E8F1547B1}">
      <dgm:prSet/>
      <dgm:spPr/>
      <dgm:t>
        <a:bodyPr/>
        <a:lstStyle/>
        <a:p>
          <a:endParaRPr lang="en-US" b="1"/>
        </a:p>
      </dgm:t>
    </dgm:pt>
    <dgm:pt modelId="{AE536757-2C3D-4967-BD33-206E595A2E68}">
      <dgm:prSet phldrT="[Text]"/>
      <dgm:spPr/>
      <dgm:t>
        <a:bodyPr/>
        <a:lstStyle/>
        <a:p>
          <a:r>
            <a:rPr lang="en-US" b="1" dirty="0"/>
            <a:t>Select similarity measures</a:t>
          </a:r>
        </a:p>
      </dgm:t>
    </dgm:pt>
    <dgm:pt modelId="{431D87F6-77E9-4489-B51E-B44FFA02284B}" type="parTrans" cxnId="{6AECF40E-5785-453B-86A4-B14DB9928F4A}">
      <dgm:prSet/>
      <dgm:spPr/>
      <dgm:t>
        <a:bodyPr/>
        <a:lstStyle/>
        <a:p>
          <a:endParaRPr lang="en-US" b="1"/>
        </a:p>
      </dgm:t>
    </dgm:pt>
    <dgm:pt modelId="{192869E4-33D6-4AFD-B306-E6E3A79F2987}" type="sibTrans" cxnId="{6AECF40E-5785-453B-86A4-B14DB9928F4A}">
      <dgm:prSet/>
      <dgm:spPr/>
      <dgm:t>
        <a:bodyPr/>
        <a:lstStyle/>
        <a:p>
          <a:endParaRPr lang="en-US" b="1"/>
        </a:p>
      </dgm:t>
    </dgm:pt>
    <dgm:pt modelId="{5E5AB7FE-2548-4EEF-B3EA-3D256CD50D16}">
      <dgm:prSet phldrT="[Text]"/>
      <dgm:spPr/>
      <dgm:t>
        <a:bodyPr/>
        <a:lstStyle/>
        <a:p>
          <a:r>
            <a:rPr lang="en-US" b="1" dirty="0"/>
            <a:t>Apply clustering method</a:t>
          </a:r>
        </a:p>
      </dgm:t>
    </dgm:pt>
    <dgm:pt modelId="{49568E4C-D5A7-45BD-967D-A0E167FFE80F}" type="parTrans" cxnId="{43BA9442-310C-4F13-A637-6921412B6F84}">
      <dgm:prSet/>
      <dgm:spPr/>
      <dgm:t>
        <a:bodyPr/>
        <a:lstStyle/>
        <a:p>
          <a:endParaRPr lang="en-US" b="1"/>
        </a:p>
      </dgm:t>
    </dgm:pt>
    <dgm:pt modelId="{01C00FF1-B908-4DEC-B1AF-EA39A92B8E4C}" type="sibTrans" cxnId="{43BA9442-310C-4F13-A637-6921412B6F84}">
      <dgm:prSet/>
      <dgm:spPr/>
      <dgm:t>
        <a:bodyPr/>
        <a:lstStyle/>
        <a:p>
          <a:endParaRPr lang="en-US" b="1"/>
        </a:p>
      </dgm:t>
    </dgm:pt>
    <dgm:pt modelId="{CE32BDC5-8E22-4423-9E41-73E50B6BA8EA}">
      <dgm:prSet/>
      <dgm:spPr/>
      <dgm:t>
        <a:bodyPr/>
        <a:lstStyle/>
        <a:p>
          <a:r>
            <a:rPr lang="en-US" b="1" dirty="0"/>
            <a:t>Analyze output of clustering method</a:t>
          </a:r>
        </a:p>
      </dgm:t>
    </dgm:pt>
    <dgm:pt modelId="{7EAE575C-2E9B-477D-A01D-E1DC7A3FF0A3}" type="parTrans" cxnId="{B5FBA7C7-3AA1-42B7-B87C-F7450B126AF4}">
      <dgm:prSet/>
      <dgm:spPr/>
      <dgm:t>
        <a:bodyPr/>
        <a:lstStyle/>
        <a:p>
          <a:endParaRPr lang="en-US" b="1"/>
        </a:p>
      </dgm:t>
    </dgm:pt>
    <dgm:pt modelId="{97D7C953-45C1-444E-8136-727DFB383E53}" type="sibTrans" cxnId="{B5FBA7C7-3AA1-42B7-B87C-F7450B126AF4}">
      <dgm:prSet/>
      <dgm:spPr/>
      <dgm:t>
        <a:bodyPr/>
        <a:lstStyle/>
        <a:p>
          <a:endParaRPr lang="en-US" b="1"/>
        </a:p>
      </dgm:t>
    </dgm:pt>
    <dgm:pt modelId="{2861A9E9-FAA2-4121-9760-400E7D53BD38}" type="pres">
      <dgm:prSet presAssocID="{BAC9EB2A-9CFD-41A5-9DAF-524B44E80436}" presName="Name0" presStyleCnt="0">
        <dgm:presLayoutVars>
          <dgm:dir/>
          <dgm:animLvl val="lvl"/>
          <dgm:resizeHandles val="exact"/>
        </dgm:presLayoutVars>
      </dgm:prSet>
      <dgm:spPr/>
    </dgm:pt>
    <dgm:pt modelId="{9A1CA8BB-80DA-42A7-918C-0BCC29197429}" type="pres">
      <dgm:prSet presAssocID="{DFC28BEC-56AF-4598-9EF6-99D142DAB1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09DB4C-4926-4E59-80DF-1068583026EE}" type="pres">
      <dgm:prSet presAssocID="{F025FAA8-A49E-431C-9287-48075BE4BB9F}" presName="parTxOnlySpace" presStyleCnt="0"/>
      <dgm:spPr/>
    </dgm:pt>
    <dgm:pt modelId="{C55128A5-DA94-4B56-8E74-61B895E69433}" type="pres">
      <dgm:prSet presAssocID="{AE536757-2C3D-4967-BD33-206E595A2E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F9C3E1-CAD3-4AE4-BE77-E758113F3690}" type="pres">
      <dgm:prSet presAssocID="{192869E4-33D6-4AFD-B306-E6E3A79F2987}" presName="parTxOnlySpace" presStyleCnt="0"/>
      <dgm:spPr/>
    </dgm:pt>
    <dgm:pt modelId="{FC72D65A-81D5-4A6C-81AC-77E3659CCA6E}" type="pres">
      <dgm:prSet presAssocID="{5E5AB7FE-2548-4EEF-B3EA-3D256CD50D1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52E518-27D9-4CA0-9C3B-9E0897C503DB}" type="pres">
      <dgm:prSet presAssocID="{01C00FF1-B908-4DEC-B1AF-EA39A92B8E4C}" presName="parTxOnlySpace" presStyleCnt="0"/>
      <dgm:spPr/>
    </dgm:pt>
    <dgm:pt modelId="{326E133B-EA0A-4C00-B4AF-BA4B29FF8447}" type="pres">
      <dgm:prSet presAssocID="{CE32BDC5-8E22-4423-9E41-73E50B6BA8E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AECF40E-5785-453B-86A4-B14DB9928F4A}" srcId="{BAC9EB2A-9CFD-41A5-9DAF-524B44E80436}" destId="{AE536757-2C3D-4967-BD33-206E595A2E68}" srcOrd="1" destOrd="0" parTransId="{431D87F6-77E9-4489-B51E-B44FFA02284B}" sibTransId="{192869E4-33D6-4AFD-B306-E6E3A79F2987}"/>
    <dgm:cxn modelId="{61DA802B-0861-4A0F-971F-D22EE58D7A07}" type="presOf" srcId="{5E5AB7FE-2548-4EEF-B3EA-3D256CD50D16}" destId="{FC72D65A-81D5-4A6C-81AC-77E3659CCA6E}" srcOrd="0" destOrd="0" presId="urn:microsoft.com/office/officeart/2005/8/layout/chevron1"/>
    <dgm:cxn modelId="{E7802E2D-6499-4A36-8ED2-A14E8F1547B1}" srcId="{BAC9EB2A-9CFD-41A5-9DAF-524B44E80436}" destId="{DFC28BEC-56AF-4598-9EF6-99D142DAB189}" srcOrd="0" destOrd="0" parTransId="{B0B2F544-457B-439C-A690-5E281EB91046}" sibTransId="{F025FAA8-A49E-431C-9287-48075BE4BB9F}"/>
    <dgm:cxn modelId="{613D0E62-6AE7-43D8-B9AB-8AA7D4E07CC8}" type="presOf" srcId="{AE536757-2C3D-4967-BD33-206E595A2E68}" destId="{C55128A5-DA94-4B56-8E74-61B895E69433}" srcOrd="0" destOrd="0" presId="urn:microsoft.com/office/officeart/2005/8/layout/chevron1"/>
    <dgm:cxn modelId="{43BA9442-310C-4F13-A637-6921412B6F84}" srcId="{BAC9EB2A-9CFD-41A5-9DAF-524B44E80436}" destId="{5E5AB7FE-2548-4EEF-B3EA-3D256CD50D16}" srcOrd="2" destOrd="0" parTransId="{49568E4C-D5A7-45BD-967D-A0E167FFE80F}" sibTransId="{01C00FF1-B908-4DEC-B1AF-EA39A92B8E4C}"/>
    <dgm:cxn modelId="{91EDC886-4EE2-48C7-BCBF-2CC53EB7F0E7}" type="presOf" srcId="{DFC28BEC-56AF-4598-9EF6-99D142DAB189}" destId="{9A1CA8BB-80DA-42A7-918C-0BCC29197429}" srcOrd="0" destOrd="0" presId="urn:microsoft.com/office/officeart/2005/8/layout/chevron1"/>
    <dgm:cxn modelId="{F18A72B8-FCFC-44C8-B34B-7BEC1DE1C19D}" type="presOf" srcId="{BAC9EB2A-9CFD-41A5-9DAF-524B44E80436}" destId="{2861A9E9-FAA2-4121-9760-400E7D53BD38}" srcOrd="0" destOrd="0" presId="urn:microsoft.com/office/officeart/2005/8/layout/chevron1"/>
    <dgm:cxn modelId="{B5FBA7C7-3AA1-42B7-B87C-F7450B126AF4}" srcId="{BAC9EB2A-9CFD-41A5-9DAF-524B44E80436}" destId="{CE32BDC5-8E22-4423-9E41-73E50B6BA8EA}" srcOrd="3" destOrd="0" parTransId="{7EAE575C-2E9B-477D-A01D-E1DC7A3FF0A3}" sibTransId="{97D7C953-45C1-444E-8136-727DFB383E53}"/>
    <dgm:cxn modelId="{F97FDBEC-536A-44B8-90AE-DB9BA602FE2A}" type="presOf" srcId="{CE32BDC5-8E22-4423-9E41-73E50B6BA8EA}" destId="{326E133B-EA0A-4C00-B4AF-BA4B29FF8447}" srcOrd="0" destOrd="0" presId="urn:microsoft.com/office/officeart/2005/8/layout/chevron1"/>
    <dgm:cxn modelId="{326C59E2-628C-4BFB-9B4E-72AF05BEB369}" type="presParOf" srcId="{2861A9E9-FAA2-4121-9760-400E7D53BD38}" destId="{9A1CA8BB-80DA-42A7-918C-0BCC29197429}" srcOrd="0" destOrd="0" presId="urn:microsoft.com/office/officeart/2005/8/layout/chevron1"/>
    <dgm:cxn modelId="{77D05D5B-9548-4D44-93CD-6EACD0E39634}" type="presParOf" srcId="{2861A9E9-FAA2-4121-9760-400E7D53BD38}" destId="{F709DB4C-4926-4E59-80DF-1068583026EE}" srcOrd="1" destOrd="0" presId="urn:microsoft.com/office/officeart/2005/8/layout/chevron1"/>
    <dgm:cxn modelId="{79E3C0A6-D24A-4FC2-BC76-D5636B8C80ED}" type="presParOf" srcId="{2861A9E9-FAA2-4121-9760-400E7D53BD38}" destId="{C55128A5-DA94-4B56-8E74-61B895E69433}" srcOrd="2" destOrd="0" presId="urn:microsoft.com/office/officeart/2005/8/layout/chevron1"/>
    <dgm:cxn modelId="{E63C53B6-BBCD-401F-9EE5-29E833383511}" type="presParOf" srcId="{2861A9E9-FAA2-4121-9760-400E7D53BD38}" destId="{06F9C3E1-CAD3-4AE4-BE77-E758113F3690}" srcOrd="3" destOrd="0" presId="urn:microsoft.com/office/officeart/2005/8/layout/chevron1"/>
    <dgm:cxn modelId="{A6EE7C71-A369-435D-8DDD-E49AB9D95C68}" type="presParOf" srcId="{2861A9E9-FAA2-4121-9760-400E7D53BD38}" destId="{FC72D65A-81D5-4A6C-81AC-77E3659CCA6E}" srcOrd="4" destOrd="0" presId="urn:microsoft.com/office/officeart/2005/8/layout/chevron1"/>
    <dgm:cxn modelId="{325C3BEA-5E27-4E4A-A41C-4F1E396D0331}" type="presParOf" srcId="{2861A9E9-FAA2-4121-9760-400E7D53BD38}" destId="{7252E518-27D9-4CA0-9C3B-9E0897C503DB}" srcOrd="5" destOrd="0" presId="urn:microsoft.com/office/officeart/2005/8/layout/chevron1"/>
    <dgm:cxn modelId="{DBA6F1D2-EA71-4B4C-B868-915ADAB4CB69}" type="presParOf" srcId="{2861A9E9-FAA2-4121-9760-400E7D53BD38}" destId="{326E133B-EA0A-4C00-B4AF-BA4B29FF84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A8BB-80DA-42A7-918C-0BCC29197429}">
      <dsp:nvSpPr>
        <dsp:cNvPr id="0" name=""/>
        <dsp:cNvSpPr/>
      </dsp:nvSpPr>
      <dsp:spPr>
        <a:xfrm>
          <a:off x="3093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Pre-process data</a:t>
          </a:r>
        </a:p>
      </dsp:txBody>
      <dsp:txXfrm>
        <a:off x="287041" y="0"/>
        <a:ext cx="1233064" cy="567896"/>
      </dsp:txXfrm>
    </dsp:sp>
    <dsp:sp modelId="{C55128A5-DA94-4B56-8E74-61B895E69433}">
      <dsp:nvSpPr>
        <dsp:cNvPr id="0" name=""/>
        <dsp:cNvSpPr/>
      </dsp:nvSpPr>
      <dsp:spPr>
        <a:xfrm>
          <a:off x="1623958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Select similarity measures</a:t>
          </a:r>
        </a:p>
      </dsp:txBody>
      <dsp:txXfrm>
        <a:off x="1907906" y="0"/>
        <a:ext cx="1233064" cy="567896"/>
      </dsp:txXfrm>
    </dsp:sp>
    <dsp:sp modelId="{FC72D65A-81D5-4A6C-81AC-77E3659CCA6E}">
      <dsp:nvSpPr>
        <dsp:cNvPr id="0" name=""/>
        <dsp:cNvSpPr/>
      </dsp:nvSpPr>
      <dsp:spPr>
        <a:xfrm>
          <a:off x="3244822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Apply clustering method</a:t>
          </a:r>
        </a:p>
      </dsp:txBody>
      <dsp:txXfrm>
        <a:off x="3528770" y="0"/>
        <a:ext cx="1233064" cy="567896"/>
      </dsp:txXfrm>
    </dsp:sp>
    <dsp:sp modelId="{326E133B-EA0A-4C00-B4AF-BA4B29FF8447}">
      <dsp:nvSpPr>
        <dsp:cNvPr id="0" name=""/>
        <dsp:cNvSpPr/>
      </dsp:nvSpPr>
      <dsp:spPr>
        <a:xfrm>
          <a:off x="4865687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Analyze output of clustering method</a:t>
          </a:r>
        </a:p>
      </dsp:txBody>
      <dsp:txXfrm>
        <a:off x="5149635" y="0"/>
        <a:ext cx="1233064" cy="56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Analysis in 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dirty="0"/>
              <a:t>Calculating Distance Between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What is cluster analysis?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cluster?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Distance between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Calculate and plot the distance between two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Using the </a:t>
            </a:r>
            <a:r>
              <a:rPr lang="en-US" sz="1050" dirty="0" err="1"/>
              <a:t>dist</a:t>
            </a:r>
            <a:r>
              <a:rPr lang="en-US" sz="1050" dirty="0"/>
              <a:t>()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Who are the closest players?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importance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Effects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scale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Measuring distance for categorical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Calculating distance between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closest observation to </a:t>
            </a:r>
            <a:r>
              <a:rPr lang="en-US" sz="1050"/>
              <a:t>a pair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063980"/>
            <a:ext cx="3757612" cy="4017962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sz="1350" dirty="0"/>
              <a:t>Hierarchical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Comparing more than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Calculating linkage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Revisited: The closest observation to a pair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Capturing K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Assign cluster membership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Validating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Visualizing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Visualizing the dendrograms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Comparing average, single, and complete linkage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Height of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Cutting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Clusters based on height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Exploring the branches cut from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What do we know about our clusters?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Making sense of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Segment wholesale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Explore wholesale customer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Interpreting the wholesale 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/>
              <a:t>K-Means Clustering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K-means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K-means on a soccer field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K-means on a soccer field (part 2)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different values of K by eye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Many K’s many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Elbow (Scree)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Interpreting the elbow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Silhouette analysis: Observation level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Silhouette analysis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Making sense of the K-means custers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Revisiting wholesale data: “Best” k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Revisiting wholesale data: Exploration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073010"/>
            <a:ext cx="3990696" cy="4017962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sz="1350" dirty="0"/>
              <a:t>Case Study: National Occupational Mean Wage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Occupational wage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Initial exploration of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Occupational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Preparing for exploration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Plotting occupational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 err="1"/>
              <a:t>Revieing</a:t>
            </a:r>
            <a:r>
              <a:rPr lang="en-US" sz="1050" dirty="0"/>
              <a:t> the HC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K-means: Elbow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K-means: Average silhouette widths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“best” number of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Review K-means results</a:t>
            </a:r>
          </a:p>
        </p:txBody>
      </p:sp>
    </p:spTree>
    <p:extLst>
      <p:ext uri="{BB962C8B-B14F-4D97-AF65-F5344CB8AC3E}">
        <p14:creationId xmlns:p14="http://schemas.microsoft.com/office/powerpoint/2010/main" val="22052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Cluster Analysis is used to find disparate groups of observations (clusters) that share similar characteristics. The similarity / disparity between groups is captured by distance – a metric that can be calculated for both continuous and categorical features. The scale of features is an important consideration in calculating distance.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Calculating Distance Between Observations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1394852"/>
            <a:ext cx="8196099" cy="5202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Cluster Analysis is a form of exploratory data analysis where observations are divided into meaningful groups that share common characteristics (features).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7394" y="1991135"/>
            <a:ext cx="6669742" cy="1043615"/>
            <a:chOff x="1524000" y="2386506"/>
            <a:chExt cx="6669742" cy="104361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C70570D-A9E3-46B7-95DE-1121D935EC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9949848"/>
                </p:ext>
              </p:extLst>
            </p:nvPr>
          </p:nvGraphicFramePr>
          <p:xfrm>
            <a:off x="1524000" y="2386506"/>
            <a:ext cx="6669742" cy="567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Arrow: Curved Up 8">
              <a:extLst>
                <a:ext uri="{FF2B5EF4-FFF2-40B4-BE49-F238E27FC236}">
                  <a16:creationId xmlns:a16="http://schemas.microsoft.com/office/drawing/2014/main" id="{7915AED7-36DA-4157-B604-52C006FC4DC4}"/>
                </a:ext>
              </a:extLst>
            </p:cNvPr>
            <p:cNvSpPr/>
            <p:nvPr/>
          </p:nvSpPr>
          <p:spPr>
            <a:xfrm flipH="1">
              <a:off x="3895164" y="2992662"/>
              <a:ext cx="3429772" cy="43745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/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𝑺𝒊𝒎𝒊𝒍𝒂𝒓𝒊𝒕𝒚</m:t>
                      </m:r>
                    </m:oMath>
                  </m:oMathPara>
                </a14:m>
                <a:endParaRPr lang="en-US" sz="10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blipFill>
                <a:blip r:embed="rId7"/>
                <a:stretch>
                  <a:fillRect l="-1413" t="-3846" r="-2473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5" y="3430121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5" y="3881335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When variables are on different scales, distance is disproportionately influenced by the differing scales.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4294532"/>
            <a:ext cx="2986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 &lt;- scale(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219246" y="4294532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, method = “</a:t>
            </a:r>
            <a:r>
              <a:rPr lang="en-US" sz="1050" dirty="0" err="1">
                <a:latin typeface="Consolas" panose="020B0609020204030204" pitchFamily="49" charset="0"/>
              </a:rPr>
              <a:t>euclidean</a:t>
            </a:r>
            <a:r>
              <a:rPr lang="en-US" sz="105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3572463" y="429685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4" y="4692206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For categorical features, distance is calculated using the Jaccard index.</a:t>
            </a:r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3" y="5073015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library(dummies)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5402951"/>
            <a:ext cx="3724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dummy_data_frame &lt;- dummy.data.frame(data_frame)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916253" y="5402951"/>
            <a:ext cx="3207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dist(dummy_data_frame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“binary”)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4293665" y="540527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Hierarchical Clustering uses linkage as a means for developing clusters...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4461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dist_data_frame &lt;- dist(data_frame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 &lt;- hclust(dist_data_frame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clst &lt;- cutree(hc, k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125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data_frame_with_clusters &lt;- data_frame %&gt;% mutate(cluster = clst)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484280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count(data_frame_with_clusters,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2885583"/>
            <a:ext cx="7042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ggplot(data_frame_with_clusters, aes(x = x, y = y, color = factor(cluster)))  +  geom_point()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3027" y="1719523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{“complete”, “single”, “average”}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Bent Arrow 2"/>
          <p:cNvSpPr/>
          <p:nvPr/>
        </p:nvSpPr>
        <p:spPr>
          <a:xfrm rot="16200000">
            <a:off x="3662704" y="1563067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325884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plot(data_frame_with_clusters)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257435"/>
            <a:ext cx="18806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this plots a dendrogram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468573"/>
            <a:ext cx="4608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if you have multiple plots, you can use par(mfrow = c(1, n))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63812" y="4022165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270259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library(dendextend)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574690"/>
            <a:ext cx="2249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dend_hc &lt;- as.dendrogram(hc)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278" y="4904450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dend_hc_20 &lt;- color_branches(dend_hc,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142947" y="5208881"/>
            <a:ext cx="1942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splitting the tree based on euclidean distance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Bent Arrow 34"/>
          <p:cNvSpPr/>
          <p:nvPr/>
        </p:nvSpPr>
        <p:spPr>
          <a:xfrm rot="16200000" flipV="1">
            <a:off x="3138558" y="5093858"/>
            <a:ext cx="316753" cy="423788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273318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dist_players &lt;- dist(lineup, method = 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544871"/>
            <a:ext cx="4240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hc_players &lt;- hclust(dist_players, method 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088182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clusters_h20 &lt;- cutree(hc_players,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376722"/>
            <a:ext cx="46826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lineup_h20_complete &lt;- mutate(lineup, cluster = clusters_h20)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919124"/>
            <a:ext cx="4480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lineup_h20_complete %&gt;%</a:t>
            </a:r>
          </a:p>
          <a:p>
            <a:r>
              <a:rPr lang="en-US" sz="1050">
                <a:latin typeface="Consolas" panose="020B0609020204030204" pitchFamily="49" charset="0"/>
              </a:rPr>
              <a:t>	ggplot(aes(x = x, y = y, color = factor(cluster))) +</a:t>
            </a:r>
          </a:p>
          <a:p>
            <a:r>
              <a:rPr lang="en-US" sz="1050">
                <a:latin typeface="Consolas" panose="020B0609020204030204" pitchFamily="49" charset="0"/>
              </a:rPr>
              <a:t>	geom_point()</a:t>
            </a:r>
          </a:p>
        </p:txBody>
      </p:sp>
      <p:sp>
        <p:nvSpPr>
          <p:cNvPr id="43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42736" y="4839491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18256" y="5651416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75167" y="4261681"/>
            <a:ext cx="6171" cy="229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Hierarchical Clustering – Example of wholesale customer segmentation...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dist_customers &lt;- dist(customers_spend)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hc_customers &lt;- hclust(dist_customers, </a:t>
            </a:r>
            <a:r>
              <a:rPr lang="en-US" sz="1050" dirty="0">
                <a:latin typeface="Consolas" panose="020B0609020204030204" pitchFamily="49" charset="0"/>
              </a:rPr>
              <a:t>method </a:t>
            </a:r>
            <a:r>
              <a:rPr lang="en-US" sz="1050">
                <a:latin typeface="Consolas" panose="020B0609020204030204" pitchFamily="49" charset="0"/>
              </a:rPr>
              <a:t>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3945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clust_customers &lt;- cutree(hc_customers, h = 15000)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567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segment_customers &lt;- customer_spend %&gt;% mutate(cluster = clust_customers)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571549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count(customer_spend,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979423" y="2938495"/>
            <a:ext cx="2784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cluster stats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459607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941432"/>
            <a:ext cx="5493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segment_customers %&gt;% group_by(cluster) %&gt;% summarise_all(funs(mean(.)))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K-Means Clustering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K-Means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model_km2 &lt;- kmeans(lineup, centers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91955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clust_km2 &lt;- model_km2$clsuter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070910"/>
            <a:ext cx="3797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lineup_km2 &lt;- mutate(lineup, cluster = clust_km2)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454047"/>
            <a:ext cx="5862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ggplot(lineup_km2, aes(x = x, y = y, color = factor(cluster))) + geom_point()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901863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0885" y="1354007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knowing the number of clusters ahead of time can be helpful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810562" y="1197551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4" y="3144187"/>
            <a:ext cx="8196099" cy="3042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What do you do when you don’t know what the proper value of k is?</a:t>
            </a:r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61589" y="3422065"/>
            <a:ext cx="5269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You can calculate the total within-cluster sum of squares for a range of k’s and select the k where the WCSS starts to level out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043344"/>
            <a:ext cx="726352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library(purrr)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total_withinss &lt;- map_db(1:10,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					model &lt;- kmeans(x = lineup, centers = k)</a:t>
            </a:r>
          </a:p>
          <a:p>
            <a:r>
              <a:rPr lang="en-US" sz="1050">
                <a:latin typeface="Consolas" panose="020B0609020204030204" pitchFamily="49" charset="0"/>
              </a:rPr>
              <a:t>						model$tot.withinss</a:t>
            </a:r>
          </a:p>
          <a:p>
            <a:r>
              <a:rPr lang="en-US" sz="1050">
                <a:latin typeface="Consolas" panose="020B0609020204030204" pitchFamily="49" charset="0"/>
              </a:rPr>
              <a:t>						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elbow_df &lt;- data.frame(k = 1:10, tot_withinss = total_withinss)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ggplot(elbow_df, aes(x = k, y = tot_withinss)) + geom_line() + scale_x_continuous(breaks = 1:10)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222202" y="5957285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also known as a scree plot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951879" y="5800829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K-Means Clustering</a:t>
            </a:r>
            <a:endParaRPr lang="en-US" sz="135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992553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Silhouette analysis allows you to calculate how similar each observation is with the cluster it is assigned to relative to other clusters. Silouette width ranges from -1 to 1 for each observation where -1 suggests an observation that is assigned to the wrong cluster while +1 suggests a well matched observation.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53840"/>
            <a:ext cx="689483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library(purrr)</a:t>
            </a:r>
          </a:p>
          <a:p>
            <a:r>
              <a:rPr lang="en-US" sz="1050">
                <a:latin typeface="Consolas" panose="020B0609020204030204" pitchFamily="49" charset="0"/>
              </a:rPr>
              <a:t>library(cluster)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pam_k2 &lt;- pam(lineup, k = 2)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plot(silhouette(pam_k2))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sil_width &lt;- map_db(2:10,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				model &lt;- pam(x = lineup, k = k)</a:t>
            </a:r>
          </a:p>
          <a:p>
            <a:r>
              <a:rPr lang="en-US" sz="1050">
                <a:latin typeface="Consolas" panose="020B0609020204030204" pitchFamily="49" charset="0"/>
              </a:rPr>
              <a:t>					model$silinfo$avg.width</a:t>
            </a:r>
          </a:p>
          <a:p>
            <a:r>
              <a:rPr lang="en-US" sz="1050">
                <a:latin typeface="Consolas" panose="020B0609020204030204" pitchFamily="49" charset="0"/>
              </a:rPr>
              <a:t>					 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sil_df &lt;- data.frame(k = 2:10, sil_width = sil_width)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ggplot(sil_df, aes(x = k, y = sil_width)) + geom_line() + scale_x_continuous(breaks = 2:10)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509073" y="2824219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notice the average silhouette width across all observations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Bent Arrow 23"/>
          <p:cNvSpPr/>
          <p:nvPr/>
        </p:nvSpPr>
        <p:spPr>
          <a:xfrm rot="16200000">
            <a:off x="1238750" y="2667763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4930637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Generating clusters is a science. Interpreting clusters is an art.</a:t>
            </a:r>
          </a:p>
        </p:txBody>
      </p:sp>
    </p:spTree>
    <p:extLst>
      <p:ext uri="{BB962C8B-B14F-4D97-AF65-F5344CB8AC3E}">
        <p14:creationId xmlns:p14="http://schemas.microsoft.com/office/powerpoint/2010/main" val="377969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K-Means Clustering – Hierarchical Cluster Analysis on Time-Series Data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992553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In a time-series, the growth rates of different observations are considered the features. Cluster analysis is used to observe how observations cluster with respect to their rates of growth.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53840"/>
            <a:ext cx="6128601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purrr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library(cluster)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tibble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tidyr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dist_oes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oes</a:t>
            </a:r>
            <a:r>
              <a:rPr lang="en-US" sz="1050" dirty="0">
                <a:latin typeface="Consolas" panose="020B0609020204030204" pitchFamily="49" charset="0"/>
              </a:rPr>
              <a:t>, method = “</a:t>
            </a:r>
            <a:r>
              <a:rPr lang="en-US" sz="1050" dirty="0" err="1">
                <a:latin typeface="Consolas" panose="020B0609020204030204" pitchFamily="49" charset="0"/>
              </a:rPr>
              <a:t>euclidean</a:t>
            </a:r>
            <a:r>
              <a:rPr lang="en-US" sz="1050" dirty="0">
                <a:latin typeface="Consolas" panose="020B0609020204030204" pitchFamily="49" charset="0"/>
              </a:rPr>
              <a:t>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hc_oes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hclust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dist_oes</a:t>
            </a:r>
            <a:r>
              <a:rPr lang="en-US" sz="1050" dirty="0">
                <a:latin typeface="Consolas" panose="020B0609020204030204" pitchFamily="49" charset="0"/>
              </a:rPr>
              <a:t>, method = “average”)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dend_oes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as.dendrogram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hc_oes</a:t>
            </a:r>
            <a:r>
              <a:rPr lang="en-US" sz="1050" dirty="0">
                <a:latin typeface="Consolas" panose="020B0609020204030204" pitchFamily="49" charset="0"/>
              </a:rPr>
              <a:t>)		plot(</a:t>
            </a:r>
            <a:r>
              <a:rPr lang="en-US" sz="1050" dirty="0" err="1">
                <a:latin typeface="Consolas" panose="020B0609020204030204" pitchFamily="49" charset="0"/>
              </a:rPr>
              <a:t>dend_oes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dend_colored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color_branches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dend_oes</a:t>
            </a:r>
            <a:r>
              <a:rPr lang="en-US" sz="1050" dirty="0">
                <a:latin typeface="Consolas" panose="020B0609020204030204" pitchFamily="49" charset="0"/>
              </a:rPr>
              <a:t>, h = 100000)		plot(</a:t>
            </a:r>
            <a:r>
              <a:rPr lang="en-US" sz="1050" dirty="0" err="1">
                <a:latin typeface="Consolas" panose="020B0609020204030204" pitchFamily="49" charset="0"/>
              </a:rPr>
              <a:t>dend_colored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B6CCF3-4351-4059-9064-F23816CB30CE}"/>
              </a:ext>
            </a:extLst>
          </p:cNvPr>
          <p:cNvSpPr/>
          <p:nvPr/>
        </p:nvSpPr>
        <p:spPr>
          <a:xfrm>
            <a:off x="3107098" y="3120243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CD7873-23A0-4671-A1A7-609CA47E9F58}"/>
              </a:ext>
            </a:extLst>
          </p:cNvPr>
          <p:cNvSpPr/>
          <p:nvPr/>
        </p:nvSpPr>
        <p:spPr>
          <a:xfrm>
            <a:off x="4469102" y="3596072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8134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1192</Words>
  <Application>Microsoft Office PowerPoint</Application>
  <PresentationFormat>On-screen Show (4:3)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115</cp:revision>
  <cp:lastPrinted>2019-05-30T18:42:58Z</cp:lastPrinted>
  <dcterms:created xsi:type="dcterms:W3CDTF">2019-03-05T18:38:39Z</dcterms:created>
  <dcterms:modified xsi:type="dcterms:W3CDTF">2019-06-02T04:20:41Z</dcterms:modified>
</cp:coreProperties>
</file>