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x="6858000" cy="9144000"/>
  <p:embeddedFontLs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arcelmybox.com/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arcelmybox.com/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arcelmybox.com/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arcelmybox.com/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https://parcelmybox.com/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bfc5e0757_0_53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35bfc5e0757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" name="Google Shape;15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bfc5e0757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https://parcelmybox.com/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4" name="Google Shape;64;g35bfc5e0757_0_5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bfc5e0757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https://parcelmybox.com/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1" name="Google Shape;71;g35bfc5e0757_0_6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bfc5e0757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https://parcelmybox.com/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7" name="Google Shape;77;g35bfc5e0757_0_6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bfc5e0757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3" name="Google Shape;83;g35bfc5e0757_0_6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bfc5e0757_0_53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35bfc5e0757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parcelmybox.com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youtube.com/watch?v=lheOj2qRBhY" TargetMode="External"/><Relationship Id="rId4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457200" y="274647"/>
            <a:ext cx="7911600" cy="8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ParcelMyBox Portal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Empowering Logistics Through Smart Automation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https://parcelmybox.com/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3" title="Screenshot 2025-05-16 at 11.43.48 PM.png"/>
          <p:cNvPicPr preferRelativeResize="0"/>
          <p:nvPr/>
        </p:nvPicPr>
        <p:blipFill rotWithShape="1">
          <a:blip r:embed="rId3">
            <a:alphaModFix amt="50000"/>
          </a:blip>
          <a:srcRect b="0" l="0" r="0" t="0"/>
          <a:stretch/>
        </p:blipFill>
        <p:spPr>
          <a:xfrm>
            <a:off x="0" y="0"/>
            <a:ext cx="9144003" cy="4634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0" y="6179333"/>
            <a:ext cx="9144000" cy="678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en-US" sz="1530">
                <a:solidFill>
                  <a:schemeClr val="lt2"/>
                </a:solidFill>
                <a:highlight>
                  <a:schemeClr val="dk2"/>
                </a:highlight>
              </a:rPr>
              <a:t>Website Overall Layout</a:t>
            </a:r>
            <a:endParaRPr b="1" sz="1530">
              <a:solidFill>
                <a:schemeClr val="lt2"/>
              </a:solidFill>
              <a:highlight>
                <a:schemeClr val="dk2"/>
              </a:highlight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197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Shipment Handling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Book, schedule, and manage shipments</a:t>
            </a:r>
            <a:endParaRPr/>
          </a:p>
          <a:p>
            <a:pPr indent="0" lvl="0" marL="3429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Label generation and courier assignment</a:t>
            </a:r>
            <a:endParaRPr/>
          </a:p>
          <a:p>
            <a:pPr indent="0" lvl="0" marL="342900" rtl="0" algn="l">
              <a:lnSpc>
                <a:spcPct val="115000"/>
              </a:lnSpc>
              <a:spcBef>
                <a:spcPts val="640"/>
              </a:spcBef>
              <a:spcAft>
                <a:spcPts val="1200"/>
              </a:spcAft>
              <a:buSzPts val="18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Bulk uploads and API integration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Invoice and Payments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Generate and send invoices</a:t>
            </a:r>
            <a:endParaRPr/>
          </a:p>
          <a:p>
            <a:pPr indent="0" lvl="0" marL="3429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Support prepaid, postpaid, and wallet</a:t>
            </a:r>
            <a:endParaRPr/>
          </a:p>
          <a:p>
            <a:pPr indent="0" lvl="0" marL="342900" rtl="0" algn="l">
              <a:lnSpc>
                <a:spcPct val="115000"/>
              </a:lnSpc>
              <a:spcBef>
                <a:spcPts val="640"/>
              </a:spcBef>
              <a:spcAft>
                <a:spcPts val="1200"/>
              </a:spcAft>
              <a:buSzPts val="18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Integrate online payment gateways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Tracking Shipments</a:t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Real-time tracking dashboard</a:t>
            </a:r>
            <a:endParaRPr/>
          </a:p>
          <a:p>
            <a:pPr indent="0" lvl="0" marL="3429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Partner API integrations</a:t>
            </a:r>
            <a:endParaRPr/>
          </a:p>
          <a:p>
            <a:pPr indent="0" lvl="0" marL="342900" rtl="0" algn="l">
              <a:lnSpc>
                <a:spcPct val="115000"/>
              </a:lnSpc>
              <a:spcBef>
                <a:spcPts val="640"/>
              </a:spcBef>
              <a:spcAft>
                <a:spcPts val="1200"/>
              </a:spcAft>
              <a:buSzPts val="18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SMS/email notifications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 and Grievances</a:t>
            </a:r>
            <a:endParaRPr/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Raise and resolve customer issues</a:t>
            </a:r>
            <a:endParaRPr/>
          </a:p>
          <a:p>
            <a:pPr indent="0" lvl="0" marL="3429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SLA-based ticketing system</a:t>
            </a:r>
            <a:endParaRPr/>
          </a:p>
          <a:p>
            <a:pPr indent="0" lvl="0" marL="342900" rtl="0" algn="l">
              <a:lnSpc>
                <a:spcPct val="115000"/>
              </a:lnSpc>
              <a:spcBef>
                <a:spcPts val="640"/>
              </a:spcBef>
              <a:spcAft>
                <a:spcPts val="1200"/>
              </a:spcAft>
              <a:buSzPts val="18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FAQs, chatbot, live agent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Rate Manager</a:t>
            </a:r>
            <a:endParaRPr/>
          </a:p>
        </p:txBody>
      </p:sp>
      <p:sp>
        <p:nvSpPr>
          <p:cNvPr id="147" name="Google Shape;147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Define/manage rate cards</a:t>
            </a:r>
            <a:endParaRPr/>
          </a:p>
          <a:p>
            <a:pPr indent="0" lvl="0" marL="3429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Dynamic/seasonal pricing updates</a:t>
            </a:r>
            <a:endParaRPr/>
          </a:p>
          <a:p>
            <a:pPr indent="0" lvl="0" marL="342900" rtl="0" algn="l">
              <a:lnSpc>
                <a:spcPct val="115000"/>
              </a:lnSpc>
              <a:spcBef>
                <a:spcPts val="640"/>
              </a:spcBef>
              <a:spcAft>
                <a:spcPts val="1200"/>
              </a:spcAft>
              <a:buSzPts val="18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Simulate cost estimates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Partner Selection</a:t>
            </a:r>
            <a:endParaRPr/>
          </a:p>
        </p:txBody>
      </p:sp>
      <p:sp>
        <p:nvSpPr>
          <p:cNvPr id="153" name="Google Shape;153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Database of logistics partners</a:t>
            </a:r>
            <a:endParaRPr/>
          </a:p>
          <a:p>
            <a:pPr indent="0" lvl="0" marL="3429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Partner-specific rates and services</a:t>
            </a:r>
            <a:endParaRPr/>
          </a:p>
          <a:p>
            <a:pPr indent="0" lvl="0" marL="342900" rtl="0" algn="l">
              <a:lnSpc>
                <a:spcPct val="115000"/>
              </a:lnSpc>
              <a:spcBef>
                <a:spcPts val="640"/>
              </a:spcBef>
              <a:spcAft>
                <a:spcPts val="1200"/>
              </a:spcAft>
              <a:buSzPts val="18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Recommend optimal partner via AI/rules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 us for a demo or more information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457200" y="274647"/>
            <a:ext cx="7911600" cy="8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Solutions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15" title="How Parcelmybox Work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900" y="1714500"/>
            <a:ext cx="7911600" cy="445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457200" y="274647"/>
            <a:ext cx="7911600" cy="8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Locations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India 								USA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Hyderabad						Bay Area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Chennai							Raleigh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Ahmedabad					Rochester( …)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457200" y="274647"/>
            <a:ext cx="7911600" cy="8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Social Media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 : @parcel_mybox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Whatsapp channel: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YouTube : @parcelmybox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 : parcelmybox3@gmail.com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457200" y="274647"/>
            <a:ext cx="7911600" cy="8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Internship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457200" y="14031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10000"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Portal for Operational Automation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Scope : Selected Modules (TBD)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Commitment : 12 weeks( 20 hours per week)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Meeting: daily 30 minutes ( M-F)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Code: Github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ertificate: based on Completion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Monetary Reward : TBD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Portal Overview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914400" y="14176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Leads Manager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Quote Manager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Shipment Handling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Invoice and Payments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Tracking Shipments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 and Grievances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Rate Manager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Partner Rates &amp; Selection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Leads Manager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Capture and manage customer inquiries</a:t>
            </a:r>
            <a:endParaRPr/>
          </a:p>
          <a:p>
            <a:pPr indent="0" lvl="0" marL="3429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Automate follow-ups and nurturing</a:t>
            </a:r>
            <a:endParaRPr/>
          </a:p>
          <a:p>
            <a:pPr indent="0" lvl="0" marL="342900" rtl="0" algn="l">
              <a:lnSpc>
                <a:spcPct val="115000"/>
              </a:lnSpc>
              <a:spcBef>
                <a:spcPts val="640"/>
              </a:spcBef>
              <a:spcAft>
                <a:spcPts val="1200"/>
              </a:spcAft>
              <a:buSzPts val="18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Track conversion funnel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Quote Manager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Generate quotes based on shipment parameters</a:t>
            </a:r>
            <a:endParaRPr/>
          </a:p>
          <a:p>
            <a:pPr indent="0" lvl="0" marL="3429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Apply rate rules and discounts</a:t>
            </a:r>
            <a:endParaRPr/>
          </a:p>
          <a:p>
            <a:pPr indent="0" lvl="0" marL="342900" rtl="0" algn="l">
              <a:lnSpc>
                <a:spcPct val="115000"/>
              </a:lnSpc>
              <a:spcBef>
                <a:spcPts val="640"/>
              </a:spcBef>
              <a:spcAft>
                <a:spcPts val="1200"/>
              </a:spcAft>
              <a:buSzPts val="18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Share quotes with customers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2"/>
          <p:cNvPicPr preferRelativeResize="0"/>
          <p:nvPr/>
        </p:nvPicPr>
        <p:blipFill rotWithShape="1">
          <a:blip r:embed="rId3">
            <a:alphaModFix/>
          </a:blip>
          <a:srcRect b="0" l="0" r="44143" t="0"/>
          <a:stretch/>
        </p:blipFill>
        <p:spPr>
          <a:xfrm>
            <a:off x="0" y="0"/>
            <a:ext cx="457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2"/>
          <p:cNvSpPr txBox="1"/>
          <p:nvPr>
            <p:ph type="title"/>
          </p:nvPr>
        </p:nvSpPr>
        <p:spPr>
          <a:xfrm>
            <a:off x="274600" y="2422600"/>
            <a:ext cx="4045200" cy="20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Volumetric Weight Calculator</a:t>
            </a:r>
            <a:endParaRPr/>
          </a:p>
        </p:txBody>
      </p:sp>
      <p:sp>
        <p:nvSpPr>
          <p:cNvPr id="111" name="Google Shape;111;p22"/>
          <p:cNvSpPr txBox="1"/>
          <p:nvPr>
            <p:ph idx="2" type="body"/>
          </p:nvPr>
        </p:nvSpPr>
        <p:spPr>
          <a:xfrm>
            <a:off x="4939500" y="1287244"/>
            <a:ext cx="3837000" cy="65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Volumetric Weight calculates weight according to the dimensions of the parcel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Bigger Items are more expensive to ship, so volumetric weight is calculated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