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60" r:id="rId2"/>
    <p:sldId id="268" r:id="rId3"/>
    <p:sldId id="265" r:id="rId4"/>
    <p:sldId id="266" r:id="rId5"/>
    <p:sldId id="267"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6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Ha/2wR/UC8HYaIGDeyppxeZP2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a:srgbClr val="003B70"/>
    <a:srgbClr val="CFE2F3"/>
    <a:srgbClr val="4D7498"/>
    <a:srgbClr val="E361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A8916F-2B9C-4E03-B721-B7D5DBBE6D74}">
  <a:tblStyle styleId="{40A8916F-2B9C-4E03-B721-B7D5DBBE6D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1" d="100"/>
          <a:sy n="111" d="100"/>
        </p:scale>
        <p:origin x="594" y="78"/>
      </p:cViewPr>
      <p:guideLst>
        <p:guide orient="horz" pos="2256"/>
        <p:guide pos="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23" Type="http://schemas.openxmlformats.org/officeDocument/2006/relationships/tableStyles" Target="tableStyles.xml"/><Relationship Id="rId19" Type="http://customschemas.google.com/relationships/presentationmetadata" Target="metadata"/><Relationship Id="rId4" Type="http://schemas.openxmlformats.org/officeDocument/2006/relationships/slide" Target="slides/slide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ed48cd356_0_19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g1eed48cd35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24" name="Google Shape;24;p6"/>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pPr lvl="0"/>
            <a:r>
              <a:rPr lang="en-US"/>
              <a:t>Click to edit Master text styles</a:t>
            </a:r>
          </a:p>
        </p:txBody>
      </p:sp>
      <p:sp>
        <p:nvSpPr>
          <p:cNvPr id="25" name="Google Shape;25;p6"/>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10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10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10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10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10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10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10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0" y="5999168"/>
            <a:ext cx="12192000" cy="914400"/>
          </a:xfrm>
          <a:prstGeom prst="rect">
            <a:avLst/>
          </a:prstGeom>
          <a:solidFill>
            <a:srgbClr val="003B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11" name="Google Shape;11;p4"/>
          <p:cNvPicPr preferRelativeResize="0"/>
          <p:nvPr/>
        </p:nvPicPr>
        <p:blipFill rotWithShape="1">
          <a:blip r:embed="rId3">
            <a:alphaModFix/>
          </a:blip>
          <a:srcRect/>
          <a:stretch/>
        </p:blipFill>
        <p:spPr>
          <a:xfrm>
            <a:off x="304800" y="6167437"/>
            <a:ext cx="2762250" cy="574305"/>
          </a:xfrm>
          <a:prstGeom prst="rect">
            <a:avLst/>
          </a:prstGeom>
          <a:noFill/>
          <a:ln>
            <a:noFill/>
          </a:ln>
        </p:spPr>
      </p:pic>
      <p:sp>
        <p:nvSpPr>
          <p:cNvPr id="12" name="Google Shape;12;p4"/>
          <p:cNvSpPr txBox="1">
            <a:spLocks noGrp="1"/>
          </p:cNvSpPr>
          <p:nvPr>
            <p:ph type="body" idx="1"/>
          </p:nvPr>
        </p:nvSpPr>
        <p:spPr>
          <a:xfrm>
            <a:off x="768353" y="1947863"/>
            <a:ext cx="10509249"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4" name="Google Shape;14;p4"/>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4"/>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 name="Google Shape;16;p4"/>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0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eed48cd356_0_190"/>
          <p:cNvSpPr txBox="1">
            <a:spLocks noGrp="1"/>
          </p:cNvSpPr>
          <p:nvPr>
            <p:ph type="title"/>
          </p:nvPr>
        </p:nvSpPr>
        <p:spPr>
          <a:xfrm>
            <a:off x="798529" y="83830"/>
            <a:ext cx="10786200" cy="1143000"/>
          </a:xfrm>
          <a:prstGeom prst="rect">
            <a:avLst/>
          </a:prstGeom>
          <a:noFill/>
          <a:ln>
            <a:noFill/>
          </a:ln>
        </p:spPr>
        <p:txBody>
          <a:bodyPr spcFirstLastPara="1" wrap="square" lIns="0" tIns="0" rIns="0" bIns="0" anchor="ctr" anchorCtr="0">
            <a:noAutofit/>
          </a:bodyPr>
          <a:lstStyle/>
          <a:p>
            <a:pPr marL="0" lvl="0" indent="0" algn="ctr" rtl="0">
              <a:lnSpc>
                <a:spcPct val="105000"/>
              </a:lnSpc>
              <a:spcBef>
                <a:spcPts val="0"/>
              </a:spcBef>
              <a:spcAft>
                <a:spcPts val="0"/>
              </a:spcAft>
              <a:buNone/>
            </a:pPr>
            <a:r>
              <a:rPr lang="en-US" dirty="0"/>
              <a:t>Generative AI </a:t>
            </a:r>
            <a:endParaRPr dirty="0"/>
          </a:p>
        </p:txBody>
      </p:sp>
      <p:grpSp>
        <p:nvGrpSpPr>
          <p:cNvPr id="145" name="Group 144">
            <a:extLst>
              <a:ext uri="{FF2B5EF4-FFF2-40B4-BE49-F238E27FC236}">
                <a16:creationId xmlns:a16="http://schemas.microsoft.com/office/drawing/2014/main" id="{4A6084F6-D04F-6794-1D26-87257F8504A0}"/>
              </a:ext>
            </a:extLst>
          </p:cNvPr>
          <p:cNvGrpSpPr/>
          <p:nvPr/>
        </p:nvGrpSpPr>
        <p:grpSpPr>
          <a:xfrm>
            <a:off x="2034625" y="1137571"/>
            <a:ext cx="8190206" cy="4396756"/>
            <a:chOff x="2034625" y="1137571"/>
            <a:chExt cx="8190206" cy="4396756"/>
          </a:xfrm>
        </p:grpSpPr>
        <p:pic>
          <p:nvPicPr>
            <p:cNvPr id="4" name="Graphic 3" descr="Group of people with solid fill">
              <a:extLst>
                <a:ext uri="{FF2B5EF4-FFF2-40B4-BE49-F238E27FC236}">
                  <a16:creationId xmlns:a16="http://schemas.microsoft.com/office/drawing/2014/main" id="{0A4E454D-A3BD-22D1-75BB-C1AB9C0938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2540" y="1264980"/>
              <a:ext cx="1104447" cy="1104447"/>
            </a:xfrm>
            <a:prstGeom prst="rect">
              <a:avLst/>
            </a:prstGeom>
          </p:spPr>
        </p:pic>
        <p:grpSp>
          <p:nvGrpSpPr>
            <p:cNvPr id="128" name="Group 127">
              <a:extLst>
                <a:ext uri="{FF2B5EF4-FFF2-40B4-BE49-F238E27FC236}">
                  <a16:creationId xmlns:a16="http://schemas.microsoft.com/office/drawing/2014/main" id="{C4155D95-E6DB-E9EB-C92B-E6C48275ACD8}"/>
                </a:ext>
              </a:extLst>
            </p:cNvPr>
            <p:cNvGrpSpPr/>
            <p:nvPr/>
          </p:nvGrpSpPr>
          <p:grpSpPr>
            <a:xfrm>
              <a:off x="5136314" y="3575985"/>
              <a:ext cx="1750794" cy="873177"/>
              <a:chOff x="5044984" y="3337155"/>
              <a:chExt cx="2001187" cy="1041817"/>
            </a:xfrm>
          </p:grpSpPr>
          <p:sp>
            <p:nvSpPr>
              <p:cNvPr id="27" name="Oval 26">
                <a:extLst>
                  <a:ext uri="{FF2B5EF4-FFF2-40B4-BE49-F238E27FC236}">
                    <a16:creationId xmlns:a16="http://schemas.microsoft.com/office/drawing/2014/main" id="{2F804E0A-9E86-802B-F9AF-23F55C10685C}"/>
                  </a:ext>
                </a:extLst>
              </p:cNvPr>
              <p:cNvSpPr/>
              <p:nvPr/>
            </p:nvSpPr>
            <p:spPr>
              <a:xfrm>
                <a:off x="5044984" y="3337155"/>
                <a:ext cx="2001187" cy="10418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Question Mark with solid fill">
                <a:extLst>
                  <a:ext uri="{FF2B5EF4-FFF2-40B4-BE49-F238E27FC236}">
                    <a16:creationId xmlns:a16="http://schemas.microsoft.com/office/drawing/2014/main" id="{A60413B7-ED78-3096-049D-8301B3443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8212" y="3552538"/>
                <a:ext cx="657050" cy="657049"/>
              </a:xfrm>
              <a:prstGeom prst="rect">
                <a:avLst/>
              </a:prstGeom>
            </p:spPr>
          </p:pic>
        </p:grpSp>
        <p:grpSp>
          <p:nvGrpSpPr>
            <p:cNvPr id="129" name="Group 128">
              <a:extLst>
                <a:ext uri="{FF2B5EF4-FFF2-40B4-BE49-F238E27FC236}">
                  <a16:creationId xmlns:a16="http://schemas.microsoft.com/office/drawing/2014/main" id="{4B290237-A74B-C147-10D0-B6F9D9E6FA71}"/>
                </a:ext>
              </a:extLst>
            </p:cNvPr>
            <p:cNvGrpSpPr/>
            <p:nvPr/>
          </p:nvGrpSpPr>
          <p:grpSpPr>
            <a:xfrm>
              <a:off x="4833186" y="4405459"/>
              <a:ext cx="2324075" cy="1128868"/>
              <a:chOff x="4673388" y="4338684"/>
              <a:chExt cx="2706690" cy="1198427"/>
            </a:xfrm>
          </p:grpSpPr>
          <p:pic>
            <p:nvPicPr>
              <p:cNvPr id="9" name="Graphic 8" descr="User with solid fill">
                <a:extLst>
                  <a:ext uri="{FF2B5EF4-FFF2-40B4-BE49-F238E27FC236}">
                    <a16:creationId xmlns:a16="http://schemas.microsoft.com/office/drawing/2014/main" id="{02C99755-A1A2-707B-C902-25E0B42D7F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69534" y="4338684"/>
                <a:ext cx="914400" cy="914400"/>
              </a:xfrm>
              <a:prstGeom prst="rect">
                <a:avLst/>
              </a:prstGeom>
            </p:spPr>
          </p:pic>
          <p:sp>
            <p:nvSpPr>
              <p:cNvPr id="10" name="TextBox 9">
                <a:extLst>
                  <a:ext uri="{FF2B5EF4-FFF2-40B4-BE49-F238E27FC236}">
                    <a16:creationId xmlns:a16="http://schemas.microsoft.com/office/drawing/2014/main" id="{A0E93B61-1D31-AC57-1772-DDFED34E4471}"/>
                  </a:ext>
                </a:extLst>
              </p:cNvPr>
              <p:cNvSpPr txBox="1"/>
              <p:nvPr/>
            </p:nvSpPr>
            <p:spPr>
              <a:xfrm>
                <a:off x="4673388" y="5112347"/>
                <a:ext cx="2706690" cy="424764"/>
              </a:xfrm>
              <a:prstGeom prst="rect">
                <a:avLst/>
              </a:prstGeom>
              <a:noFill/>
            </p:spPr>
            <p:txBody>
              <a:bodyPr wrap="square" rtlCol="0">
                <a:spAutoFit/>
              </a:bodyPr>
              <a:lstStyle/>
              <a:p>
                <a:pPr algn="ctr"/>
                <a:r>
                  <a:rPr lang="en-US" sz="2000" b="1" dirty="0">
                    <a:solidFill>
                      <a:schemeClr val="tx1">
                        <a:lumMod val="75000"/>
                        <a:lumOff val="25000"/>
                      </a:schemeClr>
                    </a:solidFill>
                  </a:rPr>
                  <a:t>AI Developer </a:t>
                </a:r>
              </a:p>
            </p:txBody>
          </p:sp>
        </p:grpSp>
        <p:pic>
          <p:nvPicPr>
            <p:cNvPr id="7" name="Graphic 6" descr="Board Of Directors with solid fill">
              <a:extLst>
                <a:ext uri="{FF2B5EF4-FFF2-40B4-BE49-F238E27FC236}">
                  <a16:creationId xmlns:a16="http://schemas.microsoft.com/office/drawing/2014/main" id="{AFBDD9BF-3BED-7746-665C-8B89A5EA4A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06342" y="1499453"/>
              <a:ext cx="914400" cy="914400"/>
            </a:xfrm>
            <a:prstGeom prst="rect">
              <a:avLst/>
            </a:prstGeom>
          </p:spPr>
        </p:pic>
        <p:sp>
          <p:nvSpPr>
            <p:cNvPr id="11" name="TextBox 10">
              <a:extLst>
                <a:ext uri="{FF2B5EF4-FFF2-40B4-BE49-F238E27FC236}">
                  <a16:creationId xmlns:a16="http://schemas.microsoft.com/office/drawing/2014/main" id="{10EB2342-ECD1-ACAF-0D7A-F7691A26B9B1}"/>
                </a:ext>
              </a:extLst>
            </p:cNvPr>
            <p:cNvSpPr txBox="1"/>
            <p:nvPr/>
          </p:nvSpPr>
          <p:spPr>
            <a:xfrm>
              <a:off x="8077367" y="1226830"/>
              <a:ext cx="2147464" cy="461665"/>
            </a:xfrm>
            <a:prstGeom prst="rect">
              <a:avLst/>
            </a:prstGeom>
            <a:noFill/>
          </p:spPr>
          <p:txBody>
            <a:bodyPr wrap="square" rtlCol="0">
              <a:spAutoFit/>
            </a:bodyPr>
            <a:lstStyle/>
            <a:p>
              <a:pPr algn="ctr"/>
              <a:r>
                <a:rPr lang="en-US" sz="2400" b="1" dirty="0">
                  <a:solidFill>
                    <a:schemeClr val="tx1">
                      <a:lumMod val="75000"/>
                      <a:lumOff val="25000"/>
                    </a:schemeClr>
                  </a:solidFill>
                </a:rPr>
                <a:t>Corporation</a:t>
              </a:r>
            </a:p>
          </p:txBody>
        </p:sp>
        <p:sp>
          <p:nvSpPr>
            <p:cNvPr id="26" name="TextBox 25">
              <a:extLst>
                <a:ext uri="{FF2B5EF4-FFF2-40B4-BE49-F238E27FC236}">
                  <a16:creationId xmlns:a16="http://schemas.microsoft.com/office/drawing/2014/main" id="{01EF0BB9-8651-5D26-3555-46CD0911FD75}"/>
                </a:ext>
              </a:extLst>
            </p:cNvPr>
            <p:cNvSpPr txBox="1"/>
            <p:nvPr/>
          </p:nvSpPr>
          <p:spPr>
            <a:xfrm>
              <a:off x="2034625" y="1137571"/>
              <a:ext cx="1813809" cy="461665"/>
            </a:xfrm>
            <a:prstGeom prst="rect">
              <a:avLst/>
            </a:prstGeom>
            <a:noFill/>
          </p:spPr>
          <p:txBody>
            <a:bodyPr wrap="square" rtlCol="0">
              <a:spAutoFit/>
            </a:bodyPr>
            <a:lstStyle/>
            <a:p>
              <a:pPr algn="ctr"/>
              <a:r>
                <a:rPr lang="en-US" sz="2400" b="1" dirty="0">
                  <a:solidFill>
                    <a:schemeClr val="bg2">
                      <a:lumMod val="75000"/>
                      <a:lumOff val="25000"/>
                    </a:schemeClr>
                  </a:solidFill>
                </a:rPr>
                <a:t>Society</a:t>
              </a:r>
            </a:p>
          </p:txBody>
        </p:sp>
        <p:sp>
          <p:nvSpPr>
            <p:cNvPr id="28" name="TextBox 27">
              <a:extLst>
                <a:ext uri="{FF2B5EF4-FFF2-40B4-BE49-F238E27FC236}">
                  <a16:creationId xmlns:a16="http://schemas.microsoft.com/office/drawing/2014/main" id="{C25854F6-83A2-AB75-B6A9-6F314BD90E41}"/>
                </a:ext>
              </a:extLst>
            </p:cNvPr>
            <p:cNvSpPr txBox="1"/>
            <p:nvPr/>
          </p:nvSpPr>
          <p:spPr>
            <a:xfrm>
              <a:off x="6919360" y="2931608"/>
              <a:ext cx="1813809" cy="707886"/>
            </a:xfrm>
            <a:prstGeom prst="rect">
              <a:avLst/>
            </a:prstGeom>
            <a:noFill/>
          </p:spPr>
          <p:txBody>
            <a:bodyPr wrap="square" rtlCol="0">
              <a:spAutoFit/>
            </a:bodyPr>
            <a:lstStyle/>
            <a:p>
              <a:pPr algn="ctr"/>
              <a:r>
                <a:rPr lang="en-US" sz="2000" dirty="0">
                  <a:solidFill>
                    <a:schemeClr val="accent1">
                      <a:lumMod val="25000"/>
                    </a:schemeClr>
                  </a:solidFill>
                </a:rPr>
                <a:t>Develop Product</a:t>
              </a:r>
            </a:p>
          </p:txBody>
        </p:sp>
        <p:sp>
          <p:nvSpPr>
            <p:cNvPr id="130" name="TextBox 129">
              <a:extLst>
                <a:ext uri="{FF2B5EF4-FFF2-40B4-BE49-F238E27FC236}">
                  <a16:creationId xmlns:a16="http://schemas.microsoft.com/office/drawing/2014/main" id="{4D27986B-4A1B-75D2-1D34-6221D4053136}"/>
                </a:ext>
              </a:extLst>
            </p:cNvPr>
            <p:cNvSpPr txBox="1"/>
            <p:nvPr/>
          </p:nvSpPr>
          <p:spPr>
            <a:xfrm>
              <a:off x="3373478" y="2931609"/>
              <a:ext cx="1813809" cy="707886"/>
            </a:xfrm>
            <a:prstGeom prst="rect">
              <a:avLst/>
            </a:prstGeom>
            <a:noFill/>
          </p:spPr>
          <p:txBody>
            <a:bodyPr wrap="square" rtlCol="0">
              <a:spAutoFit/>
            </a:bodyPr>
            <a:lstStyle/>
            <a:p>
              <a:pPr algn="ctr"/>
              <a:r>
                <a:rPr lang="en-US" sz="2000" dirty="0">
                  <a:solidFill>
                    <a:schemeClr val="accent1">
                      <a:lumMod val="25000"/>
                    </a:schemeClr>
                  </a:solidFill>
                </a:rPr>
                <a:t>Optimize Ethics</a:t>
              </a:r>
            </a:p>
          </p:txBody>
        </p:sp>
        <p:cxnSp>
          <p:nvCxnSpPr>
            <p:cNvPr id="132" name="Straight Connector 131">
              <a:extLst>
                <a:ext uri="{FF2B5EF4-FFF2-40B4-BE49-F238E27FC236}">
                  <a16:creationId xmlns:a16="http://schemas.microsoft.com/office/drawing/2014/main" id="{4E536A2B-C5FF-2CCE-B02A-0421218A4802}"/>
                </a:ext>
              </a:extLst>
            </p:cNvPr>
            <p:cNvCxnSpPr>
              <a:cxnSpLocks/>
            </p:cNvCxnSpPr>
            <p:nvPr/>
          </p:nvCxnSpPr>
          <p:spPr>
            <a:xfrm>
              <a:off x="4449858" y="2287232"/>
              <a:ext cx="909243" cy="1288753"/>
            </a:xfrm>
            <a:prstGeom prst="line">
              <a:avLst/>
            </a:prstGeom>
            <a:ln w="22225">
              <a:solidFill>
                <a:schemeClr val="accent1">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8C3435F-C46A-3FE1-2536-6F4372FCF494}"/>
                </a:ext>
              </a:extLst>
            </p:cNvPr>
            <p:cNvCxnSpPr>
              <a:cxnSpLocks/>
            </p:cNvCxnSpPr>
            <p:nvPr/>
          </p:nvCxnSpPr>
          <p:spPr>
            <a:xfrm flipH="1">
              <a:off x="6664320" y="2305917"/>
              <a:ext cx="926372" cy="1270068"/>
            </a:xfrm>
            <a:prstGeom prst="line">
              <a:avLst/>
            </a:prstGeom>
            <a:ln w="25400">
              <a:solidFill>
                <a:schemeClr val="accent1">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263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1;g1eed48cd356_0_190">
            <a:extLst>
              <a:ext uri="{FF2B5EF4-FFF2-40B4-BE49-F238E27FC236}">
                <a16:creationId xmlns:a16="http://schemas.microsoft.com/office/drawing/2014/main" id="{D011D746-BD33-96AE-DDEC-5E58EBEC58D1}"/>
              </a:ext>
            </a:extLst>
          </p:cNvPr>
          <p:cNvSpPr txBox="1">
            <a:spLocks noGrp="1"/>
          </p:cNvSpPr>
          <p:nvPr>
            <p:ph type="title"/>
          </p:nvPr>
        </p:nvSpPr>
        <p:spPr>
          <a:xfrm>
            <a:off x="589125" y="265314"/>
            <a:ext cx="10786200" cy="1143000"/>
          </a:xfrm>
          <a:prstGeom prst="rect">
            <a:avLst/>
          </a:prstGeom>
          <a:noFill/>
          <a:ln>
            <a:noFill/>
          </a:ln>
        </p:spPr>
        <p:txBody>
          <a:bodyPr spcFirstLastPara="1" wrap="square" lIns="0" tIns="0" rIns="0" bIns="0" anchor="ctr" anchorCtr="0">
            <a:noAutofit/>
          </a:bodyPr>
          <a:lstStyle/>
          <a:p>
            <a:pPr marL="0" lvl="0" indent="0" algn="ctr" rtl="0">
              <a:lnSpc>
                <a:spcPct val="105000"/>
              </a:lnSpc>
              <a:spcBef>
                <a:spcPts val="0"/>
              </a:spcBef>
              <a:spcAft>
                <a:spcPts val="0"/>
              </a:spcAft>
              <a:buNone/>
            </a:pPr>
            <a:r>
              <a:rPr lang="en-US" dirty="0"/>
              <a:t>Generative AI </a:t>
            </a:r>
            <a:endParaRPr dirty="0"/>
          </a:p>
        </p:txBody>
      </p:sp>
      <p:sp>
        <p:nvSpPr>
          <p:cNvPr id="6" name="TextBox 5">
            <a:extLst>
              <a:ext uri="{FF2B5EF4-FFF2-40B4-BE49-F238E27FC236}">
                <a16:creationId xmlns:a16="http://schemas.microsoft.com/office/drawing/2014/main" id="{E1648E83-B71F-D80D-5A06-CE6CE2A6F5C5}"/>
              </a:ext>
            </a:extLst>
          </p:cNvPr>
          <p:cNvSpPr txBox="1"/>
          <p:nvPr/>
        </p:nvSpPr>
        <p:spPr>
          <a:xfrm>
            <a:off x="1319250" y="2260261"/>
            <a:ext cx="9381324" cy="2246769"/>
          </a:xfrm>
          <a:prstGeom prst="rect">
            <a:avLst/>
          </a:prstGeom>
          <a:noFill/>
        </p:spPr>
        <p:txBody>
          <a:bodyPr wrap="square">
            <a:spAutoFit/>
          </a:bodyPr>
          <a:lstStyle/>
          <a:p>
            <a:pPr algn="ctr"/>
            <a:r>
              <a:rPr lang="en-US" sz="2800" dirty="0">
                <a:solidFill>
                  <a:schemeClr val="accent1">
                    <a:lumMod val="75000"/>
                  </a:schemeClr>
                </a:solidFill>
                <a:effectLst/>
              </a:rPr>
              <a:t>I think that generative AI has lots of potential however, I think that the model should be fair, no matter what. When asked to do something that breaks societal norms, and my moral norms, I would have a very hard time wanting to take the task on. </a:t>
            </a:r>
          </a:p>
        </p:txBody>
      </p:sp>
    </p:spTree>
    <p:extLst>
      <p:ext uri="{BB962C8B-B14F-4D97-AF65-F5344CB8AC3E}">
        <p14:creationId xmlns:p14="http://schemas.microsoft.com/office/powerpoint/2010/main" val="300148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DE7094-0071-FAC0-2D6C-D59BD3D58011}"/>
              </a:ext>
            </a:extLst>
          </p:cNvPr>
          <p:cNvSpPr>
            <a:spLocks noGrp="1"/>
          </p:cNvSpPr>
          <p:nvPr>
            <p:ph type="body" idx="1"/>
          </p:nvPr>
        </p:nvSpPr>
        <p:spPr>
          <a:xfrm>
            <a:off x="1186626" y="1759207"/>
            <a:ext cx="9444147" cy="3776472"/>
          </a:xfrm>
        </p:spPr>
        <p:txBody>
          <a:bodyPr/>
          <a:lstStyle/>
          <a:p>
            <a:pPr lvl="1" indent="-457200">
              <a:lnSpc>
                <a:spcPct val="107000"/>
              </a:lnSpc>
              <a:spcBef>
                <a:spcPts val="0"/>
              </a:spcBef>
              <a:spcAft>
                <a:spcPts val="800"/>
              </a:spcAft>
              <a:buClr>
                <a:schemeClr val="accent1">
                  <a:lumMod val="50000"/>
                </a:schemeClr>
              </a:buClr>
              <a:buSzPct val="88000"/>
              <a:tabLst>
                <a:tab pos="914400" algn="l"/>
              </a:tabLst>
            </a:pPr>
            <a:r>
              <a:rPr lang="en-US" dirty="0">
                <a:solidFill>
                  <a:schemeClr val="accent1">
                    <a:lumMod val="75000"/>
                  </a:schemeClr>
                </a:solidFill>
              </a:rPr>
              <a:t>I think the best way to work and develop generative AI is to think about the harm it can cause rather than good. Thinking about harm can help limit the use of the model. </a:t>
            </a:r>
            <a:br>
              <a:rPr lang="en-US" dirty="0">
                <a:solidFill>
                  <a:schemeClr val="accent1">
                    <a:lumMod val="75000"/>
                  </a:schemeClr>
                </a:solidFill>
              </a:rPr>
            </a:br>
            <a:endParaRPr lang="en-US" dirty="0">
              <a:solidFill>
                <a:schemeClr val="accent1">
                  <a:lumMod val="75000"/>
                </a:schemeClr>
              </a:solidFill>
            </a:endParaRPr>
          </a:p>
          <a:p>
            <a:pPr lvl="1" indent="-457200">
              <a:lnSpc>
                <a:spcPct val="107000"/>
              </a:lnSpc>
              <a:spcBef>
                <a:spcPts val="0"/>
              </a:spcBef>
              <a:spcAft>
                <a:spcPts val="800"/>
              </a:spcAft>
              <a:buClr>
                <a:schemeClr val="accent1">
                  <a:lumMod val="50000"/>
                </a:schemeClr>
              </a:buClr>
              <a:buSzPct val="88000"/>
              <a:tabLst>
                <a:tab pos="914400" algn="l"/>
              </a:tabLst>
            </a:pPr>
            <a:r>
              <a:rPr lang="en-US" dirty="0">
                <a:solidFill>
                  <a:schemeClr val="accent1">
                    <a:lumMod val="75000"/>
                  </a:schemeClr>
                </a:solidFill>
              </a:rPr>
              <a:t>Vigorous testing, and lots of trials and errors in a controlled environment, prior to </a:t>
            </a:r>
            <a:r>
              <a:rPr lang="en-US" dirty="0" err="1">
                <a:solidFill>
                  <a:schemeClr val="accent1">
                    <a:lumMod val="75000"/>
                  </a:schemeClr>
                </a:solidFill>
              </a:rPr>
              <a:t>depolyment</a:t>
            </a:r>
            <a:r>
              <a:rPr lang="en-US" dirty="0">
                <a:solidFill>
                  <a:schemeClr val="accent1">
                    <a:lumMod val="75000"/>
                  </a:schemeClr>
                </a:solidFill>
              </a:rPr>
              <a:t>. </a:t>
            </a:r>
          </a:p>
          <a:p>
            <a:endParaRPr lang="en-US" dirty="0"/>
          </a:p>
        </p:txBody>
      </p:sp>
      <p:sp>
        <p:nvSpPr>
          <p:cNvPr id="4" name="Google Shape;151;g1eed48cd356_0_190">
            <a:extLst>
              <a:ext uri="{FF2B5EF4-FFF2-40B4-BE49-F238E27FC236}">
                <a16:creationId xmlns:a16="http://schemas.microsoft.com/office/drawing/2014/main" id="{D5BEB8E2-0D41-36F8-24EC-92EA8C22A682}"/>
              </a:ext>
            </a:extLst>
          </p:cNvPr>
          <p:cNvSpPr txBox="1">
            <a:spLocks noGrp="1"/>
          </p:cNvSpPr>
          <p:nvPr>
            <p:ph type="title"/>
          </p:nvPr>
        </p:nvSpPr>
        <p:spPr>
          <a:xfrm>
            <a:off x="914400" y="406593"/>
            <a:ext cx="10363200" cy="1143000"/>
          </a:xfrm>
          <a:prstGeom prst="rect">
            <a:avLst/>
          </a:prstGeom>
          <a:noFill/>
          <a:ln>
            <a:noFill/>
          </a:ln>
        </p:spPr>
        <p:txBody>
          <a:bodyPr spcFirstLastPara="1" wrap="square" lIns="0" tIns="0" rIns="0" bIns="0" anchor="ctr" anchorCtr="0">
            <a:noAutofit/>
          </a:bodyPr>
          <a:lstStyle/>
          <a:p>
            <a:pPr marL="0" lvl="0" indent="0" rtl="0">
              <a:lnSpc>
                <a:spcPct val="105000"/>
              </a:lnSpc>
              <a:spcBef>
                <a:spcPts val="0"/>
              </a:spcBef>
              <a:spcAft>
                <a:spcPts val="0"/>
              </a:spcAft>
              <a:buNone/>
            </a:pPr>
            <a:r>
              <a:rPr lang="en-US" sz="3200" b="1" dirty="0"/>
              <a:t>On a Professional Level </a:t>
            </a:r>
            <a:endParaRPr sz="2400" dirty="0"/>
          </a:p>
        </p:txBody>
      </p:sp>
    </p:spTree>
    <p:extLst>
      <p:ext uri="{BB962C8B-B14F-4D97-AF65-F5344CB8AC3E}">
        <p14:creationId xmlns:p14="http://schemas.microsoft.com/office/powerpoint/2010/main" val="243101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DE7094-0071-FAC0-2D6C-D59BD3D58011}"/>
              </a:ext>
            </a:extLst>
          </p:cNvPr>
          <p:cNvSpPr>
            <a:spLocks noGrp="1"/>
          </p:cNvSpPr>
          <p:nvPr>
            <p:ph type="body" idx="1"/>
          </p:nvPr>
        </p:nvSpPr>
        <p:spPr>
          <a:xfrm>
            <a:off x="823658" y="1475884"/>
            <a:ext cx="10453942" cy="3776472"/>
          </a:xfrm>
        </p:spPr>
        <p:txBody>
          <a:bodyPr/>
          <a:lstStyle/>
          <a:p>
            <a:pPr algn="l">
              <a:buFont typeface="Arial" panose="020B0604020202020204" pitchFamily="34" charset="0"/>
              <a:buChar char="•"/>
            </a:pPr>
            <a:r>
              <a:rPr lang="en-US" sz="2000" b="0" i="0" dirty="0">
                <a:solidFill>
                  <a:srgbClr val="646469"/>
                </a:solidFill>
                <a:effectLst/>
                <a:latin typeface="LatoWeb"/>
              </a:rPr>
              <a:t>In which ways can you as an emerging AI architect contribute to a culture of ethical AI within the industry and amongst your peers?</a:t>
            </a:r>
            <a:endParaRPr lang="en-US" sz="2000" dirty="0">
              <a:solidFill>
                <a:schemeClr val="accent1">
                  <a:lumMod val="75000"/>
                </a:schemeClr>
              </a:solidFill>
            </a:endParaRPr>
          </a:p>
          <a:p>
            <a:pPr marL="1600200" lvl="3" indent="-228600">
              <a:lnSpc>
                <a:spcPct val="107000"/>
              </a:lnSpc>
              <a:spcBef>
                <a:spcPts val="0"/>
              </a:spcBef>
              <a:spcAft>
                <a:spcPts val="800"/>
              </a:spcAft>
              <a:buClr>
                <a:schemeClr val="accent1">
                  <a:lumMod val="50000"/>
                </a:schemeClr>
              </a:buClr>
              <a:buSzPts val="1000"/>
              <a:buFont typeface="Symbol" panose="05050102010706020507" pitchFamily="18" charset="2"/>
              <a:buChar char=""/>
              <a:tabLst>
                <a:tab pos="1371600" algn="l"/>
              </a:tabLst>
            </a:pPr>
            <a:r>
              <a:rPr lang="en-US" sz="2000" dirty="0">
                <a:solidFill>
                  <a:schemeClr val="accent1">
                    <a:lumMod val="75000"/>
                  </a:schemeClr>
                </a:solidFill>
              </a:rPr>
              <a:t>Governance</a:t>
            </a:r>
          </a:p>
          <a:p>
            <a:pPr marL="1600200" lvl="3" indent="-228600">
              <a:lnSpc>
                <a:spcPct val="107000"/>
              </a:lnSpc>
              <a:spcBef>
                <a:spcPts val="0"/>
              </a:spcBef>
              <a:spcAft>
                <a:spcPts val="800"/>
              </a:spcAft>
              <a:buClr>
                <a:schemeClr val="accent1">
                  <a:lumMod val="50000"/>
                </a:schemeClr>
              </a:buClr>
              <a:buSzPts val="1000"/>
              <a:buFont typeface="Symbol" panose="05050102010706020507" pitchFamily="18" charset="2"/>
              <a:buChar char=""/>
              <a:tabLst>
                <a:tab pos="1371600" algn="l"/>
              </a:tabLst>
            </a:pPr>
            <a:r>
              <a:rPr lang="en-US" sz="2000" dirty="0">
                <a:solidFill>
                  <a:schemeClr val="accent1">
                    <a:lumMod val="75000"/>
                  </a:schemeClr>
                </a:solidFill>
              </a:rPr>
              <a:t>Corporate policies</a:t>
            </a:r>
          </a:p>
          <a:p>
            <a:pPr marL="1600200" lvl="3" indent="-228600">
              <a:lnSpc>
                <a:spcPct val="107000"/>
              </a:lnSpc>
              <a:spcBef>
                <a:spcPts val="0"/>
              </a:spcBef>
              <a:spcAft>
                <a:spcPts val="800"/>
              </a:spcAft>
              <a:buClr>
                <a:schemeClr val="accent1">
                  <a:lumMod val="50000"/>
                </a:schemeClr>
              </a:buClr>
              <a:buSzPts val="1000"/>
              <a:buFont typeface="Symbol" panose="05050102010706020507" pitchFamily="18" charset="2"/>
              <a:buChar char=""/>
              <a:tabLst>
                <a:tab pos="1371600" algn="l"/>
              </a:tabLst>
            </a:pPr>
            <a:r>
              <a:rPr lang="en-US" sz="2000" dirty="0">
                <a:solidFill>
                  <a:schemeClr val="accent1">
                    <a:lumMod val="75000"/>
                  </a:schemeClr>
                </a:solidFill>
              </a:rPr>
              <a:t>Be honest with co-workers</a:t>
            </a:r>
          </a:p>
          <a:p>
            <a:pPr marL="1600200" lvl="3" indent="-228600">
              <a:lnSpc>
                <a:spcPct val="107000"/>
              </a:lnSpc>
              <a:spcBef>
                <a:spcPts val="0"/>
              </a:spcBef>
              <a:spcAft>
                <a:spcPts val="800"/>
              </a:spcAft>
              <a:buClr>
                <a:schemeClr val="accent1">
                  <a:lumMod val="50000"/>
                </a:schemeClr>
              </a:buClr>
              <a:buSzPts val="1000"/>
              <a:buFont typeface="Symbol" panose="05050102010706020507" pitchFamily="18" charset="2"/>
              <a:buChar char=""/>
              <a:tabLst>
                <a:tab pos="1371600" algn="l"/>
              </a:tabLst>
            </a:pPr>
            <a:r>
              <a:rPr lang="en-US" sz="2000" dirty="0">
                <a:solidFill>
                  <a:schemeClr val="accent1">
                    <a:lumMod val="75000"/>
                  </a:schemeClr>
                </a:solidFill>
              </a:rPr>
              <a:t>Be transparent about issues that you think are unreasonable</a:t>
            </a:r>
          </a:p>
          <a:p>
            <a:pPr marL="1600200" lvl="3" indent="-228600">
              <a:lnSpc>
                <a:spcPct val="107000"/>
              </a:lnSpc>
              <a:spcBef>
                <a:spcPts val="0"/>
              </a:spcBef>
              <a:spcAft>
                <a:spcPts val="800"/>
              </a:spcAft>
              <a:buClr>
                <a:schemeClr val="accent1">
                  <a:lumMod val="50000"/>
                </a:schemeClr>
              </a:buClr>
              <a:buSzPts val="1000"/>
              <a:buFont typeface="Symbol" panose="05050102010706020507" pitchFamily="18" charset="2"/>
              <a:buChar char=""/>
              <a:tabLst>
                <a:tab pos="1371600" algn="l"/>
              </a:tabLst>
            </a:pPr>
            <a:r>
              <a:rPr lang="en-US" sz="2000" dirty="0">
                <a:solidFill>
                  <a:schemeClr val="accent1">
                    <a:lumMod val="75000"/>
                  </a:schemeClr>
                </a:solidFill>
              </a:rPr>
              <a:t>Think of worst outcome, before the best outcome. </a:t>
            </a:r>
          </a:p>
          <a:p>
            <a:pPr marL="1600200" lvl="3" indent="-228600">
              <a:lnSpc>
                <a:spcPct val="107000"/>
              </a:lnSpc>
              <a:spcBef>
                <a:spcPts val="0"/>
              </a:spcBef>
              <a:spcAft>
                <a:spcPts val="800"/>
              </a:spcAft>
              <a:buClr>
                <a:schemeClr val="accent1">
                  <a:lumMod val="50000"/>
                </a:schemeClr>
              </a:buClr>
              <a:buSzPts val="1000"/>
              <a:buFont typeface="Symbol" panose="05050102010706020507" pitchFamily="18" charset="2"/>
              <a:buChar char=""/>
              <a:tabLst>
                <a:tab pos="1371600" algn="l"/>
              </a:tabLst>
            </a:pPr>
            <a:r>
              <a:rPr lang="en-US" sz="2000" dirty="0">
                <a:solidFill>
                  <a:schemeClr val="accent1">
                    <a:lumMod val="75000"/>
                  </a:schemeClr>
                </a:solidFill>
              </a:rPr>
              <a:t>Technological mitigation and tools</a:t>
            </a:r>
          </a:p>
        </p:txBody>
      </p:sp>
      <p:sp>
        <p:nvSpPr>
          <p:cNvPr id="4" name="Google Shape;151;g1eed48cd356_0_190">
            <a:extLst>
              <a:ext uri="{FF2B5EF4-FFF2-40B4-BE49-F238E27FC236}">
                <a16:creationId xmlns:a16="http://schemas.microsoft.com/office/drawing/2014/main" id="{D5BEB8E2-0D41-36F8-24EC-92EA8C22A682}"/>
              </a:ext>
            </a:extLst>
          </p:cNvPr>
          <p:cNvSpPr txBox="1">
            <a:spLocks noGrp="1"/>
          </p:cNvSpPr>
          <p:nvPr>
            <p:ph type="title"/>
          </p:nvPr>
        </p:nvSpPr>
        <p:spPr>
          <a:xfrm>
            <a:off x="914400" y="249122"/>
            <a:ext cx="10363200" cy="1143000"/>
          </a:xfrm>
          <a:prstGeom prst="rect">
            <a:avLst/>
          </a:prstGeom>
          <a:noFill/>
          <a:ln>
            <a:noFill/>
          </a:ln>
        </p:spPr>
        <p:txBody>
          <a:bodyPr spcFirstLastPara="1" wrap="square" lIns="0" tIns="0" rIns="0" bIns="0" anchor="ctr" anchorCtr="0">
            <a:noAutofit/>
          </a:bodyPr>
          <a:lstStyle/>
          <a:p>
            <a:pPr marL="0" lvl="0" indent="0" rtl="0">
              <a:lnSpc>
                <a:spcPct val="105000"/>
              </a:lnSpc>
              <a:spcBef>
                <a:spcPts val="0"/>
              </a:spcBef>
              <a:spcAft>
                <a:spcPts val="0"/>
              </a:spcAft>
              <a:buNone/>
            </a:pPr>
            <a:r>
              <a:rPr lang="en-US" sz="3200" b="1" dirty="0"/>
              <a:t>What can you contribute? </a:t>
            </a:r>
            <a:endParaRPr sz="2400" dirty="0"/>
          </a:p>
        </p:txBody>
      </p:sp>
    </p:spTree>
    <p:extLst>
      <p:ext uri="{BB962C8B-B14F-4D97-AF65-F5344CB8AC3E}">
        <p14:creationId xmlns:p14="http://schemas.microsoft.com/office/powerpoint/2010/main" val="43626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DE7094-0071-FAC0-2D6C-D59BD3D58011}"/>
              </a:ext>
            </a:extLst>
          </p:cNvPr>
          <p:cNvSpPr>
            <a:spLocks noGrp="1"/>
          </p:cNvSpPr>
          <p:nvPr>
            <p:ph type="body" idx="1"/>
          </p:nvPr>
        </p:nvSpPr>
        <p:spPr>
          <a:xfrm>
            <a:off x="1137766" y="1366260"/>
            <a:ext cx="9444146" cy="3776472"/>
          </a:xfrm>
        </p:spPr>
        <p:txBody>
          <a:bodyPr/>
          <a:lstStyle/>
          <a:p>
            <a:pPr marL="457200" lvl="1" indent="-401638">
              <a:lnSpc>
                <a:spcPct val="107000"/>
              </a:lnSpc>
              <a:spcBef>
                <a:spcPts val="0"/>
              </a:spcBef>
              <a:spcAft>
                <a:spcPts val="800"/>
              </a:spcAft>
              <a:buClr>
                <a:schemeClr val="accent1">
                  <a:lumMod val="75000"/>
                </a:schemeClr>
              </a:buClr>
              <a:buNone/>
              <a:tabLst>
                <a:tab pos="914400" algn="l"/>
              </a:tabLst>
            </a:pPr>
            <a:endParaRPr lang="en-US" sz="2000" b="1" dirty="0">
              <a:solidFill>
                <a:schemeClr val="accent1">
                  <a:lumMod val="75000"/>
                </a:schemeClr>
              </a:solidFill>
            </a:endParaRPr>
          </a:p>
          <a:p>
            <a:pPr marL="457200" lvl="1" indent="0">
              <a:lnSpc>
                <a:spcPct val="107000"/>
              </a:lnSpc>
              <a:spcBef>
                <a:spcPts val="0"/>
              </a:spcBef>
              <a:spcAft>
                <a:spcPts val="800"/>
              </a:spcAft>
              <a:buClr>
                <a:schemeClr val="accent1">
                  <a:lumMod val="75000"/>
                </a:schemeClr>
              </a:buClr>
              <a:buSzPct val="90000"/>
              <a:buNone/>
              <a:tabLst>
                <a:tab pos="914400" algn="l"/>
              </a:tabLst>
            </a:pPr>
            <a:r>
              <a:rPr lang="en-US" dirty="0">
                <a:solidFill>
                  <a:schemeClr val="tx2">
                    <a:lumMod val="75000"/>
                  </a:schemeClr>
                </a:solidFill>
              </a:rPr>
              <a:t>Which ethical framework do you think should be a guide? </a:t>
            </a:r>
          </a:p>
          <a:p>
            <a:pPr lvl="1" indent="-457200">
              <a:lnSpc>
                <a:spcPct val="107000"/>
              </a:lnSpc>
              <a:spcBef>
                <a:spcPts val="0"/>
              </a:spcBef>
              <a:spcAft>
                <a:spcPts val="800"/>
              </a:spcAft>
              <a:buClr>
                <a:schemeClr val="accent1">
                  <a:lumMod val="75000"/>
                </a:schemeClr>
              </a:buClr>
              <a:buSzPct val="90000"/>
              <a:tabLst>
                <a:tab pos="914400" algn="l"/>
              </a:tabLst>
            </a:pPr>
            <a:r>
              <a:rPr lang="en-US" dirty="0">
                <a:solidFill>
                  <a:schemeClr val="accent1">
                    <a:lumMod val="75000"/>
                  </a:schemeClr>
                </a:solidFill>
              </a:rPr>
              <a:t>I think that the framework to limit generative AI should be any </a:t>
            </a:r>
            <a:r>
              <a:rPr lang="en-US">
                <a:solidFill>
                  <a:schemeClr val="accent1">
                    <a:lumMod val="75000"/>
                  </a:schemeClr>
                </a:solidFill>
              </a:rPr>
              <a:t>economic frame</a:t>
            </a:r>
            <a:endParaRPr lang="en-US" dirty="0">
              <a:solidFill>
                <a:schemeClr val="accent1">
                  <a:lumMod val="75000"/>
                </a:schemeClr>
              </a:solidFill>
            </a:endParaRPr>
          </a:p>
          <a:p>
            <a:pPr lvl="1" indent="-457200">
              <a:lnSpc>
                <a:spcPct val="107000"/>
              </a:lnSpc>
              <a:spcBef>
                <a:spcPts val="0"/>
              </a:spcBef>
              <a:spcAft>
                <a:spcPts val="800"/>
              </a:spcAft>
              <a:buClr>
                <a:schemeClr val="accent1">
                  <a:lumMod val="75000"/>
                </a:schemeClr>
              </a:buClr>
              <a:buSzPct val="90000"/>
              <a:tabLst>
                <a:tab pos="914400" algn="l"/>
              </a:tabLst>
            </a:pPr>
            <a:r>
              <a:rPr lang="en-US">
                <a:solidFill>
                  <a:schemeClr val="accent1">
                    <a:lumMod val="75000"/>
                  </a:schemeClr>
                </a:solidFill>
              </a:rPr>
              <a:t>work</a:t>
            </a:r>
            <a:r>
              <a:rPr lang="en-US" dirty="0">
                <a:solidFill>
                  <a:schemeClr val="accent1">
                    <a:lumMod val="75000"/>
                  </a:schemeClr>
                </a:solidFill>
              </a:rPr>
              <a:t>. </a:t>
            </a:r>
          </a:p>
          <a:p>
            <a:pPr lvl="2" indent="-457200">
              <a:lnSpc>
                <a:spcPct val="107000"/>
              </a:lnSpc>
              <a:spcBef>
                <a:spcPts val="0"/>
              </a:spcBef>
              <a:spcAft>
                <a:spcPts val="800"/>
              </a:spcAft>
              <a:buClr>
                <a:schemeClr val="accent1">
                  <a:lumMod val="75000"/>
                </a:schemeClr>
              </a:buClr>
              <a:buSzPct val="90000"/>
              <a:tabLst>
                <a:tab pos="914400" algn="l"/>
              </a:tabLst>
            </a:pPr>
            <a:r>
              <a:rPr lang="en-US" dirty="0">
                <a:solidFill>
                  <a:schemeClr val="accent1">
                    <a:lumMod val="75000"/>
                  </a:schemeClr>
                </a:solidFill>
              </a:rPr>
              <a:t>The GDP should not go down because people lost their jobs to Generative AI, and only two or three companies control them. </a:t>
            </a:r>
          </a:p>
        </p:txBody>
      </p:sp>
      <p:sp>
        <p:nvSpPr>
          <p:cNvPr id="4" name="Google Shape;151;g1eed48cd356_0_190">
            <a:extLst>
              <a:ext uri="{FF2B5EF4-FFF2-40B4-BE49-F238E27FC236}">
                <a16:creationId xmlns:a16="http://schemas.microsoft.com/office/drawing/2014/main" id="{D5BEB8E2-0D41-36F8-24EC-92EA8C22A682}"/>
              </a:ext>
            </a:extLst>
          </p:cNvPr>
          <p:cNvSpPr txBox="1">
            <a:spLocks noGrp="1"/>
          </p:cNvSpPr>
          <p:nvPr>
            <p:ph type="title"/>
          </p:nvPr>
        </p:nvSpPr>
        <p:spPr>
          <a:xfrm>
            <a:off x="768096" y="420554"/>
            <a:ext cx="10363200" cy="1143000"/>
          </a:xfrm>
          <a:prstGeom prst="rect">
            <a:avLst/>
          </a:prstGeom>
          <a:noFill/>
          <a:ln>
            <a:noFill/>
          </a:ln>
        </p:spPr>
        <p:txBody>
          <a:bodyPr spcFirstLastPara="1" wrap="square" lIns="0" tIns="0" rIns="0" bIns="0" anchor="ctr" anchorCtr="0">
            <a:noAutofit/>
          </a:bodyPr>
          <a:lstStyle/>
          <a:p>
            <a:pPr marL="0" lvl="0" indent="0" algn="ctr" rtl="0">
              <a:lnSpc>
                <a:spcPct val="105000"/>
              </a:lnSpc>
              <a:spcBef>
                <a:spcPts val="0"/>
              </a:spcBef>
              <a:spcAft>
                <a:spcPts val="0"/>
              </a:spcAft>
              <a:buNone/>
            </a:pPr>
            <a:r>
              <a:rPr lang="en-US" dirty="0"/>
              <a:t>Societal Level</a:t>
            </a:r>
            <a:br>
              <a:rPr lang="en-US" dirty="0"/>
            </a:br>
            <a:endParaRPr sz="2400" dirty="0"/>
          </a:p>
        </p:txBody>
      </p:sp>
    </p:spTree>
    <p:extLst>
      <p:ext uri="{BB962C8B-B14F-4D97-AF65-F5344CB8AC3E}">
        <p14:creationId xmlns:p14="http://schemas.microsoft.com/office/powerpoint/2010/main" val="1911026111"/>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AI-Presentation-Template-Alternative.pptx" id="{43CEBA15-C63B-4EF0-9B9A-3FF627C2EBB7}" vid="{8EED7B42-B60E-4518-A93E-8D59B084604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AAI-Presentation-Template-Alternative</Template>
  <TotalTime>1649</TotalTime>
  <Words>238</Words>
  <Application>Microsoft Office PowerPoint</Application>
  <PresentationFormat>Widescreen</PresentationFormat>
  <Paragraphs>25</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LatoWeb</vt:lpstr>
      <vt:lpstr>Merriweather Sans</vt:lpstr>
      <vt:lpstr>Symbol</vt:lpstr>
      <vt:lpstr>Default Theme</vt:lpstr>
      <vt:lpstr>Generative AI </vt:lpstr>
      <vt:lpstr>Generative AI </vt:lpstr>
      <vt:lpstr>On a Professional Level </vt:lpstr>
      <vt:lpstr>What can you contribute? </vt:lpstr>
      <vt:lpstr>Societal Level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AAI-___: Course Title Presentation 1.1: [Title]</dc:title>
  <dc:creator>Heather Smith</dc:creator>
  <cp:lastModifiedBy>PARKER Christenson</cp:lastModifiedBy>
  <cp:revision>19</cp:revision>
  <dcterms:created xsi:type="dcterms:W3CDTF">2023-12-17T17:10:40Z</dcterms:created>
  <dcterms:modified xsi:type="dcterms:W3CDTF">2024-03-30T23:49:40Z</dcterms:modified>
</cp:coreProperties>
</file>