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66" r:id="rId7"/>
    <p:sldId id="267" r:id="rId8"/>
    <p:sldId id="268" r:id="rId9"/>
    <p:sldId id="262" r:id="rId10"/>
    <p:sldId id="264" r:id="rId11"/>
  </p:sldIdLst>
  <p:sldSz cx="18288000" cy="10287000"/>
  <p:notesSz cx="6858000" cy="9144000"/>
  <p:embeddedFontLst>
    <p:embeddedFont>
      <p:font typeface="Telegraf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grandir Wide Medium" panose="020B0604020202020204" charset="0"/>
      <p:regular r:id="rId17"/>
    </p:embeddedFont>
    <p:embeddedFont>
      <p:font typeface="Telegraf Medium" panose="020B0604020202020204" charset="0"/>
      <p:regular r:id="rId18"/>
    </p:embeddedFont>
    <p:embeddedFont>
      <p:font typeface="Agrandir Wide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86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22" name="Group 22"/>
          <p:cNvGrpSpPr/>
          <p:nvPr/>
        </p:nvGrpSpPr>
        <p:grpSpPr>
          <a:xfrm>
            <a:off x="14227678" y="5939912"/>
            <a:ext cx="2647082" cy="2669736"/>
            <a:chOff x="0" y="0"/>
            <a:chExt cx="3529443" cy="3559648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3529443" cy="3559648"/>
              <a:chOff x="0" y="0"/>
              <a:chExt cx="1588770" cy="160236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6350" y="6350"/>
                <a:ext cx="1576070" cy="158966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589667">
                    <a:moveTo>
                      <a:pt x="1576070" y="271780"/>
                    </a:moveTo>
                    <a:lnTo>
                      <a:pt x="1576070" y="1589667"/>
                    </a:lnTo>
                    <a:lnTo>
                      <a:pt x="0" y="158966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588770" cy="160236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602367">
                    <a:moveTo>
                      <a:pt x="1588770" y="1602367"/>
                    </a:moveTo>
                    <a:lnTo>
                      <a:pt x="0" y="160236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602367"/>
                      <a:pt x="1588770" y="1602367"/>
                    </a:cubicBezTo>
                    <a:close/>
                    <a:moveTo>
                      <a:pt x="12700" y="1589667"/>
                    </a:moveTo>
                    <a:lnTo>
                      <a:pt x="1576070" y="158966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5896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448740" y="791211"/>
              <a:ext cx="2631963" cy="957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4"/>
                </a:lnSpc>
              </a:pPr>
              <a:r>
                <a:rPr lang="en-US" sz="2370" dirty="0" smtClean="0">
                  <a:solidFill>
                    <a:srgbClr val="000000"/>
                  </a:solidFill>
                  <a:latin typeface="Telegraf"/>
                </a:rPr>
                <a:t>PARCIDIO ANDRE</a:t>
              </a:r>
              <a:endParaRPr lang="en-US" sz="2370" dirty="0">
                <a:solidFill>
                  <a:srgbClr val="000000"/>
                </a:solidFill>
                <a:latin typeface="Telegraf"/>
              </a:endParaRP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1524000" y="3543300"/>
            <a:ext cx="15496786" cy="2001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073"/>
              </a:lnSpc>
            </a:pPr>
            <a:r>
              <a:rPr lang="en-US" sz="13394" b="1" spc="267" dirty="0" smtClean="0">
                <a:solidFill>
                  <a:srgbClr val="FFFFFF"/>
                </a:solidFill>
                <a:latin typeface="Telegraf" panose="020B0604020202020204" charset="0"/>
              </a:rPr>
              <a:t>Quality Theories</a:t>
            </a:r>
            <a:endParaRPr lang="en-US" sz="13394" b="1" spc="267" dirty="0">
              <a:solidFill>
                <a:srgbClr val="FFFFFF"/>
              </a:solidFill>
              <a:latin typeface="Telegraf" panose="020B0604020202020204" charset="0"/>
            </a:endParaRPr>
          </a:p>
        </p:txBody>
      </p:sp>
      <p:grpSp>
        <p:nvGrpSpPr>
          <p:cNvPr id="58" name="Group 22"/>
          <p:cNvGrpSpPr/>
          <p:nvPr/>
        </p:nvGrpSpPr>
        <p:grpSpPr>
          <a:xfrm>
            <a:off x="1524000" y="419100"/>
            <a:ext cx="3561482" cy="2669736"/>
            <a:chOff x="0" y="0"/>
            <a:chExt cx="3529443" cy="3559648"/>
          </a:xfrm>
        </p:grpSpPr>
        <p:grpSp>
          <p:nvGrpSpPr>
            <p:cNvPr id="59" name="Group 23"/>
            <p:cNvGrpSpPr/>
            <p:nvPr/>
          </p:nvGrpSpPr>
          <p:grpSpPr>
            <a:xfrm>
              <a:off x="0" y="0"/>
              <a:ext cx="3529443" cy="3559648"/>
              <a:chOff x="0" y="0"/>
              <a:chExt cx="1588770" cy="1602367"/>
            </a:xfrm>
          </p:grpSpPr>
          <p:sp>
            <p:nvSpPr>
              <p:cNvPr id="61" name="Freeform 24"/>
              <p:cNvSpPr/>
              <p:nvPr/>
            </p:nvSpPr>
            <p:spPr>
              <a:xfrm>
                <a:off x="6350" y="6350"/>
                <a:ext cx="1576070" cy="158966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589667">
                    <a:moveTo>
                      <a:pt x="1576070" y="271780"/>
                    </a:moveTo>
                    <a:lnTo>
                      <a:pt x="1576070" y="1589667"/>
                    </a:lnTo>
                    <a:lnTo>
                      <a:pt x="0" y="158966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62" name="Freeform 25"/>
              <p:cNvSpPr/>
              <p:nvPr/>
            </p:nvSpPr>
            <p:spPr>
              <a:xfrm>
                <a:off x="0" y="0"/>
                <a:ext cx="1588770" cy="160236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602367">
                    <a:moveTo>
                      <a:pt x="1588770" y="1602367"/>
                    </a:moveTo>
                    <a:lnTo>
                      <a:pt x="0" y="160236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602367"/>
                      <a:pt x="1588770" y="1602367"/>
                    </a:cubicBezTo>
                    <a:close/>
                    <a:moveTo>
                      <a:pt x="12700" y="1589667"/>
                    </a:moveTo>
                    <a:lnTo>
                      <a:pt x="1576070" y="158966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5896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26"/>
            <p:cNvSpPr txBox="1"/>
            <p:nvPr/>
          </p:nvSpPr>
          <p:spPr>
            <a:xfrm>
              <a:off x="448740" y="791211"/>
              <a:ext cx="2631963" cy="2393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44"/>
                </a:lnSpc>
              </a:pP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QUALITY </a:t>
              </a:r>
            </a:p>
            <a:p>
              <a:pPr algn="ctr">
                <a:lnSpc>
                  <a:spcPts val="2844"/>
                </a:lnSpc>
              </a:pPr>
              <a:endParaRPr lang="en-US" sz="2370" b="1" dirty="0" smtClean="0">
                <a:solidFill>
                  <a:srgbClr val="000000"/>
                </a:solidFill>
                <a:latin typeface="Telegraf"/>
              </a:endParaRPr>
            </a:p>
            <a:p>
              <a:pPr algn="ctr">
                <a:lnSpc>
                  <a:spcPts val="2844"/>
                </a:lnSpc>
              </a:pPr>
              <a:r>
                <a:rPr lang="en-US" sz="6000" b="1" dirty="0" smtClean="0">
                  <a:solidFill>
                    <a:srgbClr val="000000"/>
                  </a:solidFill>
                  <a:latin typeface="Telegraf"/>
                </a:rPr>
                <a:t>=</a:t>
              </a: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 </a:t>
              </a:r>
            </a:p>
            <a:p>
              <a:pPr algn="ctr">
                <a:lnSpc>
                  <a:spcPts val="2844"/>
                </a:lnSpc>
              </a:pP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CUSTOMERS’ SATISFACTION</a:t>
              </a:r>
              <a:endParaRPr lang="en-US" sz="2370" b="1" dirty="0">
                <a:solidFill>
                  <a:srgbClr val="000000"/>
                </a:solidFill>
                <a:latin typeface="Telegra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3051866" y="2729740"/>
            <a:ext cx="10825707" cy="5984020"/>
            <a:chOff x="0" y="0"/>
            <a:chExt cx="6215415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3288314"/>
                  </a:moveTo>
                  <a:lnTo>
                    <a:pt x="0" y="3342924"/>
                  </a:lnTo>
                  <a:lnTo>
                    <a:pt x="6122705" y="3342924"/>
                  </a:lnTo>
                  <a:lnTo>
                    <a:pt x="6122705" y="0"/>
                  </a:lnTo>
                  <a:lnTo>
                    <a:pt x="6068095" y="0"/>
                  </a:lnTo>
                  <a:lnTo>
                    <a:pt x="6068095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6080795" y="0"/>
                  </a:moveTo>
                  <a:lnTo>
                    <a:pt x="6080795" y="12700"/>
                  </a:ln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148105" y="3368324"/>
                  </a:lnTo>
                  <a:lnTo>
                    <a:pt x="61481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0"/>
                  </a:moveTo>
                  <a:lnTo>
                    <a:pt x="6122705" y="0"/>
                  </a:lnTo>
                  <a:lnTo>
                    <a:pt x="612270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80010" y="3368324"/>
                  </a:moveTo>
                  <a:lnTo>
                    <a:pt x="6148105" y="3368324"/>
                  </a:lnTo>
                  <a:lnTo>
                    <a:pt x="6148105" y="80010"/>
                  </a:lnTo>
                  <a:lnTo>
                    <a:pt x="6148105" y="67310"/>
                  </a:lnTo>
                  <a:lnTo>
                    <a:pt x="614810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999089" y="3912654"/>
            <a:ext cx="7704301" cy="3037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en-US" sz="9999" spc="500" dirty="0" smtClean="0">
                <a:solidFill>
                  <a:srgbClr val="000000"/>
                </a:solidFill>
                <a:latin typeface="Agrandir Wide Bold"/>
              </a:rPr>
              <a:t>Thank you!</a:t>
            </a:r>
            <a:endParaRPr lang="en-US" sz="9999" spc="500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86205"/>
          <a:stretch>
            <a:fillRect/>
          </a:stretch>
        </p:blipFill>
        <p:spPr>
          <a:xfrm>
            <a:off x="9600695" y="6332052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2519012" y="4351562"/>
            <a:ext cx="2717122" cy="2740375"/>
            <a:chOff x="0" y="0"/>
            <a:chExt cx="1588770" cy="1602367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965223" y="5341151"/>
            <a:ext cx="1824700" cy="700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50"/>
              </a:lnSpc>
            </a:pPr>
            <a:r>
              <a:rPr lang="en-US" sz="2115" dirty="0" smtClean="0">
                <a:solidFill>
                  <a:srgbClr val="000000"/>
                </a:solidFill>
                <a:latin typeface="Telegraf"/>
              </a:rPr>
              <a:t>Any Question?</a:t>
            </a:r>
            <a:endParaRPr lang="en-US" sz="2115" dirty="0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95848" y="3498554"/>
            <a:ext cx="5425368" cy="3130333"/>
            <a:chOff x="0" y="-190500"/>
            <a:chExt cx="7233824" cy="417377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0"/>
              <a:ext cx="7233824" cy="282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b="1" spc="349" dirty="0">
                  <a:solidFill>
                    <a:srgbClr val="000000"/>
                  </a:solidFill>
                  <a:latin typeface="Telegraf" panose="020B0604020202020204" charset="0"/>
                </a:rPr>
                <a:t>Today's Agenda</a:t>
              </a:r>
            </a:p>
          </p:txBody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b="86205"/>
            <a:stretch>
              <a:fillRect/>
            </a:stretch>
          </p:blipFill>
          <p:spPr>
            <a:xfrm>
              <a:off x="0" y="3606920"/>
              <a:ext cx="2346372" cy="376358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8386206" y="2720215"/>
            <a:ext cx="8873094" cy="6538085"/>
            <a:chOff x="0" y="0"/>
            <a:chExt cx="5094352" cy="3753742"/>
          </a:xfrm>
        </p:grpSpPr>
        <p:sp>
          <p:nvSpPr>
            <p:cNvPr id="16" name="Freeform 16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802594" y="3649801"/>
            <a:ext cx="843068" cy="833495"/>
            <a:chOff x="0" y="0"/>
            <a:chExt cx="1124091" cy="1111327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247126" y="94527"/>
              <a:ext cx="594774" cy="8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234487" y="383144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Overview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9802594" y="4930971"/>
            <a:ext cx="843068" cy="835404"/>
            <a:chOff x="0" y="0"/>
            <a:chExt cx="1124091" cy="1113872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234487" y="511261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Quality theories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9802594" y="6212141"/>
            <a:ext cx="843068" cy="835404"/>
            <a:chOff x="0" y="0"/>
            <a:chExt cx="1124091" cy="1113872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234487" y="639378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Application of quality theories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38200" y="647700"/>
            <a:ext cx="16840200" cy="9144000"/>
            <a:chOff x="0" y="0"/>
            <a:chExt cx="6215415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3288314"/>
                  </a:moveTo>
                  <a:lnTo>
                    <a:pt x="0" y="3342924"/>
                  </a:lnTo>
                  <a:lnTo>
                    <a:pt x="6122705" y="3342924"/>
                  </a:lnTo>
                  <a:lnTo>
                    <a:pt x="6122705" y="0"/>
                  </a:lnTo>
                  <a:lnTo>
                    <a:pt x="6068095" y="0"/>
                  </a:lnTo>
                  <a:lnTo>
                    <a:pt x="6068095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6080795" y="0"/>
                  </a:moveTo>
                  <a:lnTo>
                    <a:pt x="6080795" y="12700"/>
                  </a:ln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148105" y="3368324"/>
                  </a:lnTo>
                  <a:lnTo>
                    <a:pt x="61481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0"/>
                  </a:moveTo>
                  <a:lnTo>
                    <a:pt x="6122705" y="0"/>
                  </a:lnTo>
                  <a:lnTo>
                    <a:pt x="612270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80010" y="3368324"/>
                  </a:moveTo>
                  <a:lnTo>
                    <a:pt x="6148105" y="3368324"/>
                  </a:lnTo>
                  <a:lnTo>
                    <a:pt x="6148105" y="80010"/>
                  </a:lnTo>
                  <a:lnTo>
                    <a:pt x="6148105" y="67310"/>
                  </a:lnTo>
                  <a:lnTo>
                    <a:pt x="614810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438400" y="1181100"/>
            <a:ext cx="7722305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en-US" sz="10000" b="1" dirty="0" smtClean="0">
                <a:latin typeface="Telegraf" panose="020B0604020202020204" charset="0"/>
              </a:rPr>
              <a:t>Overview</a:t>
            </a:r>
            <a:endParaRPr lang="en-US" sz="10000" b="1" dirty="0">
              <a:latin typeface="Telegraf" panose="020B0604020202020204" charset="0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2286000" y="3009900"/>
            <a:ext cx="108966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7000" dirty="0" smtClean="0">
                <a:solidFill>
                  <a:srgbClr val="000000"/>
                </a:solidFill>
                <a:latin typeface="Telegraf" panose="020B0604020202020204" charset="0"/>
              </a:rPr>
              <a:t>These are bodies of methodology that provide </a:t>
            </a:r>
            <a:r>
              <a:rPr lang="en-US" sz="7000" dirty="0" smtClean="0">
                <a:latin typeface="Telegraf" panose="020B0604020202020204" charset="0"/>
              </a:rPr>
              <a:t>guiding principles to </a:t>
            </a:r>
            <a:r>
              <a:rPr lang="en-US" sz="7000" dirty="0" smtClean="0">
                <a:solidFill>
                  <a:srgbClr val="FF0000"/>
                </a:solidFill>
                <a:latin typeface="Telegraf" panose="020B0604020202020204" charset="0"/>
              </a:rPr>
              <a:t>manage and achieve quality</a:t>
            </a:r>
            <a:endParaRPr lang="en-US" sz="7000" dirty="0">
              <a:solidFill>
                <a:srgbClr val="FF0000"/>
              </a:solidFill>
              <a:latin typeface="Telegraf" panose="020B0604020202020204" charset="0"/>
            </a:endParaRPr>
          </a:p>
        </p:txBody>
      </p:sp>
      <p:grpSp>
        <p:nvGrpSpPr>
          <p:cNvPr id="25" name="Group 22"/>
          <p:cNvGrpSpPr/>
          <p:nvPr/>
        </p:nvGrpSpPr>
        <p:grpSpPr>
          <a:xfrm>
            <a:off x="12420600" y="5219700"/>
            <a:ext cx="4094882" cy="4114429"/>
            <a:chOff x="0" y="0"/>
            <a:chExt cx="3529443" cy="3559648"/>
          </a:xfrm>
        </p:grpSpPr>
        <p:grpSp>
          <p:nvGrpSpPr>
            <p:cNvPr id="26" name="Group 23"/>
            <p:cNvGrpSpPr/>
            <p:nvPr/>
          </p:nvGrpSpPr>
          <p:grpSpPr>
            <a:xfrm>
              <a:off x="0" y="0"/>
              <a:ext cx="3529443" cy="3559648"/>
              <a:chOff x="0" y="0"/>
              <a:chExt cx="1588770" cy="1602367"/>
            </a:xfrm>
          </p:grpSpPr>
          <p:sp>
            <p:nvSpPr>
              <p:cNvPr id="28" name="Freeform 24"/>
              <p:cNvSpPr/>
              <p:nvPr/>
            </p:nvSpPr>
            <p:spPr>
              <a:xfrm>
                <a:off x="6350" y="6350"/>
                <a:ext cx="1576070" cy="158966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589667">
                    <a:moveTo>
                      <a:pt x="1576070" y="271780"/>
                    </a:moveTo>
                    <a:lnTo>
                      <a:pt x="1576070" y="1589667"/>
                    </a:lnTo>
                    <a:lnTo>
                      <a:pt x="0" y="158966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</p:sp>
          <p:sp>
            <p:nvSpPr>
              <p:cNvPr id="29" name="Freeform 25"/>
              <p:cNvSpPr/>
              <p:nvPr/>
            </p:nvSpPr>
            <p:spPr>
              <a:xfrm>
                <a:off x="0" y="0"/>
                <a:ext cx="1588770" cy="160236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602367">
                    <a:moveTo>
                      <a:pt x="1588770" y="1602367"/>
                    </a:moveTo>
                    <a:lnTo>
                      <a:pt x="0" y="160236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602367"/>
                      <a:pt x="1588770" y="1602367"/>
                    </a:cubicBezTo>
                    <a:close/>
                    <a:moveTo>
                      <a:pt x="12700" y="1589667"/>
                    </a:moveTo>
                    <a:lnTo>
                      <a:pt x="1576070" y="158966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5896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TextBox 26"/>
            <p:cNvSpPr txBox="1"/>
            <p:nvPr/>
          </p:nvSpPr>
          <p:spPr>
            <a:xfrm>
              <a:off x="449047" y="406400"/>
              <a:ext cx="2631963" cy="3106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4"/>
                </a:lnSpc>
              </a:pP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FOUNDED ON COST OF QUALITY </a:t>
              </a:r>
            </a:p>
            <a:p>
              <a:pPr>
                <a:lnSpc>
                  <a:spcPts val="2844"/>
                </a:lnSpc>
              </a:pPr>
              <a:endParaRPr lang="en-US" sz="2370" b="1" dirty="0">
                <a:solidFill>
                  <a:srgbClr val="000000"/>
                </a:solidFill>
                <a:latin typeface="Telegraf"/>
              </a:endParaRPr>
            </a:p>
            <a:p>
              <a:pPr>
                <a:lnSpc>
                  <a:spcPts val="2844"/>
                </a:lnSpc>
              </a:pP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CONTROL QUALITY:</a:t>
              </a:r>
            </a:p>
            <a:p>
              <a:pPr marL="342900" indent="-342900">
                <a:lnSpc>
                  <a:spcPts val="2844"/>
                </a:lnSpc>
                <a:buFont typeface="Arial" panose="020B0604020202020204" pitchFamily="34" charset="0"/>
                <a:buChar char="•"/>
              </a:pPr>
              <a:r>
                <a:rPr lang="en-US" sz="2370" dirty="0" smtClean="0">
                  <a:solidFill>
                    <a:srgbClr val="000000"/>
                  </a:solidFill>
                  <a:latin typeface="Telegraf"/>
                </a:rPr>
                <a:t>NEEDED TO ACHIVE QUALITY</a:t>
              </a:r>
            </a:p>
            <a:p>
              <a:pPr marL="342900" indent="-342900">
                <a:lnSpc>
                  <a:spcPts val="2844"/>
                </a:lnSpc>
                <a:buFont typeface="Arial" panose="020B0604020202020204" pitchFamily="34" charset="0"/>
                <a:buChar char="•"/>
              </a:pPr>
              <a:r>
                <a:rPr lang="en-US" sz="2370" dirty="0" smtClean="0">
                  <a:solidFill>
                    <a:srgbClr val="000000"/>
                  </a:solidFill>
                  <a:latin typeface="Telegraf"/>
                </a:rPr>
                <a:t>CONSEQUENCES OF POOR QUALITY</a:t>
              </a:r>
            </a:p>
            <a:p>
              <a:pPr algn="ctr">
                <a:lnSpc>
                  <a:spcPts val="2844"/>
                </a:lnSpc>
              </a:pPr>
              <a:endParaRPr lang="en-US" sz="2370" b="1" dirty="0" smtClean="0">
                <a:solidFill>
                  <a:srgbClr val="000000"/>
                </a:solidFill>
                <a:latin typeface="Telegra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95848" y="3498554"/>
            <a:ext cx="5425368" cy="3130333"/>
            <a:chOff x="0" y="-190500"/>
            <a:chExt cx="7233824" cy="417377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0"/>
              <a:ext cx="7233824" cy="2834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b="1" spc="349" dirty="0" smtClean="0">
                  <a:solidFill>
                    <a:srgbClr val="000000"/>
                  </a:solidFill>
                  <a:latin typeface="Telegraf" panose="020B0604020202020204" charset="0"/>
                </a:rPr>
                <a:t>Quality Theories</a:t>
              </a:r>
              <a:endParaRPr lang="en-US" sz="6999" b="1" spc="349" dirty="0">
                <a:solidFill>
                  <a:srgbClr val="000000"/>
                </a:solidFill>
                <a:latin typeface="Telegraf" panose="020B0604020202020204" charset="0"/>
              </a:endParaRPr>
            </a:p>
          </p:txBody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b="86205"/>
            <a:stretch>
              <a:fillRect/>
            </a:stretch>
          </p:blipFill>
          <p:spPr>
            <a:xfrm>
              <a:off x="0" y="3606920"/>
              <a:ext cx="2346372" cy="376358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8386206" y="2720215"/>
            <a:ext cx="8873094" cy="6538085"/>
            <a:chOff x="0" y="0"/>
            <a:chExt cx="5094352" cy="3753742"/>
          </a:xfrm>
        </p:grpSpPr>
        <p:sp>
          <p:nvSpPr>
            <p:cNvPr id="16" name="Freeform 16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802594" y="3649801"/>
            <a:ext cx="843068" cy="833495"/>
            <a:chOff x="0" y="0"/>
            <a:chExt cx="1124091" cy="1111327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247126" y="94527"/>
              <a:ext cx="594774" cy="8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234487" y="3831449"/>
            <a:ext cx="4608425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latin typeface="Telegraf" panose="020B0604020202020204" charset="0"/>
              </a:rPr>
              <a:t>Deming's Theory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802594" y="4930971"/>
            <a:ext cx="843068" cy="835404"/>
            <a:chOff x="0" y="0"/>
            <a:chExt cx="1124091" cy="1113872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234487" y="511261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Crosby’s theory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9802594" y="6212141"/>
            <a:ext cx="843068" cy="835404"/>
            <a:chOff x="0" y="0"/>
            <a:chExt cx="1124091" cy="1113872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234487" y="639378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err="1">
                <a:solidFill>
                  <a:srgbClr val="000000"/>
                </a:solidFill>
                <a:latin typeface="Telegraf"/>
              </a:rPr>
              <a:t>J</a:t>
            </a:r>
            <a:r>
              <a:rPr lang="en-US" sz="2399" dirty="0" err="1" smtClean="0">
                <a:solidFill>
                  <a:srgbClr val="000000"/>
                </a:solidFill>
                <a:latin typeface="Telegraf"/>
              </a:rPr>
              <a:t>uran’s</a:t>
            </a: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 Theory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32" name="Group 32"/>
          <p:cNvGrpSpPr/>
          <p:nvPr/>
        </p:nvGrpSpPr>
        <p:grpSpPr>
          <a:xfrm>
            <a:off x="9802594" y="7493310"/>
            <a:ext cx="843068" cy="835404"/>
            <a:chOff x="0" y="0"/>
            <a:chExt cx="1124091" cy="1113872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4" name="TextBox 34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1234487" y="767495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Ishikawa’s Theory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</p:spTree>
    <p:extLst>
      <p:ext uri="{BB962C8B-B14F-4D97-AF65-F5344CB8AC3E}">
        <p14:creationId xmlns:p14="http://schemas.microsoft.com/office/powerpoint/2010/main" val="27039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8800" y="1638300"/>
            <a:ext cx="560201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Deming’s</a:t>
            </a:r>
          </a:p>
          <a:p>
            <a:pPr>
              <a:lnSpc>
                <a:spcPts val="8399"/>
              </a:lnSpc>
            </a:pPr>
            <a:r>
              <a:rPr lang="en-US" sz="6999" spc="349" dirty="0">
                <a:solidFill>
                  <a:srgbClr val="000000"/>
                </a:solidFill>
                <a:latin typeface="Agrandir Wide Bold"/>
              </a:rPr>
              <a:t>T</a:t>
            </a: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heory</a:t>
            </a:r>
            <a:endParaRPr lang="en-US" sz="6999" spc="349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86205"/>
          <a:stretch>
            <a:fillRect/>
          </a:stretch>
        </p:blipFill>
        <p:spPr>
          <a:xfrm>
            <a:off x="2209800" y="4229100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865587" y="5884175"/>
            <a:ext cx="696985" cy="689071"/>
            <a:chOff x="0" y="0"/>
            <a:chExt cx="929313" cy="91876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929313" cy="918761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04305" y="88190"/>
              <a:ext cx="491715" cy="691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5587" y="6919210"/>
            <a:ext cx="696985" cy="690649"/>
            <a:chOff x="0" y="0"/>
            <a:chExt cx="929313" cy="920865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15979" y="209735"/>
              <a:ext cx="6595885" cy="444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>
                  <a:solidFill>
                    <a:srgbClr val="000000"/>
                  </a:solidFill>
                  <a:latin typeface="Telegraf Medium"/>
                </a:rPr>
                <a:t>What about it?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3170906" y="6040326"/>
            <a:ext cx="4892598" cy="30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Edwards Deming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048000" y="7124700"/>
            <a:ext cx="5744494" cy="30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85% of cost of quality is a management problem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263916" y="2145848"/>
            <a:ext cx="6271484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latin typeface="Telegraf" panose="020B0604020202020204" charset="0"/>
              </a:rPr>
              <a:t>These theory suggests that quality can only be achieve with the application of continuous incremental improvements towards zero defects in all processes, products and services.</a:t>
            </a:r>
          </a:p>
        </p:txBody>
      </p:sp>
      <p:grpSp>
        <p:nvGrpSpPr>
          <p:cNvPr id="62" name="Group 22"/>
          <p:cNvGrpSpPr/>
          <p:nvPr/>
        </p:nvGrpSpPr>
        <p:grpSpPr>
          <a:xfrm>
            <a:off x="1905000" y="7962900"/>
            <a:ext cx="696985" cy="690649"/>
            <a:chOff x="0" y="0"/>
            <a:chExt cx="929313" cy="920865"/>
          </a:xfrm>
        </p:grpSpPr>
        <p:pic>
          <p:nvPicPr>
            <p:cNvPr id="6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6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65" name="TextBox 53"/>
          <p:cNvSpPr txBox="1"/>
          <p:nvPr/>
        </p:nvSpPr>
        <p:spPr>
          <a:xfrm>
            <a:off x="3087413" y="8168390"/>
            <a:ext cx="5744494" cy="30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Leadership;  resources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8800" y="1638300"/>
            <a:ext cx="560201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 dirty="0">
                <a:solidFill>
                  <a:srgbClr val="000000"/>
                </a:solidFill>
                <a:latin typeface="Agrandir Wide Bold"/>
              </a:rPr>
              <a:t>C</a:t>
            </a: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rosby’s</a:t>
            </a:r>
          </a:p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Theory</a:t>
            </a:r>
            <a:endParaRPr lang="en-US" sz="6999" spc="349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86205"/>
          <a:stretch>
            <a:fillRect/>
          </a:stretch>
        </p:blipFill>
        <p:spPr>
          <a:xfrm>
            <a:off x="2209800" y="4152900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865587" y="5884175"/>
            <a:ext cx="696985" cy="689071"/>
            <a:chOff x="0" y="0"/>
            <a:chExt cx="929313" cy="91876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929313" cy="918761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04305" y="88190"/>
              <a:ext cx="491715" cy="691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5587" y="6919210"/>
            <a:ext cx="696985" cy="690649"/>
            <a:chOff x="0" y="0"/>
            <a:chExt cx="929313" cy="920865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865587" y="7955824"/>
            <a:ext cx="696985" cy="690649"/>
            <a:chOff x="0" y="0"/>
            <a:chExt cx="929313" cy="920865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15979" y="209735"/>
              <a:ext cx="6595885" cy="444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What about it?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3170906" y="6040326"/>
            <a:ext cx="4892598" cy="30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Philip B. Crosby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048000" y="7124700"/>
            <a:ext cx="574449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Zero defects practice (Do it right in the first time</a:t>
            </a:r>
            <a:r>
              <a:rPr lang="en-US" sz="1900" dirty="0" smtClean="0">
                <a:latin typeface="Telegraf" panose="020B0604020202020204" charset="0"/>
              </a:rPr>
              <a:t>)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3170906" y="7959545"/>
            <a:ext cx="4892598" cy="30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Prevention</a:t>
            </a:r>
            <a:endParaRPr lang="en-US" sz="1899" dirty="0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263916" y="2145849"/>
            <a:ext cx="6500084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latin typeface="Telegraf" panose="020B0604020202020204" charset="0"/>
              </a:rPr>
              <a:t>Suggests that quality should be achieved right at the first time that a product is produced or a service is rendered. In this case, only when conformance to the customers' requirements and standards is perfected than quality is achieved</a:t>
            </a:r>
          </a:p>
        </p:txBody>
      </p:sp>
    </p:spTree>
    <p:extLst>
      <p:ext uri="{BB962C8B-B14F-4D97-AF65-F5344CB8AC3E}">
        <p14:creationId xmlns:p14="http://schemas.microsoft.com/office/powerpoint/2010/main" val="37713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8800" y="1638300"/>
            <a:ext cx="560201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 dirty="0" err="1" smtClean="0">
                <a:solidFill>
                  <a:srgbClr val="000000"/>
                </a:solidFill>
                <a:latin typeface="Agrandir Wide Bold"/>
              </a:rPr>
              <a:t>Juran’s</a:t>
            </a:r>
            <a:endParaRPr lang="en-US" sz="6999" spc="349" dirty="0" smtClean="0">
              <a:solidFill>
                <a:srgbClr val="000000"/>
              </a:solidFill>
              <a:latin typeface="Agrandir Wide Bold"/>
            </a:endParaRPr>
          </a:p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Theory</a:t>
            </a:r>
            <a:endParaRPr lang="en-US" sz="6999" spc="349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86205"/>
          <a:stretch>
            <a:fillRect/>
          </a:stretch>
        </p:blipFill>
        <p:spPr>
          <a:xfrm>
            <a:off x="2209800" y="4152900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865587" y="5884175"/>
            <a:ext cx="696985" cy="689071"/>
            <a:chOff x="0" y="0"/>
            <a:chExt cx="929313" cy="91876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929313" cy="918761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04305" y="88190"/>
              <a:ext cx="491715" cy="691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5587" y="6919210"/>
            <a:ext cx="696985" cy="690649"/>
            <a:chOff x="0" y="0"/>
            <a:chExt cx="929313" cy="920865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>
                  <a:solidFill>
                    <a:srgbClr val="000000"/>
                  </a:solidFill>
                  <a:latin typeface="Telegraf Medium"/>
                </a:rPr>
                <a:t>How are you feeling?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3170906" y="6040326"/>
            <a:ext cx="4892598" cy="30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Joseph </a:t>
            </a:r>
            <a:r>
              <a:rPr lang="en-US" sz="1900" dirty="0" err="1">
                <a:latin typeface="Telegraf" panose="020B0604020202020204" charset="0"/>
              </a:rPr>
              <a:t>Juran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124200" y="6896100"/>
            <a:ext cx="5744494" cy="628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Fitness for use (Stakeholders or customers expectations are met or exceeded.)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263916" y="2145849"/>
            <a:ext cx="6347684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latin typeface="Telegraf" panose="020B0604020202020204" charset="0"/>
              </a:rPr>
              <a:t>S</a:t>
            </a:r>
            <a:r>
              <a:rPr lang="en-US" sz="2800" dirty="0" smtClean="0">
                <a:latin typeface="Telegraf" panose="020B0604020202020204" charset="0"/>
              </a:rPr>
              <a:t>uggests </a:t>
            </a:r>
            <a:r>
              <a:rPr lang="en-US" sz="2800" dirty="0">
                <a:latin typeface="Telegraf" panose="020B0604020202020204" charset="0"/>
              </a:rPr>
              <a:t>that quality in a project is only possible if the people in a project team are well educated and trained to perform their assigned tasks. </a:t>
            </a:r>
            <a:endParaRPr lang="en-US" sz="2800" dirty="0" smtClean="0">
              <a:latin typeface="Telegraf" panose="020B0604020202020204" charset="0"/>
            </a:endParaRPr>
          </a:p>
          <a:p>
            <a:endParaRPr lang="en-US" sz="2800" dirty="0">
              <a:latin typeface="Telegraf" panose="020B0604020202020204" charset="0"/>
            </a:endParaRPr>
          </a:p>
          <a:p>
            <a:endParaRPr lang="en-US" sz="2800" dirty="0" smtClean="0">
              <a:latin typeface="Telegraf" panose="020B0604020202020204" charset="0"/>
            </a:endParaRPr>
          </a:p>
          <a:p>
            <a:r>
              <a:rPr lang="en-US" sz="2800" dirty="0">
                <a:latin typeface="Telegraf" panose="020B0604020202020204" charset="0"/>
              </a:rPr>
              <a:t>Improve the quality of people first. Then quality of products or service</a:t>
            </a:r>
          </a:p>
        </p:txBody>
      </p:sp>
      <p:grpSp>
        <p:nvGrpSpPr>
          <p:cNvPr id="56" name="Group 22"/>
          <p:cNvGrpSpPr/>
          <p:nvPr/>
        </p:nvGrpSpPr>
        <p:grpSpPr>
          <a:xfrm>
            <a:off x="1828800" y="7886700"/>
            <a:ext cx="696985" cy="690649"/>
            <a:chOff x="0" y="0"/>
            <a:chExt cx="929313" cy="920865"/>
          </a:xfrm>
        </p:grpSpPr>
        <p:pic>
          <p:nvPicPr>
            <p:cNvPr id="57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58" name="TextBox 24"/>
            <p:cNvSpPr txBox="1"/>
            <p:nvPr/>
          </p:nvSpPr>
          <p:spPr>
            <a:xfrm>
              <a:off x="204305" y="88191"/>
              <a:ext cx="491714" cy="629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 dirty="0" smtClean="0">
                  <a:solidFill>
                    <a:srgbClr val="FFFFFF"/>
                  </a:solidFill>
                  <a:latin typeface="Agrandir Wide Medium"/>
                </a:rPr>
                <a:t>3</a:t>
              </a:r>
              <a:endParaRPr lang="en-US" sz="2815" dirty="0">
                <a:solidFill>
                  <a:srgbClr val="FFFFFF"/>
                </a:solidFill>
                <a:latin typeface="Agrandir Wide Medium"/>
              </a:endParaRPr>
            </a:p>
          </p:txBody>
        </p:sp>
      </p:grpSp>
      <p:sp>
        <p:nvSpPr>
          <p:cNvPr id="59" name="TextBox 53"/>
          <p:cNvSpPr txBox="1"/>
          <p:nvPr/>
        </p:nvSpPr>
        <p:spPr>
          <a:xfrm>
            <a:off x="3124200" y="8039100"/>
            <a:ext cx="574449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Division of labor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8800" y="1638300"/>
            <a:ext cx="60198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Ishikawa’s</a:t>
            </a:r>
          </a:p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Theory</a:t>
            </a:r>
            <a:endParaRPr lang="en-US" sz="6999" spc="349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86205"/>
          <a:stretch>
            <a:fillRect/>
          </a:stretch>
        </p:blipFill>
        <p:spPr>
          <a:xfrm>
            <a:off x="2209800" y="4152900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865587" y="5884175"/>
            <a:ext cx="696985" cy="689071"/>
            <a:chOff x="0" y="0"/>
            <a:chExt cx="929313" cy="91876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929313" cy="918761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04305" y="88190"/>
              <a:ext cx="491715" cy="691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5587" y="6919210"/>
            <a:ext cx="696985" cy="690649"/>
            <a:chOff x="0" y="0"/>
            <a:chExt cx="929313" cy="920865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865587" y="7955824"/>
            <a:ext cx="696985" cy="690649"/>
            <a:chOff x="0" y="0"/>
            <a:chExt cx="929313" cy="920865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>
                  <a:solidFill>
                    <a:srgbClr val="000000"/>
                  </a:solidFill>
                  <a:latin typeface="Telegraf Medium"/>
                </a:rPr>
                <a:t>How are you feeling?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3170906" y="6040326"/>
            <a:ext cx="4892598" cy="30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Kaoru Ishikawa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124200" y="8115300"/>
            <a:ext cx="5744494" cy="30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80 – 20 </a:t>
            </a:r>
            <a:r>
              <a:rPr lang="en-US" sz="1900" dirty="0">
                <a:latin typeface="Telegraf" panose="020B0604020202020204" charset="0"/>
              </a:rPr>
              <a:t>P</a:t>
            </a:r>
            <a:r>
              <a:rPr lang="en-US" sz="1900" dirty="0" smtClean="0">
                <a:latin typeface="Telegraf" panose="020B0604020202020204" charset="0"/>
              </a:rPr>
              <a:t>areto principle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263916" y="2145848"/>
            <a:ext cx="6423884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 smtClean="0">
                <a:latin typeface="Telegraf" panose="020B0604020202020204" charset="0"/>
              </a:rPr>
              <a:t>Suggests </a:t>
            </a:r>
            <a:r>
              <a:rPr lang="en-US" sz="2800" dirty="0">
                <a:latin typeface="Telegraf" panose="020B0604020202020204" charset="0"/>
              </a:rPr>
              <a:t>that quality may only be achieved if it is measure. </a:t>
            </a:r>
            <a:endParaRPr lang="en-US" sz="2800" dirty="0" smtClean="0">
              <a:latin typeface="Telegraf" panose="020B0604020202020204" charset="0"/>
            </a:endParaRPr>
          </a:p>
          <a:p>
            <a:endParaRPr lang="en-US" sz="2800" dirty="0">
              <a:latin typeface="Telegraf" panose="020B0604020202020204" charset="0"/>
            </a:endParaRPr>
          </a:p>
          <a:p>
            <a:r>
              <a:rPr lang="en-US" sz="2800" dirty="0" smtClean="0">
                <a:latin typeface="Telegraf" panose="020B0604020202020204" charset="0"/>
              </a:rPr>
              <a:t>This </a:t>
            </a:r>
            <a:r>
              <a:rPr lang="en-US" sz="2800" dirty="0">
                <a:latin typeface="Telegraf" panose="020B0604020202020204" charset="0"/>
              </a:rPr>
              <a:t>theory suggests that </a:t>
            </a:r>
            <a:r>
              <a:rPr lang="en-US" sz="2800" dirty="0" smtClean="0">
                <a:latin typeface="Telegraf" panose="020B0604020202020204" charset="0"/>
              </a:rPr>
              <a:t>implementation </a:t>
            </a:r>
            <a:r>
              <a:rPr lang="en-US" sz="2800" dirty="0">
                <a:latin typeface="Telegraf" panose="020B0604020202020204" charset="0"/>
              </a:rPr>
              <a:t>of internal coordination and the use of specialized statistical tools and technique, such as the six sigma, can help a project team produce quality results.</a:t>
            </a:r>
          </a:p>
        </p:txBody>
      </p:sp>
      <p:sp>
        <p:nvSpPr>
          <p:cNvPr id="56" name="TextBox 53"/>
          <p:cNvSpPr txBox="1"/>
          <p:nvPr/>
        </p:nvSpPr>
        <p:spPr>
          <a:xfrm>
            <a:off x="3200400" y="7048500"/>
            <a:ext cx="5744494" cy="304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C</a:t>
            </a:r>
            <a:r>
              <a:rPr lang="en-US" sz="1900" dirty="0" smtClean="0">
                <a:latin typeface="Telegraf" panose="020B0604020202020204" charset="0"/>
              </a:rPr>
              <a:t>ause-and-effect diagrams (Fishbone)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16725900" cy="2233712"/>
            <a:chOff x="0" y="0"/>
            <a:chExt cx="3712986" cy="128245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620276" cy="1189742"/>
            </a:xfrm>
            <a:custGeom>
              <a:avLst/>
              <a:gdLst/>
              <a:ahLst/>
              <a:cxnLst/>
              <a:rect l="l" t="t" r="r" b="b"/>
              <a:pathLst>
                <a:path w="3620276" h="1189742">
                  <a:moveTo>
                    <a:pt x="0" y="1135132"/>
                  </a:moveTo>
                  <a:lnTo>
                    <a:pt x="0" y="1189742"/>
                  </a:lnTo>
                  <a:lnTo>
                    <a:pt x="3620276" y="1189742"/>
                  </a:lnTo>
                  <a:lnTo>
                    <a:pt x="3620276" y="0"/>
                  </a:lnTo>
                  <a:lnTo>
                    <a:pt x="3565666" y="0"/>
                  </a:lnTo>
                  <a:lnTo>
                    <a:pt x="3565666" y="113513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645676" cy="1215142"/>
            </a:xfrm>
            <a:custGeom>
              <a:avLst/>
              <a:gdLst/>
              <a:ahLst/>
              <a:cxnLst/>
              <a:rect l="l" t="t" r="r" b="b"/>
              <a:pathLst>
                <a:path w="3645676" h="1215142">
                  <a:moveTo>
                    <a:pt x="3578366" y="0"/>
                  </a:moveTo>
                  <a:lnTo>
                    <a:pt x="3578366" y="12700"/>
                  </a:lnTo>
                  <a:lnTo>
                    <a:pt x="3632976" y="12700"/>
                  </a:lnTo>
                  <a:lnTo>
                    <a:pt x="3632976" y="1202442"/>
                  </a:lnTo>
                  <a:lnTo>
                    <a:pt x="12700" y="1202442"/>
                  </a:lnTo>
                  <a:lnTo>
                    <a:pt x="12700" y="1147832"/>
                  </a:lnTo>
                  <a:lnTo>
                    <a:pt x="0" y="1147832"/>
                  </a:lnTo>
                  <a:lnTo>
                    <a:pt x="0" y="1215142"/>
                  </a:lnTo>
                  <a:lnTo>
                    <a:pt x="3645676" y="1215142"/>
                  </a:lnTo>
                  <a:lnTo>
                    <a:pt x="36456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620276" cy="1189742"/>
            </a:xfrm>
            <a:custGeom>
              <a:avLst/>
              <a:gdLst/>
              <a:ahLst/>
              <a:cxnLst/>
              <a:rect l="l" t="t" r="r" b="b"/>
              <a:pathLst>
                <a:path w="3620276" h="1189742">
                  <a:moveTo>
                    <a:pt x="0" y="0"/>
                  </a:moveTo>
                  <a:lnTo>
                    <a:pt x="3620276" y="0"/>
                  </a:lnTo>
                  <a:lnTo>
                    <a:pt x="3620276" y="1189742"/>
                  </a:lnTo>
                  <a:lnTo>
                    <a:pt x="0" y="11897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645676" cy="1215142"/>
            </a:xfrm>
            <a:custGeom>
              <a:avLst/>
              <a:gdLst/>
              <a:ahLst/>
              <a:cxnLst/>
              <a:rect l="l" t="t" r="r" b="b"/>
              <a:pathLst>
                <a:path w="3645676" h="1215142">
                  <a:moveTo>
                    <a:pt x="80010" y="1215142"/>
                  </a:moveTo>
                  <a:lnTo>
                    <a:pt x="3645676" y="1215142"/>
                  </a:lnTo>
                  <a:lnTo>
                    <a:pt x="3645676" y="80010"/>
                  </a:lnTo>
                  <a:lnTo>
                    <a:pt x="3645676" y="67310"/>
                  </a:lnTo>
                  <a:lnTo>
                    <a:pt x="3645676" y="0"/>
                  </a:lnTo>
                  <a:lnTo>
                    <a:pt x="0" y="0"/>
                  </a:lnTo>
                  <a:lnTo>
                    <a:pt x="0" y="1215142"/>
                  </a:lnTo>
                  <a:lnTo>
                    <a:pt x="67310" y="1215142"/>
                  </a:lnTo>
                  <a:lnTo>
                    <a:pt x="80010" y="1215142"/>
                  </a:lnTo>
                  <a:close/>
                  <a:moveTo>
                    <a:pt x="12700" y="12700"/>
                  </a:moveTo>
                  <a:lnTo>
                    <a:pt x="3632976" y="12700"/>
                  </a:lnTo>
                  <a:lnTo>
                    <a:pt x="3632976" y="1202442"/>
                  </a:lnTo>
                  <a:lnTo>
                    <a:pt x="12700" y="120244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76400" y="1638300"/>
            <a:ext cx="1284040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10000" spc="250" dirty="0" smtClean="0">
                <a:solidFill>
                  <a:srgbClr val="000000"/>
                </a:solidFill>
                <a:latin typeface="Agrandir Wide Bold"/>
              </a:rPr>
              <a:t>Applications</a:t>
            </a:r>
            <a:endParaRPr lang="en-US" sz="10000" spc="250" dirty="0">
              <a:solidFill>
                <a:srgbClr val="000000"/>
              </a:solidFill>
              <a:latin typeface="Agrandir Wide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1028700" y="3604637"/>
            <a:ext cx="3916445" cy="5653663"/>
            <a:chOff x="0" y="0"/>
            <a:chExt cx="2593638" cy="374409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028700" y="3604637"/>
            <a:ext cx="3800344" cy="1186488"/>
            <a:chOff x="0" y="0"/>
            <a:chExt cx="5067125" cy="1581984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8702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631804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254000" y="223017"/>
              <a:ext cx="4267200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Ishikawa’s theory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  <p:sp>
          <p:nvSpPr>
            <p:cNvPr id="132" name="TextBox 37"/>
            <p:cNvSpPr txBox="1"/>
            <p:nvPr/>
          </p:nvSpPr>
          <p:spPr>
            <a:xfrm>
              <a:off x="254000" y="1137417"/>
              <a:ext cx="4267200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Design of electronic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5125244" y="3604637"/>
            <a:ext cx="3916445" cy="5653663"/>
            <a:chOff x="0" y="0"/>
            <a:chExt cx="2593638" cy="3744098"/>
          </a:xfrm>
        </p:grpSpPr>
        <p:sp>
          <p:nvSpPr>
            <p:cNvPr id="49" name="Freeform 49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3" name="Group 53"/>
          <p:cNvGrpSpPr/>
          <p:nvPr/>
        </p:nvGrpSpPr>
        <p:grpSpPr>
          <a:xfrm>
            <a:off x="5125244" y="3604637"/>
            <a:ext cx="3800344" cy="1596112"/>
            <a:chOff x="0" y="0"/>
            <a:chExt cx="5067125" cy="2128149"/>
          </a:xfrm>
        </p:grpSpPr>
        <p:grpSp>
          <p:nvGrpSpPr>
            <p:cNvPr id="54" name="Group 54"/>
            <p:cNvGrpSpPr/>
            <p:nvPr/>
          </p:nvGrpSpPr>
          <p:grpSpPr>
            <a:xfrm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8702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631804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7" name="TextBox 57"/>
            <p:cNvSpPr txBox="1"/>
            <p:nvPr/>
          </p:nvSpPr>
          <p:spPr>
            <a:xfrm>
              <a:off x="176741" y="169796"/>
              <a:ext cx="4527696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Crosby’s Theory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  <p:sp>
          <p:nvSpPr>
            <p:cNvPr id="135" name="TextBox 57"/>
            <p:cNvSpPr txBox="1"/>
            <p:nvPr/>
          </p:nvSpPr>
          <p:spPr>
            <a:xfrm>
              <a:off x="379941" y="1239017"/>
              <a:ext cx="4527696" cy="889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Medicine and medical equipment's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9246311" y="3604637"/>
            <a:ext cx="3916445" cy="5653663"/>
            <a:chOff x="0" y="0"/>
            <a:chExt cx="2593638" cy="3744098"/>
          </a:xfrm>
        </p:grpSpPr>
        <p:sp>
          <p:nvSpPr>
            <p:cNvPr id="69" name="Freeform 69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F7B2B0"/>
            </a:solidFill>
          </p:spPr>
        </p:sp>
        <p:sp>
          <p:nvSpPr>
            <p:cNvPr id="70" name="Freeform 70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1" name="Freeform 71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2" name="Freeform 72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9246311" y="3604637"/>
            <a:ext cx="3800344" cy="1929537"/>
            <a:chOff x="0" y="0"/>
            <a:chExt cx="5067125" cy="2572715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8702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B2B0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631804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7" name="TextBox 77"/>
            <p:cNvSpPr txBox="1"/>
            <p:nvPr/>
          </p:nvSpPr>
          <p:spPr>
            <a:xfrm>
              <a:off x="473185" y="169796"/>
              <a:ext cx="4231252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err="1" smtClean="0">
                  <a:solidFill>
                    <a:srgbClr val="000000"/>
                  </a:solidFill>
                  <a:latin typeface="Telegraf Medium"/>
                </a:rPr>
                <a:t>Juran’s</a:t>
              </a: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 Theory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  <p:sp>
          <p:nvSpPr>
            <p:cNvPr id="136" name="TextBox 77"/>
            <p:cNvSpPr txBox="1"/>
            <p:nvPr/>
          </p:nvSpPr>
          <p:spPr>
            <a:xfrm>
              <a:off x="473185" y="1239017"/>
              <a:ext cx="4231252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Vehicle manufacturing and assembly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3342855" y="3604637"/>
            <a:ext cx="3916445" cy="5653663"/>
            <a:chOff x="0" y="0"/>
            <a:chExt cx="2593638" cy="3744098"/>
          </a:xfrm>
        </p:grpSpPr>
        <p:sp>
          <p:nvSpPr>
            <p:cNvPr id="89" name="Freeform 89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90" name="Freeform 90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1" name="Freeform 91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2" name="Freeform 92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3" name="Group 93"/>
          <p:cNvGrpSpPr/>
          <p:nvPr/>
        </p:nvGrpSpPr>
        <p:grpSpPr>
          <a:xfrm>
            <a:off x="13342855" y="3604637"/>
            <a:ext cx="3800344" cy="1596112"/>
            <a:chOff x="0" y="0"/>
            <a:chExt cx="5067125" cy="2128149"/>
          </a:xfrm>
        </p:grpSpPr>
        <p:grpSp>
          <p:nvGrpSpPr>
            <p:cNvPr id="94" name="Group 94"/>
            <p:cNvGrpSpPr/>
            <p:nvPr/>
          </p:nvGrpSpPr>
          <p:grpSpPr>
            <a:xfrm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72393" y="72392"/>
                <a:ext cx="27664368" cy="448702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8702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631804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7" name="TextBox 97"/>
            <p:cNvSpPr txBox="1"/>
            <p:nvPr/>
          </p:nvSpPr>
          <p:spPr>
            <a:xfrm>
              <a:off x="395927" y="169796"/>
              <a:ext cx="4308510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Deming’s Theory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  <p:sp>
          <p:nvSpPr>
            <p:cNvPr id="138" name="TextBox 97"/>
            <p:cNvSpPr txBox="1"/>
            <p:nvPr/>
          </p:nvSpPr>
          <p:spPr>
            <a:xfrm>
              <a:off x="395927" y="1239017"/>
              <a:ext cx="4308510" cy="889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Service and production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sp>
        <p:nvSpPr>
          <p:cNvPr id="141" name="AutoShape 6" descr="Motorola - SixSigma.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219700"/>
            <a:ext cx="3124200" cy="2145469"/>
          </a:xfrm>
          <a:prstGeom prst="rect">
            <a:avLst/>
          </a:prstGeom>
        </p:spPr>
      </p:pic>
      <p:grpSp>
        <p:nvGrpSpPr>
          <p:cNvPr id="146" name="Group 14"/>
          <p:cNvGrpSpPr/>
          <p:nvPr/>
        </p:nvGrpSpPr>
        <p:grpSpPr>
          <a:xfrm>
            <a:off x="2590800" y="7886701"/>
            <a:ext cx="1447800" cy="1219200"/>
            <a:chOff x="0" y="0"/>
            <a:chExt cx="1588770" cy="1602367"/>
          </a:xfrm>
        </p:grpSpPr>
        <p:sp>
          <p:nvSpPr>
            <p:cNvPr id="147" name="Freeform 15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48" name="Freeform 16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49" name="TextBox 17"/>
          <p:cNvSpPr txBox="1"/>
          <p:nvPr/>
        </p:nvSpPr>
        <p:spPr>
          <a:xfrm>
            <a:off x="2895600" y="8191500"/>
            <a:ext cx="838200" cy="721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750"/>
              </a:lnSpc>
            </a:pPr>
            <a:r>
              <a:rPr lang="en-US" sz="2115" dirty="0" smtClean="0">
                <a:solidFill>
                  <a:srgbClr val="000000"/>
                </a:solidFill>
                <a:latin typeface="Telegraf"/>
              </a:rPr>
              <a:t>Six Sigma</a:t>
            </a:r>
            <a:endParaRPr lang="en-US" sz="2115" dirty="0">
              <a:solidFill>
                <a:srgbClr val="000000"/>
              </a:solidFill>
              <a:latin typeface="Telegraf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600700"/>
            <a:ext cx="1905000" cy="212725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0" y="6438900"/>
            <a:ext cx="3511730" cy="1092256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5676900"/>
            <a:ext cx="2400423" cy="1701887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7581900"/>
            <a:ext cx="2597283" cy="1352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351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Telegraf</vt:lpstr>
      <vt:lpstr>Calibri</vt:lpstr>
      <vt:lpstr>Agrandir Wide Medium</vt:lpstr>
      <vt:lpstr>Arial</vt:lpstr>
      <vt:lpstr>Telegraf Medium</vt:lpstr>
      <vt:lpstr>Agrandir Wide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Memphis Design Grid Digital Brainstorm Presentation</dc:title>
  <dc:creator>Parcidio Andre</dc:creator>
  <cp:lastModifiedBy>User</cp:lastModifiedBy>
  <cp:revision>20</cp:revision>
  <dcterms:created xsi:type="dcterms:W3CDTF">2006-08-16T00:00:00Z</dcterms:created>
  <dcterms:modified xsi:type="dcterms:W3CDTF">2022-05-20T11:58:08Z</dcterms:modified>
  <dc:identifier>DAFACdWRTN0</dc:identifier>
</cp:coreProperties>
</file>