
<file path=[Content_Types].xml><?xml version="1.0" encoding="utf-8"?>
<Types xmlns="http://schemas.openxmlformats.org/package/2006/content-types">
  <Default Extension="jpeg" ContentType="image/jpeg"/>
  <Default Extension="emf" ContentType="image/x-emf"/>
  <Default Extension="xls" ContentType="application/vnd.ms-excel"/>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8"/>
  </p:notesMasterIdLst>
  <p:handoutMasterIdLst>
    <p:handoutMasterId r:id="rId19"/>
  </p:handoutMasterIdLst>
  <p:sldIdLst>
    <p:sldId id="257" r:id="rId2"/>
    <p:sldId id="282" r:id="rId3"/>
    <p:sldId id="258" r:id="rId4"/>
    <p:sldId id="259" r:id="rId5"/>
    <p:sldId id="261" r:id="rId6"/>
    <p:sldId id="262" r:id="rId7"/>
    <p:sldId id="264" r:id="rId8"/>
    <p:sldId id="265" r:id="rId9"/>
    <p:sldId id="266" r:id="rId10"/>
    <p:sldId id="281" r:id="rId11"/>
    <p:sldId id="280" r:id="rId12"/>
    <p:sldId id="269" r:id="rId13"/>
    <p:sldId id="272" r:id="rId14"/>
    <p:sldId id="273" r:id="rId15"/>
    <p:sldId id="274" r:id="rId16"/>
    <p:sldId id="276"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434" autoAdjust="0"/>
  </p:normalViewPr>
  <p:slideViewPr>
    <p:cSldViewPr>
      <p:cViewPr>
        <p:scale>
          <a:sx n="62" d="100"/>
          <a:sy n="62" d="100"/>
        </p:scale>
        <p:origin x="1626" y="54"/>
      </p:cViewPr>
      <p:guideLst>
        <p:guide orient="horz" pos="2160"/>
        <p:guide pos="2880"/>
      </p:guideLst>
    </p:cSldViewPr>
  </p:slideViewPr>
  <p:outlineViewPr>
    <p:cViewPr>
      <p:scale>
        <a:sx n="33" d="100"/>
        <a:sy n="33" d="100"/>
      </p:scale>
      <p:origin x="0" y="-9354"/>
    </p:cViewPr>
  </p:outlineViewPr>
  <p:notesTextViewPr>
    <p:cViewPr>
      <p:scale>
        <a:sx n="1" d="1"/>
        <a:sy n="1" d="1"/>
      </p:scale>
      <p:origin x="0" y="0"/>
    </p:cViewPr>
  </p:notesTextViewPr>
  <p:sorterViewPr>
    <p:cViewPr>
      <p:scale>
        <a:sx n="100" d="100"/>
        <a:sy n="100" d="100"/>
      </p:scale>
      <p:origin x="0" y="-978"/>
    </p:cViewPr>
  </p:sorterViewPr>
  <p:notesViewPr>
    <p:cSldViewPr>
      <p:cViewPr varScale="1">
        <p:scale>
          <a:sx n="56" d="100"/>
          <a:sy n="56" d="100"/>
        </p:scale>
        <p:origin x="-286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929A0E4-2149-4EAE-90AD-FF430D09618A}" type="datetimeFigureOut">
              <a:rPr lang="en-US" smtClean="0"/>
              <a:t>6/27/2018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11E6E69-325F-4404-9464-C1917FE23109}" type="slidenum">
              <a:rPr lang="en-US" smtClean="0"/>
              <a:t>‹#›</a:t>
            </a:fld>
            <a:endParaRPr lang="en-US"/>
          </a:p>
        </p:txBody>
      </p:sp>
    </p:spTree>
    <p:extLst>
      <p:ext uri="{BB962C8B-B14F-4D97-AF65-F5344CB8AC3E}">
        <p14:creationId xmlns:p14="http://schemas.microsoft.com/office/powerpoint/2010/main" val="9173343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42B00C-B574-4565-9D30-6E551661CD71}" type="datetimeFigureOut">
              <a:rPr lang="en-US" smtClean="0"/>
              <a:t>6/27/2018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D197FB-C9AD-43A4-A533-794A79267685}" type="slidenum">
              <a:rPr lang="en-US" smtClean="0"/>
              <a:t>‹#›</a:t>
            </a:fld>
            <a:endParaRPr lang="en-US"/>
          </a:p>
        </p:txBody>
      </p:sp>
    </p:spTree>
    <p:extLst>
      <p:ext uri="{BB962C8B-B14F-4D97-AF65-F5344CB8AC3E}">
        <p14:creationId xmlns:p14="http://schemas.microsoft.com/office/powerpoint/2010/main" val="13487268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F570F40C-2574-4DE8-9D83-2D9B4380A574}" type="datetimeFigureOut">
              <a:rPr lang="en-US" smtClean="0"/>
              <a:t>6/27/2018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76905AAA-C047-45F6-96A0-1A91112075B8}"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570F40C-2574-4DE8-9D83-2D9B4380A574}" type="datetimeFigureOut">
              <a:rPr lang="en-US" smtClean="0"/>
              <a:t>6/27/2018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905AAA-C047-45F6-96A0-1A91112075B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570F40C-2574-4DE8-9D83-2D9B4380A574}" type="datetimeFigureOut">
              <a:rPr lang="en-US" smtClean="0"/>
              <a:t>6/27/2018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905AAA-C047-45F6-96A0-1A91112075B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570F40C-2574-4DE8-9D83-2D9B4380A574}" type="datetimeFigureOut">
              <a:rPr lang="en-US" smtClean="0"/>
              <a:t>6/27/2018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905AAA-C047-45F6-96A0-1A91112075B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570F40C-2574-4DE8-9D83-2D9B4380A574}" type="datetimeFigureOut">
              <a:rPr lang="en-US" smtClean="0"/>
              <a:t>6/27/2018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905AAA-C047-45F6-96A0-1A91112075B8}"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570F40C-2574-4DE8-9D83-2D9B4380A574}" type="datetimeFigureOut">
              <a:rPr lang="en-US" smtClean="0"/>
              <a:t>6/27/2018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905AAA-C047-45F6-96A0-1A91112075B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570F40C-2574-4DE8-9D83-2D9B4380A574}" type="datetimeFigureOut">
              <a:rPr lang="en-US" smtClean="0"/>
              <a:t>6/27/2018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905AAA-C047-45F6-96A0-1A91112075B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570F40C-2574-4DE8-9D83-2D9B4380A574}" type="datetimeFigureOut">
              <a:rPr lang="en-US" smtClean="0"/>
              <a:t>6/27/2018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905AAA-C047-45F6-96A0-1A91112075B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70F40C-2574-4DE8-9D83-2D9B4380A574}" type="datetimeFigureOut">
              <a:rPr lang="en-US" smtClean="0"/>
              <a:t>6/27/2018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905AAA-C047-45F6-96A0-1A91112075B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570F40C-2574-4DE8-9D83-2D9B4380A574}" type="datetimeFigureOut">
              <a:rPr lang="en-US" smtClean="0"/>
              <a:t>6/27/2018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905AAA-C047-45F6-96A0-1A91112075B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570F40C-2574-4DE8-9D83-2D9B4380A574}" type="datetimeFigureOut">
              <a:rPr lang="en-US" smtClean="0"/>
              <a:t>6/27/2018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76905AAA-C047-45F6-96A0-1A91112075B8}"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F570F40C-2574-4DE8-9D83-2D9B4380A574}" type="datetimeFigureOut">
              <a:rPr lang="en-US" smtClean="0"/>
              <a:t>6/27/2018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76905AAA-C047-45F6-96A0-1A91112075B8}"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Microsoft_Excel_97-2003_Worksheet1.xls"/><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7924800" cy="438912"/>
          </a:xfrm>
        </p:spPr>
        <p:txBody>
          <a:bodyPr>
            <a:normAutofit fontScale="90000"/>
          </a:bodyPr>
          <a:lstStyle/>
          <a:p>
            <a:pPr algn="ctr"/>
            <a:r>
              <a:rPr lang="en-US" sz="3200" b="1" dirty="0" smtClean="0">
                <a:cs typeface="Arial" panose="020B0604020202020204" pitchFamily="34" charset="0"/>
              </a:rPr>
              <a:t>The Project Cycle Diagram</a:t>
            </a:r>
            <a:endParaRPr lang="en-US" sz="3200" b="1" dirty="0">
              <a:cs typeface="Arial" panose="020B0604020202020204" pitchFamily="34" charset="0"/>
            </a:endParaRPr>
          </a:p>
        </p:txBody>
      </p:sp>
      <p:sp>
        <p:nvSpPr>
          <p:cNvPr id="3" name="Content Placeholder 2"/>
          <p:cNvSpPr>
            <a:spLocks noGrp="1"/>
          </p:cNvSpPr>
          <p:nvPr>
            <p:ph idx="1"/>
          </p:nvPr>
        </p:nvSpPr>
        <p:spPr>
          <a:xfrm>
            <a:off x="2438400" y="4145280"/>
            <a:ext cx="8229600" cy="4389120"/>
          </a:xfrm>
        </p:spPr>
        <p:txBody>
          <a:bodyPr>
            <a:normAutofit/>
          </a:bodyPr>
          <a:lstStyle/>
          <a:p>
            <a:pPr marL="342900" indent="-342900">
              <a:buFont typeface="Arial" panose="020B0604020202020204" pitchFamily="34" charset="0"/>
              <a:buChar char="•"/>
            </a:pPr>
            <a:endParaRPr lang="en-US" dirty="0" smtClean="0"/>
          </a:p>
          <a:p>
            <a:pPr marL="0" indent="0">
              <a:buNone/>
            </a:pPr>
            <a:r>
              <a:rPr lang="en-US" dirty="0"/>
              <a:t> </a:t>
            </a:r>
            <a:r>
              <a:rPr lang="en-US" dirty="0" smtClean="0"/>
              <a:t>                  </a:t>
            </a:r>
            <a:endParaRPr lang="en-US" b="1" dirty="0" smtClean="0"/>
          </a:p>
          <a:p>
            <a:pPr marL="0" lvl="0" indent="0" algn="ctr">
              <a:lnSpc>
                <a:spcPct val="90000"/>
              </a:lnSpc>
              <a:spcBef>
                <a:spcPts val="1000"/>
              </a:spcBef>
              <a:buClrTx/>
              <a:buSzTx/>
              <a:buNone/>
            </a:pPr>
            <a:r>
              <a:rPr lang="en-US" sz="2800" dirty="0" smtClean="0"/>
              <a:t> </a:t>
            </a:r>
            <a:r>
              <a:rPr lang="en-US" sz="2000" dirty="0" smtClean="0"/>
              <a:t> </a:t>
            </a:r>
            <a:endParaRPr lang="en-GB" sz="2000" dirty="0"/>
          </a:p>
          <a:p>
            <a:pPr marL="0" indent="0">
              <a:buNone/>
            </a:pPr>
            <a:endParaRPr lang="en-US" sz="2000" dirty="0"/>
          </a:p>
          <a:p>
            <a:pPr marL="0" indent="0">
              <a:buNone/>
            </a:pPr>
            <a:endParaRPr lang="en-US" dirty="0"/>
          </a:p>
        </p:txBody>
      </p:sp>
      <p:sp>
        <p:nvSpPr>
          <p:cNvPr id="4" name="Rectangle 2"/>
          <p:cNvSpPr>
            <a:spLocks noChangeArrowheads="1"/>
          </p:cNvSpPr>
          <p:nvPr/>
        </p:nvSpPr>
        <p:spPr bwMode="auto">
          <a:xfrm>
            <a:off x="1981200" y="2209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2009323640"/>
              </p:ext>
            </p:extLst>
          </p:nvPr>
        </p:nvGraphicFramePr>
        <p:xfrm>
          <a:off x="385763" y="1524000"/>
          <a:ext cx="8005762" cy="4476750"/>
        </p:xfrm>
        <a:graphic>
          <a:graphicData uri="http://schemas.openxmlformats.org/presentationml/2006/ole">
            <mc:AlternateContent xmlns:mc="http://schemas.openxmlformats.org/markup-compatibility/2006">
              <mc:Choice xmlns:v="urn:schemas-microsoft-com:vml" Requires="v">
                <p:oleObj spid="_x0000_s1030" name="Worksheet" r:id="rId3" imgW="4924531" imgH="2276350" progId="Excel.Sheet.8">
                  <p:embed/>
                </p:oleObj>
              </mc:Choice>
              <mc:Fallback>
                <p:oleObj name="Worksheet" r:id="rId3" imgW="4924531" imgH="2276350" progId="Excel.Sheet.8">
                  <p:embed/>
                  <p:pic>
                    <p:nvPicPr>
                      <p:cNvPr id="0" name="Object 1"/>
                      <p:cNvPicPr>
                        <a:picLocks noChangeAspect="1" noChangeArrowheads="1"/>
                      </p:cNvPicPr>
                      <p:nvPr/>
                    </p:nvPicPr>
                    <p:blipFill>
                      <a:blip r:embed="rId4"/>
                      <a:srcRect/>
                      <a:stretch>
                        <a:fillRect/>
                      </a:stretch>
                    </p:blipFill>
                    <p:spPr bwMode="auto">
                      <a:xfrm>
                        <a:off x="385763" y="1524000"/>
                        <a:ext cx="8005762" cy="4476750"/>
                      </a:xfrm>
                      <a:prstGeom prst="rect">
                        <a:avLst/>
                      </a:prstGeom>
                      <a:noFill/>
                    </p:spPr>
                  </p:pic>
                </p:oleObj>
              </mc:Fallback>
            </mc:AlternateContent>
          </a:graphicData>
        </a:graphic>
      </p:graphicFrame>
    </p:spTree>
    <p:extLst>
      <p:ext uri="{BB962C8B-B14F-4D97-AF65-F5344CB8AC3E}">
        <p14:creationId xmlns:p14="http://schemas.microsoft.com/office/powerpoint/2010/main" val="32709306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The adaptation phase</a:t>
            </a:r>
            <a:endParaRPr lang="en-US" dirty="0"/>
          </a:p>
        </p:txBody>
      </p:sp>
      <p:sp>
        <p:nvSpPr>
          <p:cNvPr id="3" name="Content Placeholder 2"/>
          <p:cNvSpPr>
            <a:spLocks noGrp="1"/>
          </p:cNvSpPr>
          <p:nvPr>
            <p:ph idx="1"/>
          </p:nvPr>
        </p:nvSpPr>
        <p:spPr/>
        <p:txBody>
          <a:bodyPr/>
          <a:lstStyle/>
          <a:p>
            <a:r>
              <a:rPr lang="en-GB" dirty="0"/>
              <a:t>The project or programme is adapted based on the outcomes of the monitoring and evaluation.</a:t>
            </a:r>
            <a:endParaRPr lang="en-US" dirty="0"/>
          </a:p>
          <a:p>
            <a:r>
              <a:rPr lang="en-GB" b="1" dirty="0"/>
              <a:t> </a:t>
            </a:r>
            <a:r>
              <a:rPr lang="en-GB" dirty="0"/>
              <a:t>During Monitoring and Evaluation, information is collected that can improve projects or programmes. </a:t>
            </a:r>
          </a:p>
          <a:p>
            <a:r>
              <a:rPr lang="en-GB" dirty="0"/>
              <a:t>These activities are part of the continuous process of re-evaluating the needs and the appropriateness of responses to the situation and desired changes. </a:t>
            </a:r>
          </a:p>
          <a:p>
            <a:r>
              <a:rPr lang="en-GB" dirty="0"/>
              <a:t>Accurate monitoring results can be fed into the evaluation process.</a:t>
            </a:r>
            <a:endParaRPr lang="en-US" dirty="0"/>
          </a:p>
          <a:p>
            <a:endParaRPr lang="en-US" dirty="0"/>
          </a:p>
        </p:txBody>
      </p:sp>
    </p:spTree>
    <p:extLst>
      <p:ext uri="{BB962C8B-B14F-4D97-AF65-F5344CB8AC3E}">
        <p14:creationId xmlns:p14="http://schemas.microsoft.com/office/powerpoint/2010/main" val="3945585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382000" cy="2362200"/>
          </a:xfrm>
        </p:spPr>
        <p:txBody>
          <a:bodyPr>
            <a:normAutofit/>
          </a:bodyPr>
          <a:lstStyle/>
          <a:p>
            <a:r>
              <a:rPr lang="en-GB" b="1" dirty="0"/>
              <a:t>Feeding lessons learnt back into the planning.</a:t>
            </a: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GB" dirty="0" smtClean="0"/>
              <a:t>During </a:t>
            </a:r>
            <a:r>
              <a:rPr lang="en-GB" dirty="0"/>
              <a:t>Monitoring and Evaluation, information is collected that can improve projects or programmes. </a:t>
            </a:r>
            <a:endParaRPr lang="en-GB" dirty="0" smtClean="0"/>
          </a:p>
          <a:p>
            <a:r>
              <a:rPr lang="en-GB" dirty="0" smtClean="0"/>
              <a:t>These </a:t>
            </a:r>
            <a:r>
              <a:rPr lang="en-GB" dirty="0"/>
              <a:t>activities are part of the continuous process of re-evaluating the needs and the appropriateness of responses to the situation and desired changes. </a:t>
            </a:r>
            <a:r>
              <a:rPr lang="en-GB" dirty="0" smtClean="0"/>
              <a:t>Accurate </a:t>
            </a:r>
            <a:r>
              <a:rPr lang="en-GB" dirty="0"/>
              <a:t>monitoring results can be fed into the evaluation process</a:t>
            </a:r>
            <a:r>
              <a:rPr lang="en-GB" dirty="0" smtClean="0"/>
              <a:t>.</a:t>
            </a:r>
            <a:endParaRPr lang="en-US" dirty="0"/>
          </a:p>
          <a:p>
            <a:r>
              <a:rPr lang="en-GB" dirty="0"/>
              <a:t>After the evaluation, the NGO can identify best practices and lessons learnt. So the whole process of planning and assessing can start again</a:t>
            </a:r>
            <a:r>
              <a:rPr lang="en-GB" dirty="0" smtClean="0"/>
              <a:t>.</a:t>
            </a:r>
          </a:p>
          <a:p>
            <a:r>
              <a:rPr lang="en-GB" dirty="0" smtClean="0"/>
              <a:t> </a:t>
            </a:r>
            <a:r>
              <a:rPr lang="en-GB" dirty="0"/>
              <a:t>Usually an evaluation will provide clear recommendations concerning changes for the “what” and the “how”. The aim is to improve the efficiency, effectiveness and impact of the project or programme. </a:t>
            </a:r>
            <a:endParaRPr lang="en-US" dirty="0"/>
          </a:p>
          <a:p>
            <a:pPr marL="0" indent="0">
              <a:buNone/>
            </a:pPr>
            <a:endParaRPr lang="en-US" dirty="0"/>
          </a:p>
        </p:txBody>
      </p:sp>
    </p:spTree>
    <p:extLst>
      <p:ext uri="{BB962C8B-B14F-4D97-AF65-F5344CB8AC3E}">
        <p14:creationId xmlns:p14="http://schemas.microsoft.com/office/powerpoint/2010/main" val="11379223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Project Closure</a:t>
            </a:r>
            <a:endParaRPr lang="en-US" b="1" dirty="0"/>
          </a:p>
        </p:txBody>
      </p:sp>
      <p:sp>
        <p:nvSpPr>
          <p:cNvPr id="3" name="Content Placeholder 2"/>
          <p:cNvSpPr>
            <a:spLocks noGrp="1"/>
          </p:cNvSpPr>
          <p:nvPr>
            <p:ph idx="1"/>
          </p:nvPr>
        </p:nvSpPr>
        <p:spPr>
          <a:xfrm>
            <a:off x="457200" y="1935480"/>
            <a:ext cx="8229600" cy="4693920"/>
          </a:xfrm>
        </p:spPr>
        <p:txBody>
          <a:bodyPr>
            <a:normAutofit/>
          </a:bodyPr>
          <a:lstStyle/>
          <a:p>
            <a:pPr>
              <a:buFont typeface="Arial" panose="020B0604020202020204" pitchFamily="34" charset="0"/>
              <a:buChar char="•"/>
            </a:pPr>
            <a:r>
              <a:rPr lang="en-GB" dirty="0"/>
              <a:t>A project closure report should list all of the action required. </a:t>
            </a:r>
            <a:endParaRPr lang="en-GB" dirty="0" smtClean="0"/>
          </a:p>
          <a:p>
            <a:pPr>
              <a:buFont typeface="Arial" panose="020B0604020202020204" pitchFamily="34" charset="0"/>
              <a:buChar char="•"/>
            </a:pPr>
            <a:r>
              <a:rPr lang="en-GB" dirty="0" smtClean="0"/>
              <a:t>Project </a:t>
            </a:r>
            <a:r>
              <a:rPr lang="en-GB" dirty="0"/>
              <a:t>resources are released, handover deliverables and inform all stakeholders that the project in now closed.</a:t>
            </a:r>
            <a:endParaRPr lang="en-US" b="1" dirty="0"/>
          </a:p>
        </p:txBody>
      </p:sp>
    </p:spTree>
    <p:extLst>
      <p:ext uri="{BB962C8B-B14F-4D97-AF65-F5344CB8AC3E}">
        <p14:creationId xmlns:p14="http://schemas.microsoft.com/office/powerpoint/2010/main" val="32425255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Reporting in a Project Cycle.</a:t>
            </a:r>
            <a:endParaRPr lang="en-US" b="1" dirty="0"/>
          </a:p>
        </p:txBody>
      </p:sp>
      <p:sp>
        <p:nvSpPr>
          <p:cNvPr id="3" name="Content Placeholder 2"/>
          <p:cNvSpPr>
            <a:spLocks noGrp="1"/>
          </p:cNvSpPr>
          <p:nvPr>
            <p:ph idx="1"/>
          </p:nvPr>
        </p:nvSpPr>
        <p:spPr/>
        <p:txBody>
          <a:bodyPr>
            <a:normAutofit fontScale="77500" lnSpcReduction="20000"/>
          </a:bodyPr>
          <a:lstStyle/>
          <a:p>
            <a:r>
              <a:rPr lang="en-GB" dirty="0"/>
              <a:t>The regular provision of information to decision-makers within an organisation to support them in their work.</a:t>
            </a:r>
            <a:endParaRPr lang="en-US" dirty="0"/>
          </a:p>
          <a:p>
            <a:r>
              <a:rPr lang="en-GB" dirty="0"/>
              <a:t>-It is an assessment part of any planning process in the workplace as it consists of providing data and information to specific audiences (e.g.) financial plans, customer service reviews and marketing research results.</a:t>
            </a:r>
            <a:endParaRPr lang="en-US" dirty="0"/>
          </a:p>
          <a:p>
            <a:r>
              <a:rPr lang="en-GB" dirty="0"/>
              <a:t>-A business report conveys information to assist in business decision making.</a:t>
            </a:r>
            <a:endParaRPr lang="en-US" dirty="0"/>
          </a:p>
          <a:p>
            <a:r>
              <a:rPr lang="en-GB" dirty="0"/>
              <a:t>-A business report is the medium in which to present information.</a:t>
            </a:r>
            <a:endParaRPr lang="en-US" dirty="0"/>
          </a:p>
          <a:p>
            <a:r>
              <a:rPr lang="en-GB" dirty="0"/>
              <a:t>-Reports can present the actual solution to solve a business problem.</a:t>
            </a:r>
            <a:endParaRPr lang="en-US" dirty="0"/>
          </a:p>
          <a:p>
            <a:r>
              <a:rPr lang="en-GB" dirty="0"/>
              <a:t>-Other reports can record past information that is used towards future business planning.</a:t>
            </a:r>
            <a:endParaRPr lang="en-US" dirty="0"/>
          </a:p>
          <a:p>
            <a:r>
              <a:rPr lang="en-GB" dirty="0"/>
              <a:t>-Projects reports are a type of assessment in which you analyse a situation, either a real situation or a case study, and apply business theories to produce a range of suggestions for improvement.</a:t>
            </a:r>
            <a:endParaRPr lang="en-US" dirty="0"/>
          </a:p>
          <a:p>
            <a:endParaRPr lang="en-US" dirty="0"/>
          </a:p>
        </p:txBody>
      </p:sp>
    </p:spTree>
    <p:extLst>
      <p:ext uri="{BB962C8B-B14F-4D97-AF65-F5344CB8AC3E}">
        <p14:creationId xmlns:p14="http://schemas.microsoft.com/office/powerpoint/2010/main" val="26355532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9264064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b="1" dirty="0"/>
          </a:p>
        </p:txBody>
      </p:sp>
      <p:sp>
        <p:nvSpPr>
          <p:cNvPr id="3" name="Content Placeholder 2"/>
          <p:cNvSpPr>
            <a:spLocks noGrp="1"/>
          </p:cNvSpPr>
          <p:nvPr>
            <p:ph idx="1"/>
          </p:nvPr>
        </p:nvSpPr>
        <p:spPr/>
        <p:txBody>
          <a:bodyPr>
            <a:normAutofit/>
          </a:bodyPr>
          <a:lstStyle/>
          <a:p>
            <a:pPr marL="0" indent="0">
              <a:buNone/>
            </a:pPr>
            <a:endParaRPr lang="en-US" dirty="0"/>
          </a:p>
          <a:p>
            <a:endParaRPr lang="en-US" dirty="0"/>
          </a:p>
        </p:txBody>
      </p:sp>
    </p:spTree>
    <p:extLst>
      <p:ext uri="{BB962C8B-B14F-4D97-AF65-F5344CB8AC3E}">
        <p14:creationId xmlns:p14="http://schemas.microsoft.com/office/powerpoint/2010/main" val="8606157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b="1" dirty="0"/>
          </a:p>
        </p:txBody>
      </p:sp>
      <p:sp>
        <p:nvSpPr>
          <p:cNvPr id="3" name="Content Placeholder 2"/>
          <p:cNvSpPr>
            <a:spLocks noGrp="1"/>
          </p:cNvSpPr>
          <p:nvPr>
            <p:ph idx="1"/>
          </p:nvPr>
        </p:nvSpPr>
        <p:spPr/>
        <p:txBody>
          <a:bodyPr>
            <a:normAutofit/>
          </a:bodyPr>
          <a:lstStyle/>
          <a:p>
            <a:pPr marL="0" indent="0">
              <a:buNone/>
            </a:pPr>
            <a:endParaRPr lang="en-US" dirty="0"/>
          </a:p>
          <a:p>
            <a:endParaRPr lang="en-US" dirty="0"/>
          </a:p>
        </p:txBody>
      </p:sp>
    </p:spTree>
    <p:extLst>
      <p:ext uri="{BB962C8B-B14F-4D97-AF65-F5344CB8AC3E}">
        <p14:creationId xmlns:p14="http://schemas.microsoft.com/office/powerpoint/2010/main" val="18627639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z="5400" b="1" dirty="0">
                <a:solidFill>
                  <a:prstClr val="black"/>
                </a:solidFill>
              </a:rPr>
              <a:t>The Initiation Phase</a:t>
            </a:r>
            <a:r>
              <a:rPr lang="en-GB" dirty="0"/>
              <a:t/>
            </a:r>
            <a:br>
              <a:rPr lang="en-GB" dirty="0"/>
            </a:br>
            <a:endParaRPr lang="en-US" dirty="0"/>
          </a:p>
        </p:txBody>
      </p:sp>
      <p:sp>
        <p:nvSpPr>
          <p:cNvPr id="5" name="Content Placeholder 4"/>
          <p:cNvSpPr>
            <a:spLocks noGrp="1"/>
          </p:cNvSpPr>
          <p:nvPr>
            <p:ph idx="1"/>
          </p:nvPr>
        </p:nvSpPr>
        <p:spPr/>
        <p:txBody>
          <a:bodyPr/>
          <a:lstStyle/>
          <a:p>
            <a:r>
              <a:rPr lang="en-GB" dirty="0"/>
              <a:t>Defines the scope, purpose, objectives, resources, deliverables, timescale and structure of the project.</a:t>
            </a:r>
            <a:endParaRPr lang="en-US" dirty="0"/>
          </a:p>
          <a:p>
            <a:r>
              <a:rPr lang="en-GB" dirty="0"/>
              <a:t>-Training your staff in Project Cycle thinking    </a:t>
            </a:r>
            <a:endParaRPr lang="en-US" dirty="0"/>
          </a:p>
          <a:p>
            <a:r>
              <a:rPr lang="en-GB" dirty="0"/>
              <a:t>- Identifying the real problems and needs</a:t>
            </a:r>
            <a:endParaRPr lang="en-US" dirty="0"/>
          </a:p>
          <a:p>
            <a:r>
              <a:rPr lang="en-GB" dirty="0"/>
              <a:t>- Stakeholder analysis</a:t>
            </a:r>
            <a:endParaRPr lang="en-US" dirty="0"/>
          </a:p>
          <a:p>
            <a:r>
              <a:rPr lang="en-GB" dirty="0"/>
              <a:t>- Problem analysis</a:t>
            </a:r>
            <a:endParaRPr lang="en-US" dirty="0"/>
          </a:p>
          <a:p>
            <a:endParaRPr lang="en-US" dirty="0"/>
          </a:p>
        </p:txBody>
      </p:sp>
    </p:spTree>
    <p:extLst>
      <p:ext uri="{BB962C8B-B14F-4D97-AF65-F5344CB8AC3E}">
        <p14:creationId xmlns:p14="http://schemas.microsoft.com/office/powerpoint/2010/main" val="3170290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t>The Planning Phase</a:t>
            </a:r>
            <a:endParaRPr lang="en-US" sz="4400" b="1" dirty="0"/>
          </a:p>
        </p:txBody>
      </p:sp>
      <p:sp>
        <p:nvSpPr>
          <p:cNvPr id="3" name="Content Placeholder 2"/>
          <p:cNvSpPr>
            <a:spLocks noGrp="1"/>
          </p:cNvSpPr>
          <p:nvPr>
            <p:ph idx="1"/>
          </p:nvPr>
        </p:nvSpPr>
        <p:spPr/>
        <p:txBody>
          <a:bodyPr>
            <a:noAutofit/>
          </a:bodyPr>
          <a:lstStyle/>
          <a:p>
            <a:pPr>
              <a:buFont typeface="Arial" panose="020B0604020202020204" pitchFamily="34" charset="0"/>
              <a:buChar char="•"/>
            </a:pPr>
            <a:r>
              <a:rPr lang="en-GB" sz="2800" dirty="0" smtClean="0"/>
              <a:t>Project </a:t>
            </a:r>
            <a:r>
              <a:rPr lang="en-GB" sz="2800" dirty="0"/>
              <a:t>planning, resource plan, financial plan, quality plan/targets, risk plan, quality control methods and </a:t>
            </a:r>
            <a:r>
              <a:rPr lang="en-GB" sz="2800" dirty="0" smtClean="0"/>
              <a:t>design.</a:t>
            </a:r>
            <a:endParaRPr lang="en-US" sz="2800" dirty="0"/>
          </a:p>
          <a:p>
            <a:r>
              <a:rPr lang="en-GB" sz="2800" dirty="0"/>
              <a:t>Strategic </a:t>
            </a:r>
            <a:r>
              <a:rPr lang="en-GB" sz="2800" dirty="0" smtClean="0"/>
              <a:t>planning.</a:t>
            </a:r>
            <a:endParaRPr lang="en-US" sz="2800" dirty="0"/>
          </a:p>
          <a:p>
            <a:r>
              <a:rPr lang="en-GB" sz="2800" dirty="0"/>
              <a:t>- Defining </a:t>
            </a:r>
            <a:r>
              <a:rPr lang="en-GB" sz="2800" dirty="0" smtClean="0"/>
              <a:t>indicators.</a:t>
            </a:r>
            <a:endParaRPr lang="en-US" sz="2800" dirty="0"/>
          </a:p>
          <a:p>
            <a:r>
              <a:rPr lang="en-GB" sz="2800" dirty="0"/>
              <a:t>- The action </a:t>
            </a:r>
            <a:r>
              <a:rPr lang="en-GB" sz="2800" dirty="0" smtClean="0"/>
              <a:t>plan.</a:t>
            </a:r>
            <a:endParaRPr lang="en-US" sz="2800" dirty="0"/>
          </a:p>
          <a:p>
            <a:r>
              <a:rPr lang="en-GB" sz="2800" dirty="0"/>
              <a:t>- The </a:t>
            </a:r>
            <a:r>
              <a:rPr lang="en-GB" sz="2800" dirty="0" smtClean="0"/>
              <a:t>budget.</a:t>
            </a:r>
            <a:endParaRPr lang="en-US" sz="2800" dirty="0"/>
          </a:p>
          <a:p>
            <a:r>
              <a:rPr lang="en-GB" sz="2800" dirty="0"/>
              <a:t>- Addressing the risk of a negative </a:t>
            </a:r>
            <a:r>
              <a:rPr lang="en-GB" sz="2800" dirty="0" smtClean="0"/>
              <a:t>outcome.</a:t>
            </a:r>
            <a:endParaRPr lang="en-US" sz="2800" dirty="0"/>
          </a:p>
        </p:txBody>
      </p:sp>
    </p:spTree>
    <p:extLst>
      <p:ext uri="{BB962C8B-B14F-4D97-AF65-F5344CB8AC3E}">
        <p14:creationId xmlns:p14="http://schemas.microsoft.com/office/powerpoint/2010/main" val="5451087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lstStyle/>
          <a:p>
            <a:r>
              <a:rPr lang="en-GB" b="1" dirty="0"/>
              <a:t>The </a:t>
            </a:r>
            <a:r>
              <a:rPr lang="en-GB" b="1" dirty="0" smtClean="0"/>
              <a:t>Execution/implementation </a:t>
            </a:r>
            <a:endParaRPr lang="en-US" b="1" dirty="0"/>
          </a:p>
        </p:txBody>
      </p:sp>
      <p:sp>
        <p:nvSpPr>
          <p:cNvPr id="3" name="Content Placeholder 2"/>
          <p:cNvSpPr>
            <a:spLocks noGrp="1"/>
          </p:cNvSpPr>
          <p:nvPr>
            <p:ph idx="1"/>
          </p:nvPr>
        </p:nvSpPr>
        <p:spPr>
          <a:xfrm>
            <a:off x="457200" y="1935480"/>
            <a:ext cx="8229600" cy="4846320"/>
          </a:xfrm>
        </p:spPr>
        <p:txBody>
          <a:bodyPr>
            <a:noAutofit/>
          </a:bodyPr>
          <a:lstStyle/>
          <a:p>
            <a:r>
              <a:rPr lang="en-GB" sz="2800" dirty="0"/>
              <a:t>Tracking time spend against the project plan</a:t>
            </a:r>
            <a:endParaRPr lang="en-US" sz="2800" dirty="0"/>
          </a:p>
          <a:p>
            <a:r>
              <a:rPr lang="en-GB" sz="2800" dirty="0"/>
              <a:t>-Identify and records costs against project budget</a:t>
            </a:r>
            <a:endParaRPr lang="en-US" sz="2800" dirty="0"/>
          </a:p>
          <a:p>
            <a:r>
              <a:rPr lang="en-GB" sz="2800" dirty="0"/>
              <a:t>-Reviewing quality and management process.</a:t>
            </a:r>
            <a:endParaRPr lang="en-US" sz="2800" dirty="0"/>
          </a:p>
          <a:p>
            <a:r>
              <a:rPr lang="en-GB" sz="2800" dirty="0"/>
              <a:t>-Assessing the level of project risks and actions to minimize them.</a:t>
            </a:r>
            <a:endParaRPr lang="en-US" sz="2800" dirty="0"/>
          </a:p>
          <a:p>
            <a:r>
              <a:rPr lang="en-GB" sz="2800" dirty="0"/>
              <a:t>-Identifying and resolving issues.</a:t>
            </a:r>
            <a:endParaRPr lang="en-US" sz="2800" dirty="0"/>
          </a:p>
          <a:p>
            <a:r>
              <a:rPr lang="en-GB" sz="2800" dirty="0"/>
              <a:t>-Keep stakeholders informed about of project progress, risks and issues.</a:t>
            </a:r>
            <a:endParaRPr lang="en-US" sz="2800" dirty="0"/>
          </a:p>
          <a:p>
            <a:r>
              <a:rPr lang="en-GB" sz="2800" dirty="0"/>
              <a:t>-Reviewing and implementation of requests for changes to the project</a:t>
            </a:r>
            <a:endParaRPr lang="en-US" sz="2800" dirty="0"/>
          </a:p>
        </p:txBody>
      </p:sp>
    </p:spTree>
    <p:extLst>
      <p:ext uri="{BB962C8B-B14F-4D97-AF65-F5344CB8AC3E}">
        <p14:creationId xmlns:p14="http://schemas.microsoft.com/office/powerpoint/2010/main" val="3377149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077200" cy="743712"/>
          </a:xfrm>
        </p:spPr>
        <p:txBody>
          <a:bodyPr>
            <a:normAutofit fontScale="90000"/>
          </a:bodyPr>
          <a:lstStyle/>
          <a:p>
            <a:r>
              <a:rPr lang="en-GB" b="1" dirty="0" smtClean="0"/>
              <a:t>The Monitoring </a:t>
            </a:r>
            <a:r>
              <a:rPr lang="en-GB" b="1" dirty="0"/>
              <a:t>Phase</a:t>
            </a:r>
            <a:endParaRPr lang="en-US" b="1" dirty="0"/>
          </a:p>
        </p:txBody>
      </p:sp>
      <p:sp>
        <p:nvSpPr>
          <p:cNvPr id="3" name="Content Placeholder 2"/>
          <p:cNvSpPr>
            <a:spLocks noGrp="1"/>
          </p:cNvSpPr>
          <p:nvPr>
            <p:ph idx="1"/>
          </p:nvPr>
        </p:nvSpPr>
        <p:spPr/>
        <p:txBody>
          <a:bodyPr/>
          <a:lstStyle/>
          <a:p>
            <a:r>
              <a:rPr lang="en-GB" dirty="0"/>
              <a:t>Observe and check the progress or quality over a period of time, keep under systematic review.</a:t>
            </a:r>
            <a:endParaRPr lang="en-US" dirty="0"/>
          </a:p>
          <a:p>
            <a:r>
              <a:rPr lang="en-GB" dirty="0"/>
              <a:t>-Supervising activities in progress to ensure they are on-course and on-schedule in meeting the objectives and performance targets.</a:t>
            </a:r>
            <a:endParaRPr lang="en-US" dirty="0"/>
          </a:p>
          <a:p>
            <a:r>
              <a:rPr lang="en-GB" dirty="0"/>
              <a:t>-Maintain regular surveillance over.</a:t>
            </a:r>
            <a:endParaRPr lang="en-US" dirty="0"/>
          </a:p>
          <a:p>
            <a:r>
              <a:rPr lang="en-GB" dirty="0"/>
              <a:t>-Participatory Impact Assessment</a:t>
            </a:r>
            <a:endParaRPr lang="en-US"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31394533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r>
              <a:rPr lang="en-GB" b="1" dirty="0"/>
              <a:t>The evaluation phase</a:t>
            </a:r>
            <a:endParaRPr lang="en-US" b="1" dirty="0"/>
          </a:p>
        </p:txBody>
      </p:sp>
      <p:sp>
        <p:nvSpPr>
          <p:cNvPr id="3" name="Content Placeholder 2"/>
          <p:cNvSpPr>
            <a:spLocks noGrp="1"/>
          </p:cNvSpPr>
          <p:nvPr>
            <p:ph idx="1"/>
          </p:nvPr>
        </p:nvSpPr>
        <p:spPr>
          <a:xfrm>
            <a:off x="457200" y="1935480"/>
            <a:ext cx="8229600" cy="4465320"/>
          </a:xfrm>
        </p:spPr>
        <p:txBody>
          <a:bodyPr>
            <a:normAutofit fontScale="92500" lnSpcReduction="10000"/>
          </a:bodyPr>
          <a:lstStyle/>
          <a:p>
            <a:r>
              <a:rPr lang="en-GB" dirty="0"/>
              <a:t>It should be carried out to determine the overall success and find out whether the benefits stated in the original business case were actually realised.</a:t>
            </a:r>
            <a:endParaRPr lang="en-US" dirty="0"/>
          </a:p>
          <a:p>
            <a:r>
              <a:rPr lang="en-GB" dirty="0"/>
              <a:t>-To ascertain the value of, to judge/assess the worthiness, quality of.</a:t>
            </a:r>
            <a:endParaRPr lang="en-US" dirty="0"/>
          </a:p>
          <a:p>
            <a:r>
              <a:rPr lang="en-GB" dirty="0"/>
              <a:t>-Impact assessment and evaluate implications on key policies and also data collected.</a:t>
            </a:r>
            <a:endParaRPr lang="en-US" dirty="0"/>
          </a:p>
          <a:p>
            <a:r>
              <a:rPr lang="en-GB" dirty="0"/>
              <a:t>-Purposes of evaluation</a:t>
            </a:r>
            <a:endParaRPr lang="en-US" dirty="0"/>
          </a:p>
          <a:p>
            <a:r>
              <a:rPr lang="en-GB" dirty="0"/>
              <a:t>-Participatory evaluation</a:t>
            </a:r>
            <a:endParaRPr lang="en-US" dirty="0"/>
          </a:p>
          <a:p>
            <a:r>
              <a:rPr lang="en-GB" dirty="0"/>
              <a:t>-Any lessons learnt should be documented for future projects.</a:t>
            </a:r>
            <a:endParaRPr lang="en-US" dirty="0"/>
          </a:p>
          <a:p>
            <a:endParaRPr lang="en-US" dirty="0"/>
          </a:p>
        </p:txBody>
      </p:sp>
    </p:spTree>
    <p:extLst>
      <p:ext uri="{BB962C8B-B14F-4D97-AF65-F5344CB8AC3E}">
        <p14:creationId xmlns:p14="http://schemas.microsoft.com/office/powerpoint/2010/main" val="39758452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077200" cy="1371600"/>
          </a:xfrm>
        </p:spPr>
        <p:txBody>
          <a:bodyPr>
            <a:normAutofit fontScale="90000"/>
          </a:bodyPr>
          <a:lstStyle/>
          <a:p>
            <a:r>
              <a:rPr lang="en-US" dirty="0"/>
              <a:t>	</a:t>
            </a:r>
            <a:r>
              <a:rPr lang="en-GB" b="1" dirty="0" smtClean="0"/>
              <a:t>Purposes </a:t>
            </a:r>
            <a:r>
              <a:rPr lang="en-GB" b="1" dirty="0"/>
              <a:t>of evaluation</a:t>
            </a:r>
            <a:r>
              <a:rPr lang="en-US" dirty="0"/>
              <a:t/>
            </a:r>
            <a:br>
              <a:rPr lang="en-US" dirty="0"/>
            </a:br>
            <a:endParaRPr lang="en-US" dirty="0"/>
          </a:p>
        </p:txBody>
      </p:sp>
      <p:sp>
        <p:nvSpPr>
          <p:cNvPr id="3" name="Content Placeholder 2"/>
          <p:cNvSpPr>
            <a:spLocks noGrp="1"/>
          </p:cNvSpPr>
          <p:nvPr>
            <p:ph idx="1"/>
          </p:nvPr>
        </p:nvSpPr>
        <p:spPr>
          <a:xfrm>
            <a:off x="457200" y="1371600"/>
            <a:ext cx="8229600" cy="5486400"/>
          </a:xfrm>
        </p:spPr>
        <p:txBody>
          <a:bodyPr>
            <a:normAutofit lnSpcReduction="10000"/>
          </a:bodyPr>
          <a:lstStyle/>
          <a:p>
            <a:pPr>
              <a:buFont typeface="Arial" panose="020B0604020202020204" pitchFamily="34" charset="0"/>
              <a:buChar char="•"/>
            </a:pPr>
            <a:r>
              <a:rPr lang="en-GB" dirty="0" smtClean="0"/>
              <a:t>The </a:t>
            </a:r>
            <a:r>
              <a:rPr lang="en-GB" dirty="0"/>
              <a:t>purpose of the evaluation can be twofold: to assess the actual results of an activity and/or to assess what has been learnt from the project. </a:t>
            </a:r>
            <a:endParaRPr lang="en-GB" dirty="0" smtClean="0"/>
          </a:p>
          <a:p>
            <a:r>
              <a:rPr lang="en-GB" dirty="0" smtClean="0"/>
              <a:t>A </a:t>
            </a:r>
            <a:r>
              <a:rPr lang="en-GB" dirty="0"/>
              <a:t>difference can be made in types of evaluation, like process evaluation, where you look at the process during the project and impact evaluation, where you look at the impact of the project on the primary stakeholders. </a:t>
            </a:r>
            <a:endParaRPr lang="en-US" dirty="0"/>
          </a:p>
          <a:p>
            <a:r>
              <a:rPr lang="en-GB" dirty="0"/>
              <a:t>A distinction is also made between formative and summative evaluation. </a:t>
            </a:r>
            <a:endParaRPr lang="en-GB" dirty="0" smtClean="0"/>
          </a:p>
          <a:p>
            <a:r>
              <a:rPr lang="en-GB" dirty="0" smtClean="0"/>
              <a:t>This </a:t>
            </a:r>
            <a:r>
              <a:rPr lang="en-GB" dirty="0"/>
              <a:t>distinction is related to the perspective from which an evaluation is conducted. Formative stems from the public accountability perspective and summative from the improvement </a:t>
            </a:r>
            <a:r>
              <a:rPr lang="en-GB" dirty="0" smtClean="0"/>
              <a:t>perspective</a:t>
            </a:r>
            <a:endParaRPr lang="en-US" dirty="0"/>
          </a:p>
        </p:txBody>
      </p:sp>
    </p:spTree>
    <p:extLst>
      <p:ext uri="{BB962C8B-B14F-4D97-AF65-F5344CB8AC3E}">
        <p14:creationId xmlns:p14="http://schemas.microsoft.com/office/powerpoint/2010/main" val="41982198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153400" cy="896112"/>
          </a:xfrm>
        </p:spPr>
        <p:txBody>
          <a:bodyPr>
            <a:normAutofit fontScale="90000"/>
          </a:bodyPr>
          <a:lstStyle/>
          <a:p>
            <a:r>
              <a:rPr lang="en-GB" dirty="0"/>
              <a:t>Formative Evaluation Phase:</a:t>
            </a:r>
            <a:r>
              <a:rPr lang="en-US" dirty="0"/>
              <a:t/>
            </a:r>
            <a:br>
              <a:rPr lang="en-US" dirty="0"/>
            </a:br>
            <a:endParaRPr lang="en-US" b="1" dirty="0"/>
          </a:p>
        </p:txBody>
      </p:sp>
      <p:sp>
        <p:nvSpPr>
          <p:cNvPr id="3" name="Content Placeholder 2"/>
          <p:cNvSpPr>
            <a:spLocks noGrp="1"/>
          </p:cNvSpPr>
          <p:nvPr>
            <p:ph idx="1"/>
          </p:nvPr>
        </p:nvSpPr>
        <p:spPr>
          <a:xfrm>
            <a:off x="457200" y="1219200"/>
            <a:ext cx="8305800" cy="5334000"/>
          </a:xfrm>
        </p:spPr>
        <p:txBody>
          <a:bodyPr>
            <a:normAutofit fontScale="85000" lnSpcReduction="20000"/>
          </a:bodyPr>
          <a:lstStyle/>
          <a:p>
            <a:pPr lvl="0"/>
            <a:r>
              <a:rPr lang="en-GB" dirty="0" smtClean="0"/>
              <a:t>Effectiveness</a:t>
            </a:r>
            <a:r>
              <a:rPr lang="en-GB" dirty="0"/>
              <a:t>: To what extent have the objectives been achieved? And at what costs? If objectives were not met, then why? Strategies and action used: Which were the strengths in the strategies/ actions? </a:t>
            </a:r>
            <a:endParaRPr lang="en-GB" dirty="0" smtClean="0"/>
          </a:p>
          <a:p>
            <a:pPr lvl="0"/>
            <a:r>
              <a:rPr lang="en-GB" dirty="0" smtClean="0"/>
              <a:t>Which were the </a:t>
            </a:r>
            <a:r>
              <a:rPr lang="en-GB" dirty="0"/>
              <a:t>weak points? Are objectives still valid - or do these need to be adapted? Which changes need to be made in order to reach the objectives? All these questions reflect the project management and planning.</a:t>
            </a:r>
            <a:endParaRPr lang="en-US" dirty="0"/>
          </a:p>
          <a:p>
            <a:pPr lvl="0"/>
            <a:r>
              <a:rPr lang="en-GB" dirty="0"/>
              <a:t>Efficiency: Are the costs in proportion to the benefits? These costs refer to resources: human resources, time, energy, money and materials. </a:t>
            </a:r>
            <a:endParaRPr lang="en-US" dirty="0"/>
          </a:p>
          <a:p>
            <a:pPr lvl="0"/>
            <a:r>
              <a:rPr lang="en-GB" dirty="0"/>
              <a:t>Impact analysis: What has been the impact on the staff, the organization and the stakeholders? What changes have been brought about by the project? These changes can be the ones desired, but sometimes, unexpected ones occur</a:t>
            </a:r>
            <a:r>
              <a:rPr lang="en-GB" dirty="0" smtClean="0"/>
              <a:t>:</a:t>
            </a:r>
          </a:p>
          <a:p>
            <a:pPr lvl="0"/>
            <a:r>
              <a:rPr lang="en-GB" dirty="0" smtClean="0"/>
              <a:t> </a:t>
            </a:r>
            <a:r>
              <a:rPr lang="en-GB" dirty="0"/>
              <a:t>A participatory impact analysis can be used to understand the stakeholders’ perspectives.</a:t>
            </a:r>
            <a:endParaRPr lang="en-US" dirty="0"/>
          </a:p>
          <a:p>
            <a:pPr marL="0" indent="0">
              <a:buNone/>
            </a:pPr>
            <a:endParaRPr lang="en-US" dirty="0"/>
          </a:p>
        </p:txBody>
      </p:sp>
    </p:spTree>
    <p:extLst>
      <p:ext uri="{BB962C8B-B14F-4D97-AF65-F5344CB8AC3E}">
        <p14:creationId xmlns:p14="http://schemas.microsoft.com/office/powerpoint/2010/main" val="20187729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7924800" cy="762000"/>
          </a:xfrm>
        </p:spPr>
        <p:txBody>
          <a:bodyPr>
            <a:normAutofit fontScale="90000"/>
          </a:bodyPr>
          <a:lstStyle/>
          <a:p>
            <a:r>
              <a:rPr lang="en-GB" b="1" dirty="0"/>
              <a:t>Participatory evaluation</a:t>
            </a:r>
            <a:endParaRPr lang="en-US" dirty="0"/>
          </a:p>
        </p:txBody>
      </p:sp>
      <p:sp>
        <p:nvSpPr>
          <p:cNvPr id="3" name="Content Placeholder 2"/>
          <p:cNvSpPr>
            <a:spLocks noGrp="1"/>
          </p:cNvSpPr>
          <p:nvPr>
            <p:ph idx="1"/>
          </p:nvPr>
        </p:nvSpPr>
        <p:spPr>
          <a:xfrm>
            <a:off x="457200" y="1219200"/>
            <a:ext cx="8458200" cy="5410200"/>
          </a:xfrm>
        </p:spPr>
        <p:txBody>
          <a:bodyPr>
            <a:normAutofit fontScale="77500" lnSpcReduction="20000"/>
          </a:bodyPr>
          <a:lstStyle/>
          <a:p>
            <a:r>
              <a:rPr lang="en-GB" dirty="0"/>
              <a:t>Participatory evaluation is getting more and more attention, it is a process through which all the people involved at various levels of a project, engage in ongoing evaluation of the project and its effects</a:t>
            </a:r>
            <a:r>
              <a:rPr lang="en-GB" dirty="0" smtClean="0"/>
              <a:t>. </a:t>
            </a:r>
            <a:r>
              <a:rPr lang="en-GB" dirty="0"/>
              <a:t>The focus of participatory evaluation is actively to engage those who the project is designed for, in all aspects of the evaluation process - sharing control in planning, undertaking, analysing and applying learning from an evaluation process.  </a:t>
            </a:r>
            <a:endParaRPr lang="en-US" dirty="0"/>
          </a:p>
          <a:p>
            <a:r>
              <a:rPr lang="en-GB" dirty="0" smtClean="0"/>
              <a:t>The </a:t>
            </a:r>
            <a:r>
              <a:rPr lang="en-GB" dirty="0"/>
              <a:t>participatory evaluation works from both the improvement-oriented and the accountability perspective.  </a:t>
            </a:r>
            <a:endParaRPr lang="en-US" dirty="0"/>
          </a:p>
          <a:p>
            <a:pPr lvl="0"/>
            <a:r>
              <a:rPr lang="en-GB" dirty="0" smtClean="0"/>
              <a:t>It </a:t>
            </a:r>
            <a:r>
              <a:rPr lang="en-GB" dirty="0"/>
              <a:t>ensures the involvement of active participants, not just sources of information;</a:t>
            </a:r>
            <a:endParaRPr lang="en-US" dirty="0"/>
          </a:p>
          <a:p>
            <a:pPr lvl="0"/>
            <a:r>
              <a:rPr lang="en-GB" dirty="0"/>
              <a:t>It builds the capacity of local people to gather information, analyse, reflect and take effective action;</a:t>
            </a:r>
            <a:endParaRPr lang="en-US" dirty="0"/>
          </a:p>
          <a:p>
            <a:pPr lvl="0"/>
            <a:r>
              <a:rPr lang="en-GB" dirty="0"/>
              <a:t>It supports the joint learning of people involved in a project, including those who are involved at different levels and in different ways; </a:t>
            </a:r>
            <a:endParaRPr lang="en-US" dirty="0"/>
          </a:p>
          <a:p>
            <a:pPr lvl="0"/>
            <a:r>
              <a:rPr lang="en-GB" dirty="0"/>
              <a:t>It acts as a catalyst to help people commit to taking more effective action in a project or community. </a:t>
            </a:r>
            <a:endParaRPr lang="en-US" dirty="0"/>
          </a:p>
          <a:p>
            <a:pPr marL="0" indent="0">
              <a:buNone/>
            </a:pPr>
            <a:r>
              <a:rPr lang="en-GB" dirty="0"/>
              <a:t> </a:t>
            </a:r>
            <a:endParaRPr lang="en-US" dirty="0"/>
          </a:p>
          <a:p>
            <a:endParaRPr lang="en-US" dirty="0"/>
          </a:p>
        </p:txBody>
      </p:sp>
    </p:spTree>
    <p:extLst>
      <p:ext uri="{BB962C8B-B14F-4D97-AF65-F5344CB8AC3E}">
        <p14:creationId xmlns:p14="http://schemas.microsoft.com/office/powerpoint/2010/main" val="266639502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549</TotalTime>
  <Words>975</Words>
  <Application>Microsoft Office PowerPoint</Application>
  <PresentationFormat>On-screen Show (4:3)</PresentationFormat>
  <Paragraphs>77</Paragraphs>
  <Slides>16</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2" baseType="lpstr">
      <vt:lpstr>Arial</vt:lpstr>
      <vt:lpstr>Calibri</vt:lpstr>
      <vt:lpstr>Constantia</vt:lpstr>
      <vt:lpstr>Wingdings 2</vt:lpstr>
      <vt:lpstr>Flow</vt:lpstr>
      <vt:lpstr>Microsoft Excel 97-2003 Worksheet</vt:lpstr>
      <vt:lpstr>The Project Cycle Diagram</vt:lpstr>
      <vt:lpstr>The Initiation Phase </vt:lpstr>
      <vt:lpstr>The Planning Phase</vt:lpstr>
      <vt:lpstr>The Execution/implementation </vt:lpstr>
      <vt:lpstr>The Monitoring Phase</vt:lpstr>
      <vt:lpstr>The evaluation phase</vt:lpstr>
      <vt:lpstr> Purposes of evaluation </vt:lpstr>
      <vt:lpstr>Formative Evaluation Phase: </vt:lpstr>
      <vt:lpstr>Participatory evaluation</vt:lpstr>
      <vt:lpstr>The adaptation phase</vt:lpstr>
      <vt:lpstr>Feeding lessons learnt back into the planning. </vt:lpstr>
      <vt:lpstr>Project Closure</vt:lpstr>
      <vt:lpstr>Reporting in a Project Cycle.</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Lingua</dc:creator>
  <cp:lastModifiedBy>custon</cp:lastModifiedBy>
  <cp:revision>38</cp:revision>
  <dcterms:created xsi:type="dcterms:W3CDTF">2017-09-18T13:00:16Z</dcterms:created>
  <dcterms:modified xsi:type="dcterms:W3CDTF">2018-06-27T18:25:39Z</dcterms:modified>
</cp:coreProperties>
</file>