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61" r:id="rId19"/>
    <p:sldId id="262"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F8AC5-FA32-4852-9CC8-888B66815275}" type="datetimeFigureOut">
              <a:rPr lang="en-US" smtClean="0"/>
              <a:t>1/31/2017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8F8D6-5EB0-4DB4-9036-3896B1DC858E}" type="slidenum">
              <a:rPr lang="en-US" smtClean="0"/>
              <a:t>‹#›</a:t>
            </a:fld>
            <a:endParaRPr lang="en-US"/>
          </a:p>
        </p:txBody>
      </p:sp>
    </p:spTree>
    <p:extLst>
      <p:ext uri="{BB962C8B-B14F-4D97-AF65-F5344CB8AC3E}">
        <p14:creationId xmlns:p14="http://schemas.microsoft.com/office/powerpoint/2010/main" val="58871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E8F8D6-5EB0-4DB4-9036-3896B1DC858E}" type="slidenum">
              <a:rPr lang="en-US" smtClean="0"/>
              <a:t>7</a:t>
            </a:fld>
            <a:endParaRPr lang="en-US"/>
          </a:p>
        </p:txBody>
      </p:sp>
    </p:spTree>
    <p:extLst>
      <p:ext uri="{BB962C8B-B14F-4D97-AF65-F5344CB8AC3E}">
        <p14:creationId xmlns:p14="http://schemas.microsoft.com/office/powerpoint/2010/main" val="2890647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E8F8D6-5EB0-4DB4-9036-3896B1DC858E}" type="slidenum">
              <a:rPr lang="en-US" smtClean="0"/>
              <a:t>16</a:t>
            </a:fld>
            <a:endParaRPr lang="en-US"/>
          </a:p>
        </p:txBody>
      </p:sp>
    </p:spTree>
    <p:extLst>
      <p:ext uri="{BB962C8B-B14F-4D97-AF65-F5344CB8AC3E}">
        <p14:creationId xmlns:p14="http://schemas.microsoft.com/office/powerpoint/2010/main" val="774067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E8F8D6-5EB0-4DB4-9036-3896B1DC858E}" type="slidenum">
              <a:rPr lang="en-US" smtClean="0"/>
              <a:t>17</a:t>
            </a:fld>
            <a:endParaRPr lang="en-US"/>
          </a:p>
        </p:txBody>
      </p:sp>
    </p:spTree>
    <p:extLst>
      <p:ext uri="{BB962C8B-B14F-4D97-AF65-F5344CB8AC3E}">
        <p14:creationId xmlns:p14="http://schemas.microsoft.com/office/powerpoint/2010/main" val="351721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E8F8D6-5EB0-4DB4-9036-3896B1DC858E}" type="slidenum">
              <a:rPr lang="en-US" smtClean="0"/>
              <a:t>8</a:t>
            </a:fld>
            <a:endParaRPr lang="en-US"/>
          </a:p>
        </p:txBody>
      </p:sp>
    </p:spTree>
    <p:extLst>
      <p:ext uri="{BB962C8B-B14F-4D97-AF65-F5344CB8AC3E}">
        <p14:creationId xmlns:p14="http://schemas.microsoft.com/office/powerpoint/2010/main" val="309131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E8F8D6-5EB0-4DB4-9036-3896B1DC858E}" type="slidenum">
              <a:rPr lang="en-US" smtClean="0"/>
              <a:t>9</a:t>
            </a:fld>
            <a:endParaRPr lang="en-US"/>
          </a:p>
        </p:txBody>
      </p:sp>
    </p:spTree>
    <p:extLst>
      <p:ext uri="{BB962C8B-B14F-4D97-AF65-F5344CB8AC3E}">
        <p14:creationId xmlns:p14="http://schemas.microsoft.com/office/powerpoint/2010/main" val="323288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E8F8D6-5EB0-4DB4-9036-3896B1DC858E}" type="slidenum">
              <a:rPr lang="en-US" smtClean="0"/>
              <a:t>10</a:t>
            </a:fld>
            <a:endParaRPr lang="en-US"/>
          </a:p>
        </p:txBody>
      </p:sp>
    </p:spTree>
    <p:extLst>
      <p:ext uri="{BB962C8B-B14F-4D97-AF65-F5344CB8AC3E}">
        <p14:creationId xmlns:p14="http://schemas.microsoft.com/office/powerpoint/2010/main" val="1833387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E8F8D6-5EB0-4DB4-9036-3896B1DC858E}" type="slidenum">
              <a:rPr lang="en-US" smtClean="0"/>
              <a:t>11</a:t>
            </a:fld>
            <a:endParaRPr lang="en-US"/>
          </a:p>
        </p:txBody>
      </p:sp>
    </p:spTree>
    <p:extLst>
      <p:ext uri="{BB962C8B-B14F-4D97-AF65-F5344CB8AC3E}">
        <p14:creationId xmlns:p14="http://schemas.microsoft.com/office/powerpoint/2010/main" val="674223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E8F8D6-5EB0-4DB4-9036-3896B1DC858E}" type="slidenum">
              <a:rPr lang="en-US" smtClean="0"/>
              <a:t>12</a:t>
            </a:fld>
            <a:endParaRPr lang="en-US"/>
          </a:p>
        </p:txBody>
      </p:sp>
    </p:spTree>
    <p:extLst>
      <p:ext uri="{BB962C8B-B14F-4D97-AF65-F5344CB8AC3E}">
        <p14:creationId xmlns:p14="http://schemas.microsoft.com/office/powerpoint/2010/main" val="271219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E8F8D6-5EB0-4DB4-9036-3896B1DC858E}" type="slidenum">
              <a:rPr lang="en-US" smtClean="0"/>
              <a:t>13</a:t>
            </a:fld>
            <a:endParaRPr lang="en-US"/>
          </a:p>
        </p:txBody>
      </p:sp>
    </p:spTree>
    <p:extLst>
      <p:ext uri="{BB962C8B-B14F-4D97-AF65-F5344CB8AC3E}">
        <p14:creationId xmlns:p14="http://schemas.microsoft.com/office/powerpoint/2010/main" val="39425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E8F8D6-5EB0-4DB4-9036-3896B1DC858E}" type="slidenum">
              <a:rPr lang="en-US" smtClean="0"/>
              <a:t>14</a:t>
            </a:fld>
            <a:endParaRPr lang="en-US"/>
          </a:p>
        </p:txBody>
      </p:sp>
    </p:spTree>
    <p:extLst>
      <p:ext uri="{BB962C8B-B14F-4D97-AF65-F5344CB8AC3E}">
        <p14:creationId xmlns:p14="http://schemas.microsoft.com/office/powerpoint/2010/main" val="1241417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E8F8D6-5EB0-4DB4-9036-3896B1DC858E}" type="slidenum">
              <a:rPr lang="en-US" smtClean="0"/>
              <a:t>15</a:t>
            </a:fld>
            <a:endParaRPr lang="en-US"/>
          </a:p>
        </p:txBody>
      </p:sp>
    </p:spTree>
    <p:extLst>
      <p:ext uri="{BB962C8B-B14F-4D97-AF65-F5344CB8AC3E}">
        <p14:creationId xmlns:p14="http://schemas.microsoft.com/office/powerpoint/2010/main" val="44006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27D2DB-6458-43C2-892A-C1C34FFE803F}"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3EA00-78AB-415E-BBE7-1F21AE4A3D6F}" type="slidenum">
              <a:rPr lang="en-US" smtClean="0"/>
              <a:t>‹#›</a:t>
            </a:fld>
            <a:endParaRPr lang="en-US"/>
          </a:p>
        </p:txBody>
      </p:sp>
    </p:spTree>
    <p:extLst>
      <p:ext uri="{BB962C8B-B14F-4D97-AF65-F5344CB8AC3E}">
        <p14:creationId xmlns:p14="http://schemas.microsoft.com/office/powerpoint/2010/main" val="346601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7D2DB-6458-43C2-892A-C1C34FFE803F}"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3EA00-78AB-415E-BBE7-1F21AE4A3D6F}" type="slidenum">
              <a:rPr lang="en-US" smtClean="0"/>
              <a:t>‹#›</a:t>
            </a:fld>
            <a:endParaRPr lang="en-US"/>
          </a:p>
        </p:txBody>
      </p:sp>
    </p:spTree>
    <p:extLst>
      <p:ext uri="{BB962C8B-B14F-4D97-AF65-F5344CB8AC3E}">
        <p14:creationId xmlns:p14="http://schemas.microsoft.com/office/powerpoint/2010/main" val="153159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7D2DB-6458-43C2-892A-C1C34FFE803F}"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3EA00-78AB-415E-BBE7-1F21AE4A3D6F}" type="slidenum">
              <a:rPr lang="en-US" smtClean="0"/>
              <a:t>‹#›</a:t>
            </a:fld>
            <a:endParaRPr lang="en-US"/>
          </a:p>
        </p:txBody>
      </p:sp>
    </p:spTree>
    <p:extLst>
      <p:ext uri="{BB962C8B-B14F-4D97-AF65-F5344CB8AC3E}">
        <p14:creationId xmlns:p14="http://schemas.microsoft.com/office/powerpoint/2010/main" val="71081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7D2DB-6458-43C2-892A-C1C34FFE803F}"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3EA00-78AB-415E-BBE7-1F21AE4A3D6F}" type="slidenum">
              <a:rPr lang="en-US" smtClean="0"/>
              <a:t>‹#›</a:t>
            </a:fld>
            <a:endParaRPr lang="en-US"/>
          </a:p>
        </p:txBody>
      </p:sp>
    </p:spTree>
    <p:extLst>
      <p:ext uri="{BB962C8B-B14F-4D97-AF65-F5344CB8AC3E}">
        <p14:creationId xmlns:p14="http://schemas.microsoft.com/office/powerpoint/2010/main" val="121443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27D2DB-6458-43C2-892A-C1C34FFE803F}"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3EA00-78AB-415E-BBE7-1F21AE4A3D6F}" type="slidenum">
              <a:rPr lang="en-US" smtClean="0"/>
              <a:t>‹#›</a:t>
            </a:fld>
            <a:endParaRPr lang="en-US"/>
          </a:p>
        </p:txBody>
      </p:sp>
    </p:spTree>
    <p:extLst>
      <p:ext uri="{BB962C8B-B14F-4D97-AF65-F5344CB8AC3E}">
        <p14:creationId xmlns:p14="http://schemas.microsoft.com/office/powerpoint/2010/main" val="176248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7D2DB-6458-43C2-892A-C1C34FFE803F}"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3EA00-78AB-415E-BBE7-1F21AE4A3D6F}" type="slidenum">
              <a:rPr lang="en-US" smtClean="0"/>
              <a:t>‹#›</a:t>
            </a:fld>
            <a:endParaRPr lang="en-US"/>
          </a:p>
        </p:txBody>
      </p:sp>
    </p:spTree>
    <p:extLst>
      <p:ext uri="{BB962C8B-B14F-4D97-AF65-F5344CB8AC3E}">
        <p14:creationId xmlns:p14="http://schemas.microsoft.com/office/powerpoint/2010/main" val="419643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27D2DB-6458-43C2-892A-C1C34FFE803F}" type="datetimeFigureOut">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3EA00-78AB-415E-BBE7-1F21AE4A3D6F}" type="slidenum">
              <a:rPr lang="en-US" smtClean="0"/>
              <a:t>‹#›</a:t>
            </a:fld>
            <a:endParaRPr lang="en-US"/>
          </a:p>
        </p:txBody>
      </p:sp>
    </p:spTree>
    <p:extLst>
      <p:ext uri="{BB962C8B-B14F-4D97-AF65-F5344CB8AC3E}">
        <p14:creationId xmlns:p14="http://schemas.microsoft.com/office/powerpoint/2010/main" val="273374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27D2DB-6458-43C2-892A-C1C34FFE803F}"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3EA00-78AB-415E-BBE7-1F21AE4A3D6F}" type="slidenum">
              <a:rPr lang="en-US" smtClean="0"/>
              <a:t>‹#›</a:t>
            </a:fld>
            <a:endParaRPr lang="en-US"/>
          </a:p>
        </p:txBody>
      </p:sp>
    </p:spTree>
    <p:extLst>
      <p:ext uri="{BB962C8B-B14F-4D97-AF65-F5344CB8AC3E}">
        <p14:creationId xmlns:p14="http://schemas.microsoft.com/office/powerpoint/2010/main" val="217306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7D2DB-6458-43C2-892A-C1C34FFE803F}" type="datetimeFigureOut">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3EA00-78AB-415E-BBE7-1F21AE4A3D6F}" type="slidenum">
              <a:rPr lang="en-US" smtClean="0"/>
              <a:t>‹#›</a:t>
            </a:fld>
            <a:endParaRPr lang="en-US"/>
          </a:p>
        </p:txBody>
      </p:sp>
    </p:spTree>
    <p:extLst>
      <p:ext uri="{BB962C8B-B14F-4D97-AF65-F5344CB8AC3E}">
        <p14:creationId xmlns:p14="http://schemas.microsoft.com/office/powerpoint/2010/main" val="216214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27D2DB-6458-43C2-892A-C1C34FFE803F}"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3EA00-78AB-415E-BBE7-1F21AE4A3D6F}" type="slidenum">
              <a:rPr lang="en-US" smtClean="0"/>
              <a:t>‹#›</a:t>
            </a:fld>
            <a:endParaRPr lang="en-US"/>
          </a:p>
        </p:txBody>
      </p:sp>
    </p:spTree>
    <p:extLst>
      <p:ext uri="{BB962C8B-B14F-4D97-AF65-F5344CB8AC3E}">
        <p14:creationId xmlns:p14="http://schemas.microsoft.com/office/powerpoint/2010/main" val="73746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27D2DB-6458-43C2-892A-C1C34FFE803F}"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3EA00-78AB-415E-BBE7-1F21AE4A3D6F}" type="slidenum">
              <a:rPr lang="en-US" smtClean="0"/>
              <a:t>‹#›</a:t>
            </a:fld>
            <a:endParaRPr lang="en-US"/>
          </a:p>
        </p:txBody>
      </p:sp>
    </p:spTree>
    <p:extLst>
      <p:ext uri="{BB962C8B-B14F-4D97-AF65-F5344CB8AC3E}">
        <p14:creationId xmlns:p14="http://schemas.microsoft.com/office/powerpoint/2010/main" val="98192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7D2DB-6458-43C2-892A-C1C34FFE803F}" type="datetimeFigureOut">
              <a:rPr lang="en-US" smtClean="0"/>
              <a:t>1/31/2017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3EA00-78AB-415E-BBE7-1F21AE4A3D6F}" type="slidenum">
              <a:rPr lang="en-US" smtClean="0"/>
              <a:t>‹#›</a:t>
            </a:fld>
            <a:endParaRPr lang="en-US"/>
          </a:p>
        </p:txBody>
      </p:sp>
    </p:spTree>
    <p:extLst>
      <p:ext uri="{BB962C8B-B14F-4D97-AF65-F5344CB8AC3E}">
        <p14:creationId xmlns:p14="http://schemas.microsoft.com/office/powerpoint/2010/main" val="627828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s.facebook.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s.facebook.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developers.facebook.com/docs/messenger-platform/quickstart" TargetMode="External"/><Relationship Id="rId4" Type="http://schemas.openxmlformats.org/officeDocument/2006/relationships/hyperlink" Target="https://github.com/jw84/messenger-bot-tutoria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8000" b="1" dirty="0" smtClean="0">
                <a:solidFill>
                  <a:schemeClr val="bg1"/>
                </a:solidFill>
                <a:latin typeface="Raleway" panose="020B0503030101060003" pitchFamily="34" charset="0"/>
              </a:rPr>
              <a:t>FACEBOOK</a:t>
            </a:r>
            <a:r>
              <a:rPr lang="en-US" b="1" dirty="0" smtClean="0">
                <a:solidFill>
                  <a:schemeClr val="bg1"/>
                </a:solidFill>
                <a:latin typeface="Raleway" panose="020B0503030101060003" pitchFamily="34" charset="0"/>
              </a:rPr>
              <a:t/>
            </a:r>
            <a:br>
              <a:rPr lang="en-US" b="1" dirty="0" smtClean="0">
                <a:solidFill>
                  <a:schemeClr val="bg1"/>
                </a:solidFill>
                <a:latin typeface="Raleway" panose="020B0503030101060003" pitchFamily="34" charset="0"/>
              </a:rPr>
            </a:br>
            <a:r>
              <a:rPr lang="en-US" sz="3600" b="1" dirty="0" smtClean="0">
                <a:solidFill>
                  <a:schemeClr val="bg1"/>
                </a:solidFill>
                <a:latin typeface="Raleway" panose="020B0503030101060003" pitchFamily="34" charset="0"/>
              </a:rPr>
              <a:t>Developer Seminar</a:t>
            </a:r>
            <a:endParaRPr lang="en-US" b="1" dirty="0">
              <a:solidFill>
                <a:schemeClr val="bg1"/>
              </a:solidFill>
              <a:latin typeface="Raleway" panose="020B0503030101060003" pitchFamily="34" charset="0"/>
            </a:endParaRPr>
          </a:p>
        </p:txBody>
      </p:sp>
      <p:sp>
        <p:nvSpPr>
          <p:cNvPr id="3" name="Subtitle 2"/>
          <p:cNvSpPr>
            <a:spLocks noGrp="1"/>
          </p:cNvSpPr>
          <p:nvPr>
            <p:ph type="subTitle" idx="1"/>
          </p:nvPr>
        </p:nvSpPr>
        <p:spPr/>
        <p:txBody>
          <a:bodyPr/>
          <a:lstStyle/>
          <a:p>
            <a:pPr algn="l"/>
            <a:endParaRPr lang="en-US" dirty="0">
              <a:solidFill>
                <a:schemeClr val="bg1"/>
              </a:solidFill>
              <a:latin typeface="Raleway" panose="020B0503030101060003" pitchFamily="34" charset="0"/>
            </a:endParaRPr>
          </a:p>
          <a:p>
            <a:pPr algn="l"/>
            <a:r>
              <a:rPr lang="en-US" dirty="0" smtClean="0">
                <a:solidFill>
                  <a:schemeClr val="bg1"/>
                </a:solidFill>
                <a:latin typeface="Raleway" panose="020B0503030101060003" pitchFamily="34" charset="0"/>
              </a:rPr>
              <a:t>Create your own Facebook Bot. </a:t>
            </a:r>
            <a:endParaRPr lang="en-US" dirty="0">
              <a:solidFill>
                <a:schemeClr val="bg1"/>
              </a:solidFill>
              <a:latin typeface="Raleway" panose="020B0503030101060003" pitchFamily="34" charset="0"/>
            </a:endParaRPr>
          </a:p>
        </p:txBody>
      </p:sp>
    </p:spTree>
    <p:extLst>
      <p:ext uri="{BB962C8B-B14F-4D97-AF65-F5344CB8AC3E}">
        <p14:creationId xmlns:p14="http://schemas.microsoft.com/office/powerpoint/2010/main" val="502172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pic>
        <p:nvPicPr>
          <p:cNvPr id="1026" name="Picture 2" descr="Alt text"/>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1162050"/>
            <a:ext cx="3505200" cy="5695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9828" y="1424702"/>
            <a:ext cx="8510954" cy="2862322"/>
          </a:xfrm>
          <a:prstGeom prst="rect">
            <a:avLst/>
          </a:prstGeom>
          <a:noFill/>
        </p:spPr>
        <p:txBody>
          <a:bodyPr wrap="square" rtlCol="0">
            <a:spAutoFit/>
          </a:bodyPr>
          <a:lstStyle/>
          <a:p>
            <a:pPr marL="342900" indent="-342900">
              <a:buFont typeface="+mj-lt"/>
              <a:buAutoNum type="arabicPeriod" startAt="5"/>
            </a:pPr>
            <a:r>
              <a:rPr lang="en-US" dirty="0">
                <a:latin typeface="Roboto" panose="02000000000000000000" pitchFamily="2" charset="0"/>
                <a:ea typeface="Roboto" panose="02000000000000000000" pitchFamily="2" charset="0"/>
              </a:rPr>
              <a:t>Create an index.js file in the folder and copy this into it. We will start by authenticating the bot</a:t>
            </a:r>
            <a:r>
              <a:rPr lang="en-US" dirty="0" smtClean="0">
                <a:latin typeface="Roboto" panose="02000000000000000000" pitchFamily="2" charset="0"/>
                <a:ea typeface="Roboto" panose="02000000000000000000" pitchFamily="2" charset="0"/>
              </a:rPr>
              <a:t>. (Files attached) </a:t>
            </a:r>
          </a:p>
          <a:p>
            <a:pPr marL="342900" indent="-342900">
              <a:buFont typeface="+mj-lt"/>
              <a:buAutoNum type="arabicPeriod" startAt="5"/>
            </a:pPr>
            <a:endParaRPr lang="en-US" dirty="0" smtClean="0">
              <a:latin typeface="Roboto" panose="02000000000000000000" pitchFamily="2" charset="0"/>
              <a:ea typeface="Roboto" panose="02000000000000000000" pitchFamily="2" charset="0"/>
            </a:endParaRPr>
          </a:p>
          <a:p>
            <a:pPr marL="342900" indent="-342900">
              <a:buFont typeface="+mj-lt"/>
              <a:buAutoNum type="arabicPeriod" startAt="5"/>
            </a:pPr>
            <a:r>
              <a:rPr lang="en-US" dirty="0">
                <a:latin typeface="Roboto" panose="02000000000000000000" pitchFamily="2" charset="0"/>
                <a:ea typeface="Roboto" panose="02000000000000000000" pitchFamily="2" charset="0"/>
              </a:rPr>
              <a:t>Make a file called </a:t>
            </a:r>
            <a:r>
              <a:rPr lang="en-US" dirty="0" smtClean="0">
                <a:latin typeface="Roboto" panose="02000000000000000000" pitchFamily="2" charset="0"/>
                <a:ea typeface="Roboto" panose="02000000000000000000" pitchFamily="2" charset="0"/>
              </a:rPr>
              <a:t>“</a:t>
            </a:r>
            <a:r>
              <a:rPr lang="en-US" dirty="0" err="1" smtClean="0">
                <a:latin typeface="Roboto" panose="02000000000000000000" pitchFamily="2" charset="0"/>
                <a:ea typeface="Roboto" panose="02000000000000000000" pitchFamily="2" charset="0"/>
              </a:rPr>
              <a:t>Procfile</a:t>
            </a:r>
            <a:r>
              <a:rPr lang="en-US" dirty="0" smtClean="0">
                <a:latin typeface="Roboto" panose="02000000000000000000" pitchFamily="2" charset="0"/>
                <a:ea typeface="Roboto" panose="02000000000000000000" pitchFamily="2" charset="0"/>
              </a:rPr>
              <a:t>” </a:t>
            </a:r>
            <a:r>
              <a:rPr lang="en-US" dirty="0">
                <a:latin typeface="Roboto" panose="02000000000000000000" pitchFamily="2" charset="0"/>
                <a:ea typeface="Roboto" panose="02000000000000000000" pitchFamily="2" charset="0"/>
              </a:rPr>
              <a:t>and copy this. This is so </a:t>
            </a:r>
            <a:r>
              <a:rPr lang="en-US" dirty="0" err="1">
                <a:latin typeface="Roboto" panose="02000000000000000000" pitchFamily="2" charset="0"/>
                <a:ea typeface="Roboto" panose="02000000000000000000" pitchFamily="2" charset="0"/>
              </a:rPr>
              <a:t>Heroku</a:t>
            </a:r>
            <a:r>
              <a:rPr lang="en-US" dirty="0">
                <a:latin typeface="Roboto" panose="02000000000000000000" pitchFamily="2" charset="0"/>
                <a:ea typeface="Roboto" panose="02000000000000000000" pitchFamily="2" charset="0"/>
              </a:rPr>
              <a:t> can know what file to run</a:t>
            </a:r>
            <a:r>
              <a:rPr lang="en-US" dirty="0" smtClean="0">
                <a:latin typeface="Roboto" panose="02000000000000000000" pitchFamily="2" charset="0"/>
                <a:ea typeface="Roboto" panose="02000000000000000000" pitchFamily="2" charset="0"/>
              </a:rPr>
              <a:t>.</a:t>
            </a:r>
          </a:p>
          <a:p>
            <a:pPr marL="342900" indent="-342900">
              <a:buFont typeface="+mj-lt"/>
              <a:buAutoNum type="arabicPeriod" startAt="5"/>
            </a:pPr>
            <a:endParaRPr lang="en-US" dirty="0">
              <a:latin typeface="Roboto" panose="02000000000000000000" pitchFamily="2" charset="0"/>
              <a:ea typeface="Roboto" panose="02000000000000000000" pitchFamily="2" charset="0"/>
            </a:endParaRPr>
          </a:p>
          <a:p>
            <a:pPr marL="342900" indent="-342900">
              <a:buFont typeface="+mj-lt"/>
              <a:buAutoNum type="arabicPeriod" startAt="5"/>
            </a:pPr>
            <a:endParaRPr lang="en-US" dirty="0" smtClean="0">
              <a:latin typeface="Roboto" panose="02000000000000000000" pitchFamily="2" charset="0"/>
              <a:ea typeface="Roboto" panose="02000000000000000000" pitchFamily="2" charset="0"/>
            </a:endParaRPr>
          </a:p>
          <a:p>
            <a:pPr marL="342900" indent="-342900">
              <a:buFont typeface="+mj-lt"/>
              <a:buAutoNum type="arabicPeriod" startAt="5"/>
            </a:pPr>
            <a:endParaRPr lang="en-US" dirty="0">
              <a:latin typeface="Roboto" panose="02000000000000000000" pitchFamily="2" charset="0"/>
              <a:ea typeface="Roboto" panose="02000000000000000000" pitchFamily="2" charset="0"/>
            </a:endParaRPr>
          </a:p>
          <a:p>
            <a:pPr marL="342900" indent="-342900">
              <a:buFont typeface="+mj-lt"/>
              <a:buAutoNum type="arabicPeriod" startAt="5"/>
            </a:pPr>
            <a:r>
              <a:rPr lang="en-US" dirty="0" smtClean="0">
                <a:latin typeface="Roboto" panose="02000000000000000000" pitchFamily="2" charset="0"/>
                <a:ea typeface="Roboto" panose="02000000000000000000" pitchFamily="2" charset="0"/>
              </a:rPr>
              <a:t>Commit all code with </a:t>
            </a:r>
            <a:r>
              <a:rPr lang="en-US" dirty="0" err="1" smtClean="0">
                <a:latin typeface="Roboto" panose="02000000000000000000" pitchFamily="2" charset="0"/>
                <a:ea typeface="Roboto" panose="02000000000000000000" pitchFamily="2" charset="0"/>
              </a:rPr>
              <a:t>Git</a:t>
            </a:r>
            <a:r>
              <a:rPr lang="en-US" dirty="0" smtClean="0">
                <a:latin typeface="Roboto" panose="02000000000000000000" pitchFamily="2" charset="0"/>
                <a:ea typeface="Roboto" panose="02000000000000000000" pitchFamily="2" charset="0"/>
              </a:rPr>
              <a:t> then create a new </a:t>
            </a:r>
            <a:r>
              <a:rPr lang="en-US" dirty="0" err="1" smtClean="0">
                <a:latin typeface="Roboto" panose="02000000000000000000" pitchFamily="2" charset="0"/>
                <a:ea typeface="Roboto" panose="02000000000000000000" pitchFamily="2" charset="0"/>
              </a:rPr>
              <a:t>Heroku</a:t>
            </a:r>
            <a:r>
              <a:rPr lang="en-US" dirty="0" smtClean="0">
                <a:latin typeface="Roboto" panose="02000000000000000000" pitchFamily="2" charset="0"/>
                <a:ea typeface="Roboto" panose="02000000000000000000" pitchFamily="2" charset="0"/>
              </a:rPr>
              <a:t> instance and push the code to the cloud.</a:t>
            </a:r>
          </a:p>
        </p:txBody>
      </p:sp>
      <p:sp>
        <p:nvSpPr>
          <p:cNvPr id="5" name="TextBox 4"/>
          <p:cNvSpPr txBox="1"/>
          <p:nvPr/>
        </p:nvSpPr>
        <p:spPr>
          <a:xfrm>
            <a:off x="379827" y="501372"/>
            <a:ext cx="6246055" cy="923330"/>
          </a:xfrm>
          <a:prstGeom prst="rect">
            <a:avLst/>
          </a:prstGeom>
          <a:noFill/>
        </p:spPr>
        <p:txBody>
          <a:bodyPr wrap="square" rtlCol="0">
            <a:spAutoFit/>
          </a:bodyPr>
          <a:lstStyle/>
          <a:p>
            <a:r>
              <a:rPr lang="en-US" sz="5400" b="1" dirty="0" smtClean="0">
                <a:latin typeface="Raleway" panose="020B0503030101060003" pitchFamily="34" charset="0"/>
                <a:ea typeface="Roboto" panose="02000000000000000000" pitchFamily="2" charset="0"/>
              </a:rPr>
              <a:t>Build the server</a:t>
            </a:r>
            <a:endParaRPr lang="en-US" sz="5400" b="1" dirty="0">
              <a:latin typeface="Raleway" panose="020B0503030101060003" pitchFamily="34" charset="0"/>
              <a:ea typeface="Roboto" panose="02000000000000000000" pitchFamily="2" charset="0"/>
            </a:endParaRPr>
          </a:p>
        </p:txBody>
      </p:sp>
      <p:sp>
        <p:nvSpPr>
          <p:cNvPr id="7" name="Rectangle 6"/>
          <p:cNvSpPr/>
          <p:nvPr/>
        </p:nvSpPr>
        <p:spPr>
          <a:xfrm>
            <a:off x="773723" y="2902030"/>
            <a:ext cx="7202659" cy="562708"/>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nsolas" panose="020B0609020204030204" pitchFamily="49" charset="0"/>
                <a:cs typeface="Consolas" panose="020B0609020204030204" pitchFamily="49" charset="0"/>
              </a:rPr>
              <a:t>w</a:t>
            </a:r>
            <a:r>
              <a:rPr lang="en-US" dirty="0" smtClean="0">
                <a:solidFill>
                  <a:schemeClr val="tx1"/>
                </a:solidFill>
                <a:latin typeface="Consolas" panose="020B0609020204030204" pitchFamily="49" charset="0"/>
                <a:cs typeface="Consolas" panose="020B0609020204030204" pitchFamily="49" charset="0"/>
              </a:rPr>
              <a:t>eb: node index.js</a:t>
            </a:r>
            <a:endParaRPr lang="en-US" dirty="0">
              <a:solidFill>
                <a:schemeClr val="tx1"/>
              </a:solidFill>
              <a:latin typeface="Consolas" panose="020B0609020204030204" pitchFamily="49" charset="0"/>
              <a:cs typeface="Consolas" panose="020B0609020204030204" pitchFamily="49" charset="0"/>
            </a:endParaRPr>
          </a:p>
        </p:txBody>
      </p:sp>
      <p:sp>
        <p:nvSpPr>
          <p:cNvPr id="8" name="Rectangle 7"/>
          <p:cNvSpPr/>
          <p:nvPr/>
        </p:nvSpPr>
        <p:spPr>
          <a:xfrm>
            <a:off x="773722" y="4379358"/>
            <a:ext cx="7202659" cy="1768224"/>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Consolas" panose="020B0609020204030204" pitchFamily="49" charset="0"/>
                <a:cs typeface="Consolas" panose="020B0609020204030204" pitchFamily="49" charset="0"/>
              </a:rPr>
              <a:t>g</a:t>
            </a:r>
            <a:r>
              <a:rPr lang="en-US" dirty="0" err="1" smtClean="0">
                <a:solidFill>
                  <a:schemeClr val="tx1"/>
                </a:solidFill>
                <a:latin typeface="Consolas" panose="020B0609020204030204" pitchFamily="49" charset="0"/>
                <a:cs typeface="Consolas" panose="020B0609020204030204" pitchFamily="49" charset="0"/>
              </a:rPr>
              <a:t>it</a:t>
            </a:r>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chemeClr val="tx1"/>
                </a:solidFill>
                <a:latin typeface="Consolas" panose="020B0609020204030204" pitchFamily="49" charset="0"/>
                <a:cs typeface="Consolas" panose="020B0609020204030204" pitchFamily="49" charset="0"/>
              </a:rPr>
              <a:t>init</a:t>
            </a:r>
            <a:endParaRPr lang="en-US" dirty="0" smtClean="0">
              <a:solidFill>
                <a:schemeClr val="tx1"/>
              </a:solidFill>
              <a:latin typeface="Consolas" panose="020B0609020204030204" pitchFamily="49" charset="0"/>
              <a:cs typeface="Consolas" panose="020B0609020204030204" pitchFamily="49" charset="0"/>
            </a:endParaRPr>
          </a:p>
          <a:p>
            <a:r>
              <a:rPr lang="en-US" dirty="0" err="1">
                <a:solidFill>
                  <a:schemeClr val="tx1"/>
                </a:solidFill>
                <a:latin typeface="Consolas" panose="020B0609020204030204" pitchFamily="49" charset="0"/>
                <a:cs typeface="Consolas" panose="020B0609020204030204" pitchFamily="49" charset="0"/>
              </a:rPr>
              <a:t>g</a:t>
            </a:r>
            <a:r>
              <a:rPr lang="en-US" dirty="0" err="1" smtClean="0">
                <a:solidFill>
                  <a:schemeClr val="tx1"/>
                </a:solidFill>
                <a:latin typeface="Consolas" panose="020B0609020204030204" pitchFamily="49" charset="0"/>
                <a:cs typeface="Consolas" panose="020B0609020204030204" pitchFamily="49" charset="0"/>
              </a:rPr>
              <a:t>it</a:t>
            </a:r>
            <a:r>
              <a:rPr lang="en-US" dirty="0" smtClean="0">
                <a:solidFill>
                  <a:schemeClr val="tx1"/>
                </a:solidFill>
                <a:latin typeface="Consolas" panose="020B0609020204030204" pitchFamily="49" charset="0"/>
                <a:cs typeface="Consolas" panose="020B0609020204030204" pitchFamily="49" charset="0"/>
              </a:rPr>
              <a:t> add .</a:t>
            </a:r>
          </a:p>
          <a:p>
            <a:r>
              <a:rPr lang="en-US" dirty="0" err="1">
                <a:solidFill>
                  <a:schemeClr val="tx1"/>
                </a:solidFill>
                <a:latin typeface="Consolas" panose="020B0609020204030204" pitchFamily="49" charset="0"/>
                <a:cs typeface="Consolas" panose="020B0609020204030204" pitchFamily="49" charset="0"/>
              </a:rPr>
              <a:t>g</a:t>
            </a:r>
            <a:r>
              <a:rPr lang="en-US" dirty="0" err="1" smtClean="0">
                <a:solidFill>
                  <a:schemeClr val="tx1"/>
                </a:solidFill>
                <a:latin typeface="Consolas" panose="020B0609020204030204" pitchFamily="49" charset="0"/>
                <a:cs typeface="Consolas" panose="020B0609020204030204" pitchFamily="49" charset="0"/>
              </a:rPr>
              <a:t>it</a:t>
            </a:r>
            <a:r>
              <a:rPr lang="en-US" dirty="0" smtClean="0">
                <a:solidFill>
                  <a:schemeClr val="tx1"/>
                </a:solidFill>
                <a:latin typeface="Consolas" panose="020B0609020204030204" pitchFamily="49" charset="0"/>
                <a:cs typeface="Consolas" panose="020B0609020204030204" pitchFamily="49" charset="0"/>
              </a:rPr>
              <a:t> commit --message ‘hello world’</a:t>
            </a:r>
          </a:p>
          <a:p>
            <a:r>
              <a:rPr lang="en-US" dirty="0" err="1" smtClean="0">
                <a:solidFill>
                  <a:schemeClr val="tx1"/>
                </a:solidFill>
                <a:latin typeface="Consolas" panose="020B0609020204030204" pitchFamily="49" charset="0"/>
                <a:cs typeface="Consolas" panose="020B0609020204030204" pitchFamily="49" charset="0"/>
              </a:rPr>
              <a:t>heroku</a:t>
            </a:r>
            <a:r>
              <a:rPr lang="en-US" dirty="0" smtClean="0">
                <a:solidFill>
                  <a:schemeClr val="tx1"/>
                </a:solidFill>
                <a:latin typeface="Consolas" panose="020B0609020204030204" pitchFamily="49" charset="0"/>
                <a:cs typeface="Consolas" panose="020B0609020204030204" pitchFamily="49" charset="0"/>
              </a:rPr>
              <a:t> create </a:t>
            </a:r>
          </a:p>
          <a:p>
            <a:r>
              <a:rPr lang="en-US" dirty="0" err="1">
                <a:solidFill>
                  <a:schemeClr val="tx1"/>
                </a:solidFill>
                <a:latin typeface="Consolas" panose="020B0609020204030204" pitchFamily="49" charset="0"/>
                <a:cs typeface="Consolas" panose="020B0609020204030204" pitchFamily="49" charset="0"/>
              </a:rPr>
              <a:t>g</a:t>
            </a:r>
            <a:r>
              <a:rPr lang="en-US" dirty="0" err="1" smtClean="0">
                <a:solidFill>
                  <a:schemeClr val="tx1"/>
                </a:solidFill>
                <a:latin typeface="Consolas" panose="020B0609020204030204" pitchFamily="49" charset="0"/>
                <a:cs typeface="Consolas" panose="020B0609020204030204" pitchFamily="49" charset="0"/>
              </a:rPr>
              <a:t>it</a:t>
            </a:r>
            <a:r>
              <a:rPr lang="en-US" dirty="0" smtClean="0">
                <a:solidFill>
                  <a:schemeClr val="tx1"/>
                </a:solidFill>
                <a:latin typeface="Consolas" panose="020B0609020204030204" pitchFamily="49" charset="0"/>
                <a:cs typeface="Consolas" panose="020B0609020204030204" pitchFamily="49" charset="0"/>
              </a:rPr>
              <a:t> push </a:t>
            </a:r>
            <a:r>
              <a:rPr lang="en-US" dirty="0" err="1" smtClean="0">
                <a:solidFill>
                  <a:schemeClr val="tx1"/>
                </a:solidFill>
                <a:latin typeface="Consolas" panose="020B0609020204030204" pitchFamily="49" charset="0"/>
                <a:cs typeface="Consolas" panose="020B0609020204030204" pitchFamily="49" charset="0"/>
              </a:rPr>
              <a:t>heroku</a:t>
            </a:r>
            <a:r>
              <a:rPr lang="en-US" dirty="0" smtClean="0">
                <a:solidFill>
                  <a:schemeClr val="tx1"/>
                </a:solidFill>
                <a:latin typeface="Consolas" panose="020B0609020204030204" pitchFamily="49" charset="0"/>
                <a:cs typeface="Consolas" panose="020B0609020204030204" pitchFamily="49" charset="0"/>
              </a:rPr>
              <a:t> master </a:t>
            </a:r>
            <a:endParaRPr lang="en-US"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89974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4" name="TextBox 3"/>
          <p:cNvSpPr txBox="1"/>
          <p:nvPr/>
        </p:nvSpPr>
        <p:spPr>
          <a:xfrm>
            <a:off x="379828" y="1424702"/>
            <a:ext cx="8510954" cy="646331"/>
          </a:xfrm>
          <a:prstGeom prst="rect">
            <a:avLst/>
          </a:prstGeom>
          <a:noFill/>
        </p:spPr>
        <p:txBody>
          <a:bodyPr wrap="square" rtlCol="0">
            <a:spAutoFit/>
          </a:bodyPr>
          <a:lstStyle/>
          <a:p>
            <a:pPr marL="342900" indent="-342900">
              <a:buFont typeface="+mj-lt"/>
              <a:buAutoNum type="arabicPeriod"/>
            </a:pPr>
            <a:r>
              <a:rPr lang="en-US" dirty="0" smtClean="0">
                <a:latin typeface="Roboto" panose="02000000000000000000" pitchFamily="2" charset="0"/>
                <a:ea typeface="Roboto" panose="02000000000000000000" pitchFamily="2" charset="0"/>
              </a:rPr>
              <a:t>Create of configure Facebook App or Page here: </a:t>
            </a:r>
            <a:br>
              <a:rPr lang="en-US" dirty="0" smtClean="0">
                <a:latin typeface="Roboto" panose="02000000000000000000" pitchFamily="2" charset="0"/>
                <a:ea typeface="Roboto" panose="02000000000000000000" pitchFamily="2" charset="0"/>
              </a:rPr>
            </a:br>
            <a:r>
              <a:rPr lang="en-US" dirty="0" smtClean="0">
                <a:latin typeface="Roboto" panose="02000000000000000000" pitchFamily="2" charset="0"/>
                <a:ea typeface="Roboto" panose="02000000000000000000" pitchFamily="2" charset="0"/>
                <a:hlinkClick r:id="rId3"/>
              </a:rPr>
              <a:t>https://developers.facebook.com</a:t>
            </a:r>
            <a:r>
              <a:rPr lang="en-US" dirty="0" smtClean="0">
                <a:latin typeface="Roboto" panose="02000000000000000000" pitchFamily="2" charset="0"/>
                <a:ea typeface="Roboto" panose="02000000000000000000" pitchFamily="2" charset="0"/>
              </a:rPr>
              <a:t>	</a:t>
            </a:r>
          </a:p>
        </p:txBody>
      </p:sp>
      <p:sp>
        <p:nvSpPr>
          <p:cNvPr id="5" name="TextBox 4"/>
          <p:cNvSpPr txBox="1"/>
          <p:nvPr/>
        </p:nvSpPr>
        <p:spPr>
          <a:xfrm>
            <a:off x="379827" y="501372"/>
            <a:ext cx="7906044" cy="923330"/>
          </a:xfrm>
          <a:prstGeom prst="rect">
            <a:avLst/>
          </a:prstGeom>
          <a:noFill/>
        </p:spPr>
        <p:txBody>
          <a:bodyPr wrap="square" rtlCol="0">
            <a:spAutoFit/>
          </a:bodyPr>
          <a:lstStyle/>
          <a:p>
            <a:r>
              <a:rPr lang="en-US" sz="5400" b="1" dirty="0" smtClean="0">
                <a:latin typeface="Raleway" panose="020B0503030101060003" pitchFamily="34" charset="0"/>
                <a:ea typeface="Roboto" panose="02000000000000000000" pitchFamily="2" charset="0"/>
              </a:rPr>
              <a:t>Setup Facebook App</a:t>
            </a:r>
            <a:endParaRPr lang="en-US" sz="5400" b="1" dirty="0">
              <a:latin typeface="Raleway" panose="020B0503030101060003" pitchFamily="34" charset="0"/>
              <a:ea typeface="Roboto" panose="02000000000000000000" pitchFamily="2" charset="0"/>
            </a:endParaRPr>
          </a:p>
        </p:txBody>
      </p:sp>
      <p:pic>
        <p:nvPicPr>
          <p:cNvPr id="2050" name="Picture 2" descr="Alt 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8" y="2348032"/>
            <a:ext cx="9676521" cy="375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961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4" name="TextBox 3"/>
          <p:cNvSpPr txBox="1"/>
          <p:nvPr/>
        </p:nvSpPr>
        <p:spPr>
          <a:xfrm>
            <a:off x="379828" y="1424702"/>
            <a:ext cx="8510954" cy="646331"/>
          </a:xfrm>
          <a:prstGeom prst="rect">
            <a:avLst/>
          </a:prstGeom>
          <a:noFill/>
        </p:spPr>
        <p:txBody>
          <a:bodyPr wrap="square" rtlCol="0">
            <a:spAutoFit/>
          </a:bodyPr>
          <a:lstStyle/>
          <a:p>
            <a:pPr marL="342900" indent="-342900">
              <a:buFont typeface="+mj-lt"/>
              <a:buAutoNum type="arabicPeriod"/>
            </a:pPr>
            <a:r>
              <a:rPr lang="en-US" dirty="0" smtClean="0">
                <a:latin typeface="Roboto" panose="02000000000000000000" pitchFamily="2" charset="0"/>
                <a:ea typeface="Roboto" panose="02000000000000000000" pitchFamily="2" charset="0"/>
              </a:rPr>
              <a:t>Create of configure Facebook App or Page here: </a:t>
            </a:r>
            <a:br>
              <a:rPr lang="en-US" dirty="0" smtClean="0">
                <a:latin typeface="Roboto" panose="02000000000000000000" pitchFamily="2" charset="0"/>
                <a:ea typeface="Roboto" panose="02000000000000000000" pitchFamily="2" charset="0"/>
              </a:rPr>
            </a:br>
            <a:r>
              <a:rPr lang="en-US" dirty="0" smtClean="0">
                <a:latin typeface="Roboto" panose="02000000000000000000" pitchFamily="2" charset="0"/>
                <a:ea typeface="Roboto" panose="02000000000000000000" pitchFamily="2" charset="0"/>
                <a:hlinkClick r:id="rId3"/>
              </a:rPr>
              <a:t>https://developers.facebook.com</a:t>
            </a:r>
            <a:r>
              <a:rPr lang="en-US" dirty="0" smtClean="0">
                <a:latin typeface="Roboto" panose="02000000000000000000" pitchFamily="2" charset="0"/>
                <a:ea typeface="Roboto" panose="02000000000000000000" pitchFamily="2" charset="0"/>
              </a:rPr>
              <a:t>	</a:t>
            </a:r>
          </a:p>
        </p:txBody>
      </p:sp>
      <p:sp>
        <p:nvSpPr>
          <p:cNvPr id="5" name="TextBox 4"/>
          <p:cNvSpPr txBox="1"/>
          <p:nvPr/>
        </p:nvSpPr>
        <p:spPr>
          <a:xfrm>
            <a:off x="379827" y="501372"/>
            <a:ext cx="7906044" cy="923330"/>
          </a:xfrm>
          <a:prstGeom prst="rect">
            <a:avLst/>
          </a:prstGeom>
          <a:noFill/>
        </p:spPr>
        <p:txBody>
          <a:bodyPr wrap="square" rtlCol="0">
            <a:spAutoFit/>
          </a:bodyPr>
          <a:lstStyle/>
          <a:p>
            <a:r>
              <a:rPr lang="en-US" sz="5400" b="1" dirty="0" smtClean="0">
                <a:latin typeface="Raleway" panose="020B0503030101060003" pitchFamily="34" charset="0"/>
                <a:ea typeface="Roboto" panose="02000000000000000000" pitchFamily="2" charset="0"/>
              </a:rPr>
              <a:t>Setup Facebook App</a:t>
            </a:r>
            <a:endParaRPr lang="en-US" sz="5400" b="1" dirty="0">
              <a:latin typeface="Raleway" panose="020B0503030101060003" pitchFamily="34" charset="0"/>
              <a:ea typeface="Roboto" panose="02000000000000000000" pitchFamily="2" charset="0"/>
            </a:endParaRPr>
          </a:p>
        </p:txBody>
      </p:sp>
      <p:pic>
        <p:nvPicPr>
          <p:cNvPr id="6146" name="Picture 2" descr="Alt 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260" y="2348032"/>
            <a:ext cx="8511687" cy="422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450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4" name="TextBox 3"/>
          <p:cNvSpPr txBox="1"/>
          <p:nvPr/>
        </p:nvSpPr>
        <p:spPr>
          <a:xfrm>
            <a:off x="379828" y="1424702"/>
            <a:ext cx="11619914" cy="646331"/>
          </a:xfrm>
          <a:prstGeom prst="rect">
            <a:avLst/>
          </a:prstGeom>
          <a:noFill/>
        </p:spPr>
        <p:txBody>
          <a:bodyPr wrap="square" rtlCol="0">
            <a:spAutoFit/>
          </a:bodyPr>
          <a:lstStyle/>
          <a:p>
            <a:pPr marL="342900" indent="-342900">
              <a:buFont typeface="+mj-lt"/>
              <a:buAutoNum type="arabicPeriod" startAt="2"/>
            </a:pPr>
            <a:r>
              <a:rPr lang="en-US" dirty="0">
                <a:latin typeface="Roboto" panose="02000000000000000000" pitchFamily="2" charset="0"/>
                <a:ea typeface="Roboto" panose="02000000000000000000" pitchFamily="2" charset="0"/>
              </a:rPr>
              <a:t>In the app go to Messenger tab then click Setup </a:t>
            </a:r>
            <a:r>
              <a:rPr lang="en-US" dirty="0" err="1">
                <a:latin typeface="Roboto" panose="02000000000000000000" pitchFamily="2" charset="0"/>
                <a:ea typeface="Roboto" panose="02000000000000000000" pitchFamily="2" charset="0"/>
              </a:rPr>
              <a:t>Webhook</a:t>
            </a:r>
            <a:r>
              <a:rPr lang="en-US" dirty="0">
                <a:latin typeface="Roboto" panose="02000000000000000000" pitchFamily="2" charset="0"/>
                <a:ea typeface="Roboto" panose="02000000000000000000" pitchFamily="2" charset="0"/>
              </a:rPr>
              <a:t>. Here you will put in the URL of your </a:t>
            </a:r>
            <a:r>
              <a:rPr lang="en-US" dirty="0" err="1">
                <a:latin typeface="Roboto" panose="02000000000000000000" pitchFamily="2" charset="0"/>
                <a:ea typeface="Roboto" panose="02000000000000000000" pitchFamily="2" charset="0"/>
              </a:rPr>
              <a:t>Heroku</a:t>
            </a:r>
            <a:r>
              <a:rPr lang="en-US" dirty="0">
                <a:latin typeface="Roboto" panose="02000000000000000000" pitchFamily="2" charset="0"/>
                <a:ea typeface="Roboto" panose="02000000000000000000" pitchFamily="2" charset="0"/>
              </a:rPr>
              <a:t> server and a token. Make sure to check all the subscription fields.</a:t>
            </a:r>
            <a:endParaRPr lang="en-US" dirty="0" smtClean="0">
              <a:latin typeface="Roboto" panose="02000000000000000000" pitchFamily="2" charset="0"/>
              <a:ea typeface="Roboto" panose="02000000000000000000" pitchFamily="2" charset="0"/>
            </a:endParaRPr>
          </a:p>
        </p:txBody>
      </p:sp>
      <p:sp>
        <p:nvSpPr>
          <p:cNvPr id="5" name="TextBox 4"/>
          <p:cNvSpPr txBox="1"/>
          <p:nvPr/>
        </p:nvSpPr>
        <p:spPr>
          <a:xfrm>
            <a:off x="379827" y="501372"/>
            <a:ext cx="7906044" cy="923330"/>
          </a:xfrm>
          <a:prstGeom prst="rect">
            <a:avLst/>
          </a:prstGeom>
          <a:noFill/>
        </p:spPr>
        <p:txBody>
          <a:bodyPr wrap="square" rtlCol="0">
            <a:spAutoFit/>
          </a:bodyPr>
          <a:lstStyle/>
          <a:p>
            <a:r>
              <a:rPr lang="en-US" sz="5400" b="1" dirty="0" smtClean="0">
                <a:latin typeface="Raleway" panose="020B0503030101060003" pitchFamily="34" charset="0"/>
                <a:ea typeface="Roboto" panose="02000000000000000000" pitchFamily="2" charset="0"/>
              </a:rPr>
              <a:t>Setup Facebook App</a:t>
            </a:r>
            <a:endParaRPr lang="en-US" sz="5400" b="1" dirty="0">
              <a:latin typeface="Raleway" panose="020B0503030101060003" pitchFamily="34" charset="0"/>
              <a:ea typeface="Roboto" panose="02000000000000000000" pitchFamily="2" charset="0"/>
            </a:endParaRPr>
          </a:p>
        </p:txBody>
      </p:sp>
      <p:pic>
        <p:nvPicPr>
          <p:cNvPr id="7170" name="Picture 2" descr="Alt tex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993" y="2071033"/>
            <a:ext cx="8440615" cy="44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655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4" name="TextBox 3"/>
          <p:cNvSpPr txBox="1"/>
          <p:nvPr/>
        </p:nvSpPr>
        <p:spPr>
          <a:xfrm>
            <a:off x="379828" y="1424702"/>
            <a:ext cx="11619914" cy="646331"/>
          </a:xfrm>
          <a:prstGeom prst="rect">
            <a:avLst/>
          </a:prstGeom>
          <a:noFill/>
        </p:spPr>
        <p:txBody>
          <a:bodyPr wrap="square" rtlCol="0">
            <a:spAutoFit/>
          </a:bodyPr>
          <a:lstStyle/>
          <a:p>
            <a:pPr marL="342900" indent="-342900">
              <a:buFont typeface="+mj-lt"/>
              <a:buAutoNum type="arabicPeriod" startAt="2"/>
            </a:pPr>
            <a:r>
              <a:rPr lang="en-US" dirty="0">
                <a:latin typeface="Roboto" panose="02000000000000000000" pitchFamily="2" charset="0"/>
                <a:ea typeface="Roboto" panose="02000000000000000000" pitchFamily="2" charset="0"/>
              </a:rPr>
              <a:t>In the app go to Messenger tab then click Setup </a:t>
            </a:r>
            <a:r>
              <a:rPr lang="en-US" dirty="0" err="1">
                <a:latin typeface="Roboto" panose="02000000000000000000" pitchFamily="2" charset="0"/>
                <a:ea typeface="Roboto" panose="02000000000000000000" pitchFamily="2" charset="0"/>
              </a:rPr>
              <a:t>Webhook</a:t>
            </a:r>
            <a:r>
              <a:rPr lang="en-US" dirty="0">
                <a:latin typeface="Roboto" panose="02000000000000000000" pitchFamily="2" charset="0"/>
                <a:ea typeface="Roboto" panose="02000000000000000000" pitchFamily="2" charset="0"/>
              </a:rPr>
              <a:t>. Here you will put in the URL of your </a:t>
            </a:r>
            <a:r>
              <a:rPr lang="en-US" dirty="0" err="1">
                <a:latin typeface="Roboto" panose="02000000000000000000" pitchFamily="2" charset="0"/>
                <a:ea typeface="Roboto" panose="02000000000000000000" pitchFamily="2" charset="0"/>
              </a:rPr>
              <a:t>Heroku</a:t>
            </a:r>
            <a:r>
              <a:rPr lang="en-US" dirty="0">
                <a:latin typeface="Roboto" panose="02000000000000000000" pitchFamily="2" charset="0"/>
                <a:ea typeface="Roboto" panose="02000000000000000000" pitchFamily="2" charset="0"/>
              </a:rPr>
              <a:t> server and a token. Make sure to check all the subscription fields.</a:t>
            </a:r>
            <a:endParaRPr lang="en-US" dirty="0" smtClean="0">
              <a:latin typeface="Roboto" panose="02000000000000000000" pitchFamily="2" charset="0"/>
              <a:ea typeface="Roboto" panose="02000000000000000000" pitchFamily="2" charset="0"/>
            </a:endParaRPr>
          </a:p>
        </p:txBody>
      </p:sp>
      <p:sp>
        <p:nvSpPr>
          <p:cNvPr id="5" name="TextBox 4"/>
          <p:cNvSpPr txBox="1"/>
          <p:nvPr/>
        </p:nvSpPr>
        <p:spPr>
          <a:xfrm>
            <a:off x="379827" y="501372"/>
            <a:ext cx="7906044" cy="923330"/>
          </a:xfrm>
          <a:prstGeom prst="rect">
            <a:avLst/>
          </a:prstGeom>
          <a:noFill/>
        </p:spPr>
        <p:txBody>
          <a:bodyPr wrap="square" rtlCol="0">
            <a:spAutoFit/>
          </a:bodyPr>
          <a:lstStyle/>
          <a:p>
            <a:r>
              <a:rPr lang="en-US" sz="5400" b="1" dirty="0" smtClean="0">
                <a:latin typeface="Raleway" panose="020B0503030101060003" pitchFamily="34" charset="0"/>
                <a:ea typeface="Roboto" panose="02000000000000000000" pitchFamily="2" charset="0"/>
              </a:rPr>
              <a:t>Setup Facebook App</a:t>
            </a:r>
            <a:endParaRPr lang="en-US" sz="5400" b="1" dirty="0">
              <a:latin typeface="Raleway" panose="020B0503030101060003" pitchFamily="34" charset="0"/>
              <a:ea typeface="Roboto" panose="02000000000000000000" pitchFamily="2" charset="0"/>
            </a:endParaRPr>
          </a:p>
        </p:txBody>
      </p:sp>
      <p:pic>
        <p:nvPicPr>
          <p:cNvPr id="8194"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995" y="2071033"/>
            <a:ext cx="7491876" cy="459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452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4" name="TextBox 3"/>
          <p:cNvSpPr txBox="1"/>
          <p:nvPr/>
        </p:nvSpPr>
        <p:spPr>
          <a:xfrm>
            <a:off x="379828" y="1424702"/>
            <a:ext cx="11619914" cy="646331"/>
          </a:xfrm>
          <a:prstGeom prst="rect">
            <a:avLst/>
          </a:prstGeom>
          <a:noFill/>
        </p:spPr>
        <p:txBody>
          <a:bodyPr wrap="square" rtlCol="0">
            <a:spAutoFit/>
          </a:bodyPr>
          <a:lstStyle/>
          <a:p>
            <a:pPr marL="342900" indent="-342900">
              <a:buFont typeface="+mj-lt"/>
              <a:buAutoNum type="arabicPeriod" startAt="3"/>
            </a:pPr>
            <a:r>
              <a:rPr lang="en-US" dirty="0">
                <a:latin typeface="Roboto" panose="02000000000000000000" pitchFamily="2" charset="0"/>
                <a:ea typeface="Roboto" panose="02000000000000000000" pitchFamily="2" charset="0"/>
              </a:rPr>
              <a:t>You need a new Facebook page for your bot (or can use an existing one). Get a Page Access Token and save this somewhere. Also subscribe the </a:t>
            </a:r>
            <a:r>
              <a:rPr lang="en-US" dirty="0" err="1">
                <a:latin typeface="Roboto" panose="02000000000000000000" pitchFamily="2" charset="0"/>
                <a:ea typeface="Roboto" panose="02000000000000000000" pitchFamily="2" charset="0"/>
              </a:rPr>
              <a:t>webhook</a:t>
            </a:r>
            <a:r>
              <a:rPr lang="en-US" dirty="0">
                <a:latin typeface="Roboto" panose="02000000000000000000" pitchFamily="2" charset="0"/>
                <a:ea typeface="Roboto" panose="02000000000000000000" pitchFamily="2" charset="0"/>
              </a:rPr>
              <a:t> for your page.</a:t>
            </a:r>
            <a:endParaRPr lang="en-US" dirty="0" smtClean="0">
              <a:latin typeface="Roboto" panose="02000000000000000000" pitchFamily="2" charset="0"/>
              <a:ea typeface="Roboto" panose="02000000000000000000" pitchFamily="2" charset="0"/>
            </a:endParaRPr>
          </a:p>
        </p:txBody>
      </p:sp>
      <p:sp>
        <p:nvSpPr>
          <p:cNvPr id="5" name="TextBox 4"/>
          <p:cNvSpPr txBox="1"/>
          <p:nvPr/>
        </p:nvSpPr>
        <p:spPr>
          <a:xfrm>
            <a:off x="379827" y="501372"/>
            <a:ext cx="7906044" cy="923330"/>
          </a:xfrm>
          <a:prstGeom prst="rect">
            <a:avLst/>
          </a:prstGeom>
          <a:noFill/>
        </p:spPr>
        <p:txBody>
          <a:bodyPr wrap="square" rtlCol="0">
            <a:spAutoFit/>
          </a:bodyPr>
          <a:lstStyle/>
          <a:p>
            <a:r>
              <a:rPr lang="en-US" sz="5400" b="1" dirty="0" smtClean="0">
                <a:latin typeface="Raleway" panose="020B0503030101060003" pitchFamily="34" charset="0"/>
                <a:ea typeface="Roboto" panose="02000000000000000000" pitchFamily="2" charset="0"/>
              </a:rPr>
              <a:t>Setup Facebook App</a:t>
            </a:r>
            <a:endParaRPr lang="en-US" sz="5400" b="1" dirty="0">
              <a:latin typeface="Raleway" panose="020B0503030101060003" pitchFamily="34" charset="0"/>
              <a:ea typeface="Roboto" panose="02000000000000000000" pitchFamily="2" charset="0"/>
            </a:endParaRPr>
          </a:p>
        </p:txBody>
      </p:sp>
      <p:pic>
        <p:nvPicPr>
          <p:cNvPr id="9218" name="Picture 2" descr="Alt tex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78" y="2348032"/>
            <a:ext cx="8468727" cy="443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400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4" name="TextBox 3"/>
          <p:cNvSpPr txBox="1"/>
          <p:nvPr/>
        </p:nvSpPr>
        <p:spPr>
          <a:xfrm>
            <a:off x="379828" y="1424702"/>
            <a:ext cx="11619914" cy="3139321"/>
          </a:xfrm>
          <a:prstGeom prst="rect">
            <a:avLst/>
          </a:prstGeom>
          <a:noFill/>
        </p:spPr>
        <p:txBody>
          <a:bodyPr wrap="square" rtlCol="0">
            <a:spAutoFit/>
          </a:bodyPr>
          <a:lstStyle/>
          <a:p>
            <a:pPr marL="342900" indent="-342900">
              <a:buFont typeface="+mj-lt"/>
              <a:buAutoNum type="arabicPeriod" startAt="4"/>
            </a:pPr>
            <a:r>
              <a:rPr lang="en-US" dirty="0">
                <a:latin typeface="Roboto" panose="02000000000000000000" pitchFamily="2" charset="0"/>
                <a:ea typeface="Roboto" panose="02000000000000000000" pitchFamily="2" charset="0"/>
              </a:rPr>
              <a:t>Go back to Terminal and type in this command to trigger the </a:t>
            </a:r>
            <a:r>
              <a:rPr lang="en-US" dirty="0" err="1">
                <a:latin typeface="Roboto" panose="02000000000000000000" pitchFamily="2" charset="0"/>
                <a:ea typeface="Roboto" panose="02000000000000000000" pitchFamily="2" charset="0"/>
              </a:rPr>
              <a:t>Facebbook</a:t>
            </a:r>
            <a:r>
              <a:rPr lang="en-US" dirty="0">
                <a:latin typeface="Roboto" panose="02000000000000000000" pitchFamily="2" charset="0"/>
                <a:ea typeface="Roboto" panose="02000000000000000000" pitchFamily="2" charset="0"/>
              </a:rPr>
              <a:t> app to send messages. Remember to use the token you requested earlier. This should return a JSON success</a:t>
            </a:r>
            <a:r>
              <a:rPr lang="en-US" dirty="0" smtClean="0">
                <a:latin typeface="Roboto" panose="02000000000000000000" pitchFamily="2" charset="0"/>
                <a:ea typeface="Roboto" panose="02000000000000000000" pitchFamily="2" charset="0"/>
              </a:rPr>
              <a:t>.</a:t>
            </a:r>
          </a:p>
          <a:p>
            <a:pPr marL="342900" indent="-342900">
              <a:buFont typeface="+mj-lt"/>
              <a:buAutoNum type="arabicPeriod" startAt="4"/>
            </a:pPr>
            <a:endParaRPr lang="en-US" dirty="0">
              <a:latin typeface="Roboto" panose="02000000000000000000" pitchFamily="2" charset="0"/>
              <a:ea typeface="Roboto" panose="02000000000000000000" pitchFamily="2" charset="0"/>
            </a:endParaRPr>
          </a:p>
          <a:p>
            <a:pPr marL="342900" indent="-342900">
              <a:buFont typeface="+mj-lt"/>
              <a:buAutoNum type="arabicPeriod" startAt="4"/>
            </a:pPr>
            <a:endParaRPr lang="en-US" dirty="0" smtClean="0">
              <a:latin typeface="Roboto" panose="02000000000000000000" pitchFamily="2" charset="0"/>
              <a:ea typeface="Roboto" panose="02000000000000000000" pitchFamily="2" charset="0"/>
            </a:endParaRPr>
          </a:p>
          <a:p>
            <a:pPr marL="342900" indent="-342900">
              <a:buFont typeface="+mj-lt"/>
              <a:buAutoNum type="arabicPeriod" startAt="4"/>
            </a:pPr>
            <a:endParaRPr lang="en-US" dirty="0">
              <a:latin typeface="Roboto" panose="02000000000000000000" pitchFamily="2" charset="0"/>
              <a:ea typeface="Roboto" panose="02000000000000000000" pitchFamily="2" charset="0"/>
            </a:endParaRPr>
          </a:p>
          <a:p>
            <a:pPr marL="342900" indent="-342900">
              <a:buFont typeface="+mj-lt"/>
              <a:buAutoNum type="arabicPeriod" startAt="4"/>
            </a:pPr>
            <a:endParaRPr lang="en-US" dirty="0" smtClean="0">
              <a:latin typeface="Roboto" panose="02000000000000000000" pitchFamily="2" charset="0"/>
              <a:ea typeface="Roboto" panose="02000000000000000000" pitchFamily="2" charset="0"/>
            </a:endParaRPr>
          </a:p>
          <a:p>
            <a:pPr marL="342900" indent="-342900">
              <a:buFont typeface="+mj-lt"/>
              <a:buAutoNum type="arabicPeriod" startAt="4"/>
            </a:pPr>
            <a:endParaRPr lang="en-US" dirty="0">
              <a:latin typeface="Roboto" panose="02000000000000000000" pitchFamily="2" charset="0"/>
              <a:ea typeface="Roboto" panose="02000000000000000000" pitchFamily="2" charset="0"/>
            </a:endParaRPr>
          </a:p>
          <a:p>
            <a:pPr marL="342900" indent="-342900">
              <a:buFont typeface="+mj-lt"/>
              <a:buAutoNum type="arabicPeriod" startAt="4"/>
            </a:pPr>
            <a:endParaRPr lang="en-US" dirty="0" smtClean="0">
              <a:latin typeface="Roboto" panose="02000000000000000000" pitchFamily="2" charset="0"/>
              <a:ea typeface="Roboto" panose="02000000000000000000" pitchFamily="2" charset="0"/>
            </a:endParaRPr>
          </a:p>
          <a:p>
            <a:pPr marL="342900" indent="-342900">
              <a:buFont typeface="+mj-lt"/>
              <a:buAutoNum type="arabicPeriod" startAt="4"/>
            </a:pPr>
            <a:r>
              <a:rPr lang="en-US" dirty="0" smtClean="0">
                <a:latin typeface="Roboto" panose="02000000000000000000" pitchFamily="2" charset="0"/>
                <a:ea typeface="Roboto" panose="02000000000000000000" pitchFamily="2" charset="0"/>
              </a:rPr>
              <a:t>Update your TOKEN in the code at line no. 42.</a:t>
            </a:r>
          </a:p>
          <a:p>
            <a:pPr marL="342900" indent="-342900">
              <a:buFont typeface="+mj-lt"/>
              <a:buAutoNum type="arabicPeriod" startAt="4"/>
            </a:pPr>
            <a:endParaRPr lang="en-US" dirty="0">
              <a:latin typeface="Roboto" panose="02000000000000000000" pitchFamily="2" charset="0"/>
              <a:ea typeface="Roboto" panose="02000000000000000000" pitchFamily="2" charset="0"/>
            </a:endParaRPr>
          </a:p>
          <a:p>
            <a:pPr marL="342900" indent="-342900">
              <a:buFont typeface="+mj-lt"/>
              <a:buAutoNum type="arabicPeriod" startAt="4"/>
            </a:pPr>
            <a:r>
              <a:rPr lang="en-US" dirty="0" smtClean="0">
                <a:latin typeface="Roboto" panose="02000000000000000000" pitchFamily="2" charset="0"/>
                <a:ea typeface="Roboto" panose="02000000000000000000" pitchFamily="2" charset="0"/>
              </a:rPr>
              <a:t>Commit the code again and push to </a:t>
            </a:r>
            <a:r>
              <a:rPr lang="en-US" dirty="0" err="1" smtClean="0">
                <a:latin typeface="Roboto" panose="02000000000000000000" pitchFamily="2" charset="0"/>
                <a:ea typeface="Roboto" panose="02000000000000000000" pitchFamily="2" charset="0"/>
              </a:rPr>
              <a:t>Heroku</a:t>
            </a:r>
            <a:r>
              <a:rPr lang="en-US" dirty="0" smtClean="0">
                <a:latin typeface="Roboto" panose="02000000000000000000" pitchFamily="2" charset="0"/>
                <a:ea typeface="Roboto" panose="02000000000000000000" pitchFamily="2" charset="0"/>
              </a:rPr>
              <a:t>.</a:t>
            </a:r>
          </a:p>
        </p:txBody>
      </p:sp>
      <p:sp>
        <p:nvSpPr>
          <p:cNvPr id="5" name="TextBox 4"/>
          <p:cNvSpPr txBox="1"/>
          <p:nvPr/>
        </p:nvSpPr>
        <p:spPr>
          <a:xfrm>
            <a:off x="379827" y="501372"/>
            <a:ext cx="7906044" cy="923330"/>
          </a:xfrm>
          <a:prstGeom prst="rect">
            <a:avLst/>
          </a:prstGeom>
          <a:noFill/>
        </p:spPr>
        <p:txBody>
          <a:bodyPr wrap="square" rtlCol="0">
            <a:spAutoFit/>
          </a:bodyPr>
          <a:lstStyle/>
          <a:p>
            <a:r>
              <a:rPr lang="en-US" sz="5400" b="1" dirty="0" smtClean="0">
                <a:latin typeface="Raleway" panose="020B0503030101060003" pitchFamily="34" charset="0"/>
                <a:ea typeface="Roboto" panose="02000000000000000000" pitchFamily="2" charset="0"/>
              </a:rPr>
              <a:t>Setup Facebook App</a:t>
            </a:r>
            <a:endParaRPr lang="en-US" sz="5400" b="1" dirty="0">
              <a:latin typeface="Raleway" panose="020B0503030101060003" pitchFamily="34" charset="0"/>
              <a:ea typeface="Roboto" panose="02000000000000000000" pitchFamily="2" charset="0"/>
            </a:endParaRPr>
          </a:p>
        </p:txBody>
      </p:sp>
      <p:sp>
        <p:nvSpPr>
          <p:cNvPr id="6" name="Rectangle 5"/>
          <p:cNvSpPr/>
          <p:nvPr/>
        </p:nvSpPr>
        <p:spPr>
          <a:xfrm>
            <a:off x="379828" y="2348032"/>
            <a:ext cx="11451102" cy="1084485"/>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nsolas" panose="020B0609020204030204" pitchFamily="49" charset="0"/>
                <a:cs typeface="Consolas" panose="020B0609020204030204" pitchFamily="49" charset="0"/>
              </a:rPr>
              <a:t>curl –X POST “https://graph.facebook.com/v2.6/me/</a:t>
            </a:r>
            <a:r>
              <a:rPr lang="en-US" dirty="0" err="1" smtClean="0">
                <a:solidFill>
                  <a:schemeClr val="tx1"/>
                </a:solidFill>
                <a:latin typeface="Consolas" panose="020B0609020204030204" pitchFamily="49" charset="0"/>
                <a:cs typeface="Consolas" panose="020B0609020204030204" pitchFamily="49" charset="0"/>
              </a:rPr>
              <a:t>subscribed_apps?access_token</a:t>
            </a:r>
            <a:r>
              <a:rPr lang="en-US" dirty="0" smtClean="0">
                <a:solidFill>
                  <a:schemeClr val="tx1"/>
                </a:solidFill>
                <a:latin typeface="Consolas" panose="020B0609020204030204" pitchFamily="49" charset="0"/>
                <a:cs typeface="Consolas" panose="020B0609020204030204" pitchFamily="49" charset="0"/>
              </a:rPr>
              <a:t>=PAGE_TOKEN </a:t>
            </a:r>
            <a:endParaRPr lang="en-US" dirty="0">
              <a:solidFill>
                <a:schemeClr val="tx1"/>
              </a:solidFill>
              <a:latin typeface="Consolas" panose="020B0609020204030204" pitchFamily="49" charset="0"/>
              <a:cs typeface="Consolas" panose="020B0609020204030204" pitchFamily="49" charset="0"/>
            </a:endParaRPr>
          </a:p>
        </p:txBody>
      </p:sp>
      <p:sp>
        <p:nvSpPr>
          <p:cNvPr id="7" name="Rectangle 6"/>
          <p:cNvSpPr/>
          <p:nvPr/>
        </p:nvSpPr>
        <p:spPr>
          <a:xfrm>
            <a:off x="731519" y="4773254"/>
            <a:ext cx="7202659" cy="1177380"/>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Consolas" panose="020B0609020204030204" pitchFamily="49" charset="0"/>
                <a:cs typeface="Consolas" panose="020B0609020204030204" pitchFamily="49" charset="0"/>
              </a:rPr>
              <a:t>g</a:t>
            </a:r>
            <a:r>
              <a:rPr lang="en-US" dirty="0" err="1" smtClean="0">
                <a:solidFill>
                  <a:schemeClr val="tx1"/>
                </a:solidFill>
                <a:latin typeface="Consolas" panose="020B0609020204030204" pitchFamily="49" charset="0"/>
                <a:cs typeface="Consolas" panose="020B0609020204030204" pitchFamily="49" charset="0"/>
              </a:rPr>
              <a:t>it</a:t>
            </a:r>
            <a:r>
              <a:rPr lang="en-US" dirty="0" smtClean="0">
                <a:solidFill>
                  <a:schemeClr val="tx1"/>
                </a:solidFill>
                <a:latin typeface="Consolas" panose="020B0609020204030204" pitchFamily="49" charset="0"/>
                <a:cs typeface="Consolas" panose="020B0609020204030204" pitchFamily="49" charset="0"/>
              </a:rPr>
              <a:t> add .</a:t>
            </a:r>
          </a:p>
          <a:p>
            <a:r>
              <a:rPr lang="en-US" dirty="0" err="1">
                <a:solidFill>
                  <a:schemeClr val="tx1"/>
                </a:solidFill>
                <a:latin typeface="Consolas" panose="020B0609020204030204" pitchFamily="49" charset="0"/>
                <a:cs typeface="Consolas" panose="020B0609020204030204" pitchFamily="49" charset="0"/>
              </a:rPr>
              <a:t>g</a:t>
            </a:r>
            <a:r>
              <a:rPr lang="en-US" dirty="0" err="1" smtClean="0">
                <a:solidFill>
                  <a:schemeClr val="tx1"/>
                </a:solidFill>
                <a:latin typeface="Consolas" panose="020B0609020204030204" pitchFamily="49" charset="0"/>
                <a:cs typeface="Consolas" panose="020B0609020204030204" pitchFamily="49" charset="0"/>
              </a:rPr>
              <a:t>it</a:t>
            </a:r>
            <a:r>
              <a:rPr lang="en-US" dirty="0" smtClean="0">
                <a:solidFill>
                  <a:schemeClr val="tx1"/>
                </a:solidFill>
                <a:latin typeface="Consolas" panose="020B0609020204030204" pitchFamily="49" charset="0"/>
                <a:cs typeface="Consolas" panose="020B0609020204030204" pitchFamily="49" charset="0"/>
              </a:rPr>
              <a:t> commit --message ‘hello world’ </a:t>
            </a:r>
          </a:p>
          <a:p>
            <a:r>
              <a:rPr lang="en-US" dirty="0" err="1">
                <a:solidFill>
                  <a:schemeClr val="tx1"/>
                </a:solidFill>
                <a:latin typeface="Consolas" panose="020B0609020204030204" pitchFamily="49" charset="0"/>
                <a:cs typeface="Consolas" panose="020B0609020204030204" pitchFamily="49" charset="0"/>
              </a:rPr>
              <a:t>g</a:t>
            </a:r>
            <a:r>
              <a:rPr lang="en-US" dirty="0" err="1" smtClean="0">
                <a:solidFill>
                  <a:schemeClr val="tx1"/>
                </a:solidFill>
                <a:latin typeface="Consolas" panose="020B0609020204030204" pitchFamily="49" charset="0"/>
                <a:cs typeface="Consolas" panose="020B0609020204030204" pitchFamily="49" charset="0"/>
              </a:rPr>
              <a:t>it</a:t>
            </a:r>
            <a:r>
              <a:rPr lang="en-US" dirty="0" smtClean="0">
                <a:solidFill>
                  <a:schemeClr val="tx1"/>
                </a:solidFill>
                <a:latin typeface="Consolas" panose="020B0609020204030204" pitchFamily="49" charset="0"/>
                <a:cs typeface="Consolas" panose="020B0609020204030204" pitchFamily="49" charset="0"/>
              </a:rPr>
              <a:t> push </a:t>
            </a:r>
            <a:r>
              <a:rPr lang="en-US" dirty="0" err="1" smtClean="0">
                <a:solidFill>
                  <a:schemeClr val="tx1"/>
                </a:solidFill>
                <a:latin typeface="Consolas" panose="020B0609020204030204" pitchFamily="49" charset="0"/>
                <a:cs typeface="Consolas" panose="020B0609020204030204" pitchFamily="49" charset="0"/>
              </a:rPr>
              <a:t>heroku</a:t>
            </a:r>
            <a:r>
              <a:rPr lang="en-US" dirty="0" smtClean="0">
                <a:solidFill>
                  <a:schemeClr val="tx1"/>
                </a:solidFill>
                <a:latin typeface="Consolas" panose="020B0609020204030204" pitchFamily="49" charset="0"/>
                <a:cs typeface="Consolas" panose="020B0609020204030204" pitchFamily="49" charset="0"/>
              </a:rPr>
              <a:t> master </a:t>
            </a:r>
            <a:endParaRPr lang="en-US"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18328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4" name="TextBox 3"/>
          <p:cNvSpPr txBox="1"/>
          <p:nvPr/>
        </p:nvSpPr>
        <p:spPr>
          <a:xfrm>
            <a:off x="379828" y="1424702"/>
            <a:ext cx="11619914" cy="369332"/>
          </a:xfrm>
          <a:prstGeom prst="rect">
            <a:avLst/>
          </a:prstGeom>
          <a:noFill/>
        </p:spPr>
        <p:txBody>
          <a:bodyPr wrap="square" rtlCol="0">
            <a:spAutoFit/>
          </a:bodyPr>
          <a:lstStyle/>
          <a:p>
            <a:pPr marL="342900" indent="-342900">
              <a:buFont typeface="+mj-lt"/>
              <a:buAutoNum type="arabicPeriod" startAt="4"/>
            </a:pPr>
            <a:r>
              <a:rPr lang="en-US" dirty="0" smtClean="0">
                <a:latin typeface="Roboto" panose="02000000000000000000" pitchFamily="2" charset="0"/>
                <a:ea typeface="Roboto" panose="02000000000000000000" pitchFamily="2" charset="0"/>
              </a:rPr>
              <a:t>Go to your Facebook page and click on Message to start chatting.</a:t>
            </a:r>
          </a:p>
        </p:txBody>
      </p:sp>
      <p:sp>
        <p:nvSpPr>
          <p:cNvPr id="5" name="TextBox 4"/>
          <p:cNvSpPr txBox="1"/>
          <p:nvPr/>
        </p:nvSpPr>
        <p:spPr>
          <a:xfrm>
            <a:off x="379827" y="501372"/>
            <a:ext cx="7906044" cy="923330"/>
          </a:xfrm>
          <a:prstGeom prst="rect">
            <a:avLst/>
          </a:prstGeom>
          <a:noFill/>
        </p:spPr>
        <p:txBody>
          <a:bodyPr wrap="square" rtlCol="0">
            <a:spAutoFit/>
          </a:bodyPr>
          <a:lstStyle/>
          <a:p>
            <a:r>
              <a:rPr lang="en-US" sz="5400" b="1" dirty="0" smtClean="0">
                <a:latin typeface="Raleway" panose="020B0503030101060003" pitchFamily="34" charset="0"/>
                <a:ea typeface="Roboto" panose="02000000000000000000" pitchFamily="2" charset="0"/>
              </a:rPr>
              <a:t>Play with your bot</a:t>
            </a:r>
            <a:endParaRPr lang="en-US" sz="5400" b="1" dirty="0">
              <a:latin typeface="Raleway" panose="020B0503030101060003" pitchFamily="34" charset="0"/>
              <a:ea typeface="Roboto" panose="02000000000000000000" pitchFamily="2" charset="0"/>
            </a:endParaRPr>
          </a:p>
        </p:txBody>
      </p:sp>
      <p:pic>
        <p:nvPicPr>
          <p:cNvPr id="10242"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37" y="1857833"/>
            <a:ext cx="7673634" cy="5000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590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b="1" dirty="0" smtClean="0">
                <a:solidFill>
                  <a:schemeClr val="bg1"/>
                </a:solidFill>
                <a:latin typeface="Raleway" panose="020B0503030101060003" pitchFamily="34" charset="0"/>
              </a:rPr>
              <a:t>Codex Student Partners</a:t>
            </a:r>
            <a:endParaRPr lang="en-US" sz="4400" b="1" dirty="0">
              <a:solidFill>
                <a:schemeClr val="bg1"/>
              </a:solidFill>
              <a:latin typeface="Raleway" panose="020B0503030101060003" pitchFamily="34" charset="0"/>
            </a:endParaRPr>
          </a:p>
        </p:txBody>
      </p:sp>
      <p:sp>
        <p:nvSpPr>
          <p:cNvPr id="3" name="Subtitle 2"/>
          <p:cNvSpPr>
            <a:spLocks noGrp="1"/>
          </p:cNvSpPr>
          <p:nvPr>
            <p:ph type="subTitle" idx="1"/>
          </p:nvPr>
        </p:nvSpPr>
        <p:spPr>
          <a:xfrm>
            <a:off x="1650609" y="3503003"/>
            <a:ext cx="11319804" cy="1655762"/>
          </a:xfrm>
        </p:spPr>
        <p:txBody>
          <a:bodyPr>
            <a:noAutofit/>
          </a:bodyPr>
          <a:lstStyle/>
          <a:p>
            <a:pPr algn="l"/>
            <a:r>
              <a:rPr lang="en-US" sz="3200" dirty="0" smtClean="0">
                <a:solidFill>
                  <a:schemeClr val="bg1"/>
                </a:solidFill>
                <a:latin typeface="Raleway" panose="020B0503030101060003" pitchFamily="34" charset="0"/>
              </a:rPr>
              <a:t>Learn, share and Create</a:t>
            </a:r>
          </a:p>
        </p:txBody>
      </p:sp>
    </p:spTree>
    <p:extLst>
      <p:ext uri="{BB962C8B-B14F-4D97-AF65-F5344CB8AC3E}">
        <p14:creationId xmlns:p14="http://schemas.microsoft.com/office/powerpoint/2010/main" val="1253288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b="1" dirty="0" smtClean="0">
                <a:solidFill>
                  <a:schemeClr val="bg1"/>
                </a:solidFill>
                <a:latin typeface="Raleway" panose="020B0503030101060003" pitchFamily="34" charset="0"/>
              </a:rPr>
              <a:t>Internship Opportunities</a:t>
            </a:r>
            <a:endParaRPr lang="en-US" sz="4400" b="1" dirty="0">
              <a:solidFill>
                <a:schemeClr val="bg1"/>
              </a:solidFill>
              <a:latin typeface="Raleway" panose="020B0503030101060003" pitchFamily="34" charset="0"/>
            </a:endParaRPr>
          </a:p>
        </p:txBody>
      </p:sp>
      <p:sp>
        <p:nvSpPr>
          <p:cNvPr id="3" name="Subtitle 2"/>
          <p:cNvSpPr>
            <a:spLocks noGrp="1"/>
          </p:cNvSpPr>
          <p:nvPr>
            <p:ph type="subTitle" idx="1"/>
          </p:nvPr>
        </p:nvSpPr>
        <p:spPr>
          <a:xfrm>
            <a:off x="1650609" y="3503003"/>
            <a:ext cx="11319804" cy="1655762"/>
          </a:xfrm>
        </p:spPr>
        <p:txBody>
          <a:bodyPr>
            <a:noAutofit/>
          </a:bodyPr>
          <a:lstStyle/>
          <a:p>
            <a:pPr algn="l"/>
            <a:r>
              <a:rPr lang="en-US" sz="3200" dirty="0" smtClean="0">
                <a:solidFill>
                  <a:schemeClr val="bg1"/>
                </a:solidFill>
                <a:latin typeface="Raleway" panose="020B0503030101060003" pitchFamily="34" charset="0"/>
              </a:rPr>
              <a:t>Incubation, Entrepreneurship</a:t>
            </a:r>
          </a:p>
        </p:txBody>
      </p:sp>
    </p:spTree>
    <p:extLst>
      <p:ext uri="{BB962C8B-B14F-4D97-AF65-F5344CB8AC3E}">
        <p14:creationId xmlns:p14="http://schemas.microsoft.com/office/powerpoint/2010/main" val="15347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8000" b="1" dirty="0" err="1" smtClean="0">
                <a:solidFill>
                  <a:schemeClr val="bg1"/>
                </a:solidFill>
                <a:latin typeface="Raleway" panose="020B0503030101060003" pitchFamily="34" charset="0"/>
              </a:rPr>
              <a:t>Whoami</a:t>
            </a:r>
            <a:r>
              <a:rPr lang="en-US" sz="8000" b="1" dirty="0" smtClean="0">
                <a:solidFill>
                  <a:schemeClr val="bg1"/>
                </a:solidFill>
                <a:latin typeface="Raleway" panose="020B0503030101060003" pitchFamily="34" charset="0"/>
              </a:rPr>
              <a:t> ?</a:t>
            </a:r>
            <a:endParaRPr lang="en-US" b="1" dirty="0">
              <a:solidFill>
                <a:schemeClr val="bg1"/>
              </a:solidFill>
              <a:latin typeface="Raleway" panose="020B0503030101060003" pitchFamily="34" charset="0"/>
            </a:endParaRPr>
          </a:p>
        </p:txBody>
      </p:sp>
      <p:sp>
        <p:nvSpPr>
          <p:cNvPr id="3" name="Subtitle 2"/>
          <p:cNvSpPr>
            <a:spLocks noGrp="1"/>
          </p:cNvSpPr>
          <p:nvPr>
            <p:ph type="subTitle" idx="1"/>
          </p:nvPr>
        </p:nvSpPr>
        <p:spPr/>
        <p:txBody>
          <a:bodyPr>
            <a:noAutofit/>
          </a:bodyPr>
          <a:lstStyle/>
          <a:p>
            <a:pPr algn="l"/>
            <a:r>
              <a:rPr lang="en-US" sz="3600" dirty="0" smtClean="0">
                <a:solidFill>
                  <a:schemeClr val="bg1"/>
                </a:solidFill>
                <a:latin typeface="Raleway" panose="020B0503030101060003" pitchFamily="34" charset="0"/>
              </a:rPr>
              <a:t>Sumair Baloch</a:t>
            </a:r>
          </a:p>
          <a:p>
            <a:pPr algn="l"/>
            <a:r>
              <a:rPr lang="en-US" sz="2800" dirty="0" smtClean="0">
                <a:solidFill>
                  <a:schemeClr val="bg1"/>
                </a:solidFill>
                <a:latin typeface="Raleway" panose="020B0503030101060003" pitchFamily="34" charset="0"/>
              </a:rPr>
              <a:t>C.O.O. Codex Solutions </a:t>
            </a:r>
          </a:p>
          <a:p>
            <a:pPr algn="l"/>
            <a:r>
              <a:rPr lang="en-US" sz="2800" dirty="0" smtClean="0">
                <a:solidFill>
                  <a:schemeClr val="bg1"/>
                </a:solidFill>
                <a:latin typeface="Raleway" panose="020B0503030101060003" pitchFamily="34" charset="0"/>
              </a:rPr>
              <a:t>M.D. </a:t>
            </a:r>
            <a:r>
              <a:rPr lang="en-US" sz="2800" dirty="0" err="1" smtClean="0">
                <a:solidFill>
                  <a:schemeClr val="bg1"/>
                </a:solidFill>
                <a:latin typeface="Raleway" panose="020B0503030101060003" pitchFamily="34" charset="0"/>
              </a:rPr>
              <a:t>Cic</a:t>
            </a:r>
            <a:r>
              <a:rPr lang="en-US" sz="2800" dirty="0" smtClean="0">
                <a:solidFill>
                  <a:schemeClr val="bg1"/>
                </a:solidFill>
                <a:latin typeface="Raleway" panose="020B0503030101060003" pitchFamily="34" charset="0"/>
              </a:rPr>
              <a:t> Hub</a:t>
            </a:r>
          </a:p>
          <a:p>
            <a:pPr algn="l"/>
            <a:r>
              <a:rPr lang="en-US" sz="2800" dirty="0" smtClean="0">
                <a:solidFill>
                  <a:schemeClr val="bg1"/>
                </a:solidFill>
                <a:latin typeface="Raleway" panose="020B0503030101060003" pitchFamily="34" charset="0"/>
              </a:rPr>
              <a:t>JavaScript avid developer</a:t>
            </a:r>
            <a:endParaRPr lang="en-US" sz="28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3023301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b="1" dirty="0" smtClean="0">
                <a:solidFill>
                  <a:schemeClr val="bg1"/>
                </a:solidFill>
                <a:latin typeface="Raleway" panose="020B0503030101060003" pitchFamily="34" charset="0"/>
              </a:rPr>
              <a:t>Questions?</a:t>
            </a:r>
            <a:endParaRPr lang="en-US" sz="4400" b="1" dirty="0">
              <a:solidFill>
                <a:schemeClr val="bg1"/>
              </a:solidFill>
              <a:latin typeface="Raleway" panose="020B0503030101060003" pitchFamily="34" charset="0"/>
            </a:endParaRPr>
          </a:p>
        </p:txBody>
      </p:sp>
      <p:sp>
        <p:nvSpPr>
          <p:cNvPr id="3" name="Subtitle 2"/>
          <p:cNvSpPr>
            <a:spLocks noGrp="1"/>
          </p:cNvSpPr>
          <p:nvPr>
            <p:ph type="subTitle" idx="1"/>
          </p:nvPr>
        </p:nvSpPr>
        <p:spPr>
          <a:xfrm>
            <a:off x="1650609" y="3503003"/>
            <a:ext cx="11319804" cy="1655762"/>
          </a:xfrm>
        </p:spPr>
        <p:txBody>
          <a:bodyPr>
            <a:noAutofit/>
          </a:bodyPr>
          <a:lstStyle/>
          <a:p>
            <a:pPr algn="l"/>
            <a:r>
              <a:rPr lang="en-US" sz="3200" dirty="0" smtClean="0">
                <a:solidFill>
                  <a:schemeClr val="bg1"/>
                </a:solidFill>
                <a:latin typeface="Raleway" panose="020B0503030101060003" pitchFamily="34" charset="0"/>
              </a:rPr>
              <a:t>All questions are answered here, </a:t>
            </a:r>
          </a:p>
          <a:p>
            <a:pPr algn="l"/>
            <a:r>
              <a:rPr lang="en-US" sz="3200" dirty="0" smtClean="0">
                <a:solidFill>
                  <a:schemeClr val="bg1"/>
                </a:solidFill>
                <a:latin typeface="Raleway" panose="020B0503030101060003" pitchFamily="34" charset="0"/>
              </a:rPr>
              <a:t>Even the stupid ones.</a:t>
            </a:r>
          </a:p>
        </p:txBody>
      </p:sp>
    </p:spTree>
    <p:extLst>
      <p:ext uri="{BB962C8B-B14F-4D97-AF65-F5344CB8AC3E}">
        <p14:creationId xmlns:p14="http://schemas.microsoft.com/office/powerpoint/2010/main" val="276784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8000" b="1" dirty="0" smtClean="0">
                <a:solidFill>
                  <a:schemeClr val="bg1"/>
                </a:solidFill>
                <a:latin typeface="Raleway" panose="020B0503030101060003" pitchFamily="34" charset="0"/>
              </a:rPr>
              <a:t>Facebook Bot</a:t>
            </a:r>
            <a:endParaRPr lang="en-US" b="1" dirty="0">
              <a:solidFill>
                <a:schemeClr val="bg1"/>
              </a:solidFill>
              <a:latin typeface="Raleway" panose="020B0503030101060003" pitchFamily="34" charset="0"/>
            </a:endParaRPr>
          </a:p>
        </p:txBody>
      </p:sp>
      <p:sp>
        <p:nvSpPr>
          <p:cNvPr id="3" name="Subtitle 2"/>
          <p:cNvSpPr>
            <a:spLocks noGrp="1"/>
          </p:cNvSpPr>
          <p:nvPr>
            <p:ph type="subTitle" idx="1"/>
          </p:nvPr>
        </p:nvSpPr>
        <p:spPr/>
        <p:txBody>
          <a:bodyPr>
            <a:normAutofit/>
          </a:bodyPr>
          <a:lstStyle/>
          <a:p>
            <a:pPr algn="l"/>
            <a:r>
              <a:rPr lang="en-US" sz="3200" dirty="0" smtClean="0">
                <a:solidFill>
                  <a:schemeClr val="bg1"/>
                </a:solidFill>
                <a:latin typeface="Raleway" panose="020B0503030101060003" pitchFamily="34" charset="0"/>
              </a:rPr>
              <a:t>Facebook Developers Group</a:t>
            </a:r>
            <a:endParaRPr lang="en-US" dirty="0">
              <a:solidFill>
                <a:schemeClr val="bg1"/>
              </a:solidFill>
              <a:latin typeface="Raleway" panose="020B0503030101060003" pitchFamily="34" charset="0"/>
            </a:endParaRPr>
          </a:p>
        </p:txBody>
      </p:sp>
    </p:spTree>
    <p:extLst>
      <p:ext uri="{BB962C8B-B14F-4D97-AF65-F5344CB8AC3E}">
        <p14:creationId xmlns:p14="http://schemas.microsoft.com/office/powerpoint/2010/main" val="2187809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8000" b="1" dirty="0" smtClean="0">
                <a:solidFill>
                  <a:schemeClr val="bg1"/>
                </a:solidFill>
                <a:latin typeface="Raleway" panose="020B0503030101060003" pitchFamily="34" charset="0"/>
              </a:rPr>
              <a:t>Tools?</a:t>
            </a:r>
            <a:endParaRPr lang="en-US" b="1" dirty="0">
              <a:solidFill>
                <a:schemeClr val="bg1"/>
              </a:solidFill>
              <a:latin typeface="Raleway" panose="020B0503030101060003" pitchFamily="34" charset="0"/>
            </a:endParaRPr>
          </a:p>
        </p:txBody>
      </p:sp>
      <p:sp>
        <p:nvSpPr>
          <p:cNvPr id="3" name="Subtitle 2"/>
          <p:cNvSpPr>
            <a:spLocks noGrp="1"/>
          </p:cNvSpPr>
          <p:nvPr>
            <p:ph type="subTitle" idx="1"/>
          </p:nvPr>
        </p:nvSpPr>
        <p:spPr/>
        <p:txBody>
          <a:bodyPr>
            <a:noAutofit/>
          </a:bodyPr>
          <a:lstStyle/>
          <a:p>
            <a:pPr algn="l"/>
            <a:r>
              <a:rPr lang="en-US" sz="3200" dirty="0" smtClean="0">
                <a:solidFill>
                  <a:schemeClr val="bg1"/>
                </a:solidFill>
                <a:latin typeface="Raleway" panose="020B0503030101060003" pitchFamily="34" charset="0"/>
              </a:rPr>
              <a:t>Node.js</a:t>
            </a:r>
            <a:endParaRPr lang="en-US" dirty="0" smtClean="0">
              <a:solidFill>
                <a:schemeClr val="bg1"/>
              </a:solidFill>
              <a:latin typeface="Raleway" panose="020B0503030101060003" pitchFamily="34" charset="0"/>
            </a:endParaRPr>
          </a:p>
          <a:p>
            <a:pPr algn="l"/>
            <a:r>
              <a:rPr lang="en-US" sz="3200" dirty="0" err="1" smtClean="0">
                <a:solidFill>
                  <a:schemeClr val="bg1"/>
                </a:solidFill>
                <a:latin typeface="Raleway" panose="020B0503030101060003" pitchFamily="34" charset="0"/>
              </a:rPr>
              <a:t>Heroku</a:t>
            </a:r>
            <a:r>
              <a:rPr lang="en-US" sz="3200" dirty="0" smtClean="0">
                <a:solidFill>
                  <a:schemeClr val="bg1"/>
                </a:solidFill>
                <a:latin typeface="Raleway" panose="020B0503030101060003" pitchFamily="34" charset="0"/>
              </a:rPr>
              <a:t> </a:t>
            </a:r>
            <a:r>
              <a:rPr lang="en-US" sz="3200" dirty="0" err="1" smtClean="0">
                <a:solidFill>
                  <a:schemeClr val="bg1"/>
                </a:solidFill>
                <a:latin typeface="Raleway" panose="020B0503030101060003" pitchFamily="34" charset="0"/>
              </a:rPr>
              <a:t>toolbelt</a:t>
            </a:r>
            <a:r>
              <a:rPr lang="en-US" sz="3200" dirty="0" smtClean="0">
                <a:solidFill>
                  <a:schemeClr val="bg1"/>
                </a:solidFill>
                <a:latin typeface="Raleway" panose="020B0503030101060003" pitchFamily="34" charset="0"/>
              </a:rPr>
              <a:t>. </a:t>
            </a:r>
          </a:p>
          <a:p>
            <a:pPr algn="l"/>
            <a:r>
              <a:rPr lang="en-US" sz="3200" dirty="0" err="1" smtClean="0">
                <a:solidFill>
                  <a:schemeClr val="bg1"/>
                </a:solidFill>
                <a:latin typeface="Raleway" panose="020B0503030101060003" pitchFamily="34" charset="0"/>
              </a:rPr>
              <a:t>Git</a:t>
            </a:r>
            <a:endParaRPr lang="en-US" sz="3200" dirty="0" smtClean="0">
              <a:solidFill>
                <a:schemeClr val="bg1"/>
              </a:solidFill>
              <a:latin typeface="Raleway" panose="020B0503030101060003" pitchFamily="34" charset="0"/>
            </a:endParaRPr>
          </a:p>
          <a:p>
            <a:pPr algn="l"/>
            <a:endParaRPr lang="en-US" sz="3200" dirty="0" smtClean="0">
              <a:solidFill>
                <a:schemeClr val="bg1"/>
              </a:solidFill>
              <a:latin typeface="Raleway" panose="020B0503030101060003" pitchFamily="34" charset="0"/>
            </a:endParaRPr>
          </a:p>
        </p:txBody>
      </p:sp>
    </p:spTree>
    <p:extLst>
      <p:ext uri="{BB962C8B-B14F-4D97-AF65-F5344CB8AC3E}">
        <p14:creationId xmlns:p14="http://schemas.microsoft.com/office/powerpoint/2010/main" val="2252333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8000" b="1" dirty="0" smtClean="0">
                <a:solidFill>
                  <a:schemeClr val="bg1"/>
                </a:solidFill>
                <a:latin typeface="Raleway" panose="020B0503030101060003" pitchFamily="34" charset="0"/>
              </a:rPr>
              <a:t>Index.js</a:t>
            </a:r>
            <a:endParaRPr lang="en-US" b="1" dirty="0">
              <a:solidFill>
                <a:schemeClr val="bg1"/>
              </a:solidFill>
              <a:latin typeface="Raleway" panose="020B0503030101060003" pitchFamily="34" charset="0"/>
            </a:endParaRPr>
          </a:p>
        </p:txBody>
      </p:sp>
      <p:sp>
        <p:nvSpPr>
          <p:cNvPr id="3" name="Subtitle 2"/>
          <p:cNvSpPr>
            <a:spLocks noGrp="1"/>
          </p:cNvSpPr>
          <p:nvPr>
            <p:ph type="subTitle" idx="1"/>
          </p:nvPr>
        </p:nvSpPr>
        <p:spPr>
          <a:xfrm>
            <a:off x="215704" y="3509963"/>
            <a:ext cx="11319804" cy="1655762"/>
          </a:xfrm>
        </p:spPr>
        <p:txBody>
          <a:bodyPr>
            <a:noAutofit/>
          </a:bodyPr>
          <a:lstStyle/>
          <a:p>
            <a:pPr algn="l"/>
            <a:r>
              <a:rPr lang="en-US" sz="4800" dirty="0" smtClean="0">
                <a:solidFill>
                  <a:schemeClr val="bg1"/>
                </a:solidFill>
                <a:latin typeface="Raleway" panose="020B0503030101060003" pitchFamily="34" charset="0"/>
              </a:rPr>
              <a:t>https://cicbot.herokuapp.com/index.js</a:t>
            </a:r>
            <a:endParaRPr lang="en-US" sz="3200" dirty="0" smtClean="0">
              <a:solidFill>
                <a:schemeClr val="bg1"/>
              </a:solidFill>
              <a:latin typeface="Raleway" panose="020B0503030101060003" pitchFamily="34" charset="0"/>
            </a:endParaRPr>
          </a:p>
        </p:txBody>
      </p:sp>
    </p:spTree>
    <p:extLst>
      <p:ext uri="{BB962C8B-B14F-4D97-AF65-F5344CB8AC3E}">
        <p14:creationId xmlns:p14="http://schemas.microsoft.com/office/powerpoint/2010/main" val="4193773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8000" b="1" dirty="0" smtClean="0">
                <a:solidFill>
                  <a:schemeClr val="bg1"/>
                </a:solidFill>
                <a:latin typeface="Raleway" panose="020B0503030101060003" pitchFamily="34" charset="0"/>
              </a:rPr>
              <a:t>Lets Build One</a:t>
            </a:r>
            <a:endParaRPr lang="en-US" b="1" dirty="0">
              <a:solidFill>
                <a:schemeClr val="bg1"/>
              </a:solidFill>
              <a:latin typeface="Raleway" panose="020B0503030101060003" pitchFamily="34" charset="0"/>
            </a:endParaRPr>
          </a:p>
        </p:txBody>
      </p:sp>
    </p:spTree>
    <p:extLst>
      <p:ext uri="{BB962C8B-B14F-4D97-AF65-F5344CB8AC3E}">
        <p14:creationId xmlns:p14="http://schemas.microsoft.com/office/powerpoint/2010/main" val="1365317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pic>
        <p:nvPicPr>
          <p:cNvPr id="1026" name="Picture 2" descr="Alt text"/>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1162050"/>
            <a:ext cx="3505200" cy="5695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9828" y="1424702"/>
            <a:ext cx="8510954" cy="2585323"/>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Facebook recently opened up their Messenger platform to enable bots to converse with users through Facebook Apps and on Facebook Pages. This is a simpler version of </a:t>
            </a:r>
            <a:r>
              <a:rPr lang="en-US" dirty="0">
                <a:latin typeface="Roboto" panose="02000000000000000000" pitchFamily="2" charset="0"/>
                <a:ea typeface="Roboto" panose="02000000000000000000" pitchFamily="2" charset="0"/>
                <a:hlinkClick r:id="rId4"/>
              </a:rPr>
              <a:t>jw84's bot tutorial</a:t>
            </a:r>
            <a:r>
              <a:rPr lang="en-US" dirty="0" smtClean="0">
                <a:latin typeface="Roboto" panose="02000000000000000000" pitchFamily="2" charset="0"/>
                <a:ea typeface="Roboto" panose="02000000000000000000" pitchFamily="2" charset="0"/>
              </a:rPr>
              <a:t>.</a:t>
            </a:r>
          </a:p>
          <a:p>
            <a:endParaRPr lang="en-US"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You can read the </a:t>
            </a:r>
            <a:r>
              <a:rPr lang="en-US" dirty="0">
                <a:latin typeface="Roboto" panose="02000000000000000000" pitchFamily="2" charset="0"/>
                <a:ea typeface="Roboto" panose="02000000000000000000" pitchFamily="2" charset="0"/>
                <a:hlinkClick r:id="rId5"/>
              </a:rPr>
              <a:t>documentation</a:t>
            </a:r>
            <a:r>
              <a:rPr lang="en-US" dirty="0">
                <a:latin typeface="Roboto" panose="02000000000000000000" pitchFamily="2" charset="0"/>
                <a:ea typeface="Roboto" panose="02000000000000000000" pitchFamily="2" charset="0"/>
              </a:rPr>
              <a:t> the Messenger team prepared but it's not very clear for beginners and intermediate hackers</a:t>
            </a:r>
            <a:r>
              <a:rPr lang="en-US" dirty="0" smtClean="0">
                <a:latin typeface="Roboto" panose="02000000000000000000" pitchFamily="2" charset="0"/>
                <a:ea typeface="Roboto" panose="02000000000000000000" pitchFamily="2" charset="0"/>
              </a:rPr>
              <a:t>.</a:t>
            </a:r>
          </a:p>
          <a:p>
            <a:endParaRPr lang="en-US"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So instead here is how to create your own messenger bot in 15 minutes.</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10188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pic>
        <p:nvPicPr>
          <p:cNvPr id="1026" name="Picture 2" descr="Alt text"/>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1162050"/>
            <a:ext cx="3505200" cy="5695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9828" y="1424702"/>
            <a:ext cx="8510954" cy="1200329"/>
          </a:xfrm>
          <a:prstGeom prst="rect">
            <a:avLst/>
          </a:prstGeom>
          <a:noFill/>
        </p:spPr>
        <p:txBody>
          <a:bodyPr wrap="square" rtlCol="0">
            <a:spAutoFit/>
          </a:bodyPr>
          <a:lstStyle/>
          <a:p>
            <a:r>
              <a:rPr lang="en-US" dirty="0" smtClean="0">
                <a:latin typeface="Roboto" panose="02000000000000000000" pitchFamily="2" charset="0"/>
                <a:ea typeface="Roboto" panose="02000000000000000000" pitchFamily="2" charset="0"/>
              </a:rPr>
              <a:t>Messenger </a:t>
            </a:r>
            <a:r>
              <a:rPr lang="en-US" dirty="0">
                <a:latin typeface="Roboto" panose="02000000000000000000" pitchFamily="2" charset="0"/>
                <a:ea typeface="Roboto" panose="02000000000000000000" pitchFamily="2" charset="0"/>
              </a:rPr>
              <a:t>bots uses a web server to process messages it receives or to figure out what messages to send. You also need to have the bot be authenticated to speak with the web server and the bot approved by Facebook to speak with the public</a:t>
            </a:r>
            <a:r>
              <a:rPr lang="en-US" dirty="0" smtClean="0">
                <a:latin typeface="Roboto" panose="02000000000000000000" pitchFamily="2" charset="0"/>
                <a:ea typeface="Roboto" panose="02000000000000000000" pitchFamily="2" charset="0"/>
              </a:rPr>
              <a:t>.</a:t>
            </a:r>
            <a:endParaRPr lang="en-US" dirty="0">
              <a:latin typeface="Roboto" panose="02000000000000000000" pitchFamily="2" charset="0"/>
              <a:ea typeface="Roboto" panose="02000000000000000000" pitchFamily="2" charset="0"/>
            </a:endParaRPr>
          </a:p>
        </p:txBody>
      </p:sp>
      <p:sp>
        <p:nvSpPr>
          <p:cNvPr id="5" name="TextBox 4"/>
          <p:cNvSpPr txBox="1"/>
          <p:nvPr/>
        </p:nvSpPr>
        <p:spPr>
          <a:xfrm>
            <a:off x="379828" y="501372"/>
            <a:ext cx="2956560" cy="923330"/>
          </a:xfrm>
          <a:prstGeom prst="rect">
            <a:avLst/>
          </a:prstGeom>
          <a:noFill/>
        </p:spPr>
        <p:txBody>
          <a:bodyPr wrap="square" rtlCol="0">
            <a:spAutoFit/>
          </a:bodyPr>
          <a:lstStyle/>
          <a:p>
            <a:r>
              <a:rPr lang="en-US" sz="5400" b="1" dirty="0" smtClean="0">
                <a:latin typeface="Raleway" panose="020B0503030101060003" pitchFamily="34" charset="0"/>
                <a:ea typeface="Roboto" panose="02000000000000000000" pitchFamily="2" charset="0"/>
              </a:rPr>
              <a:t>Get Set</a:t>
            </a:r>
            <a:endParaRPr lang="en-US" sz="5400" b="1" dirty="0">
              <a:latin typeface="Raleway" panose="020B0503030101060003" pitchFamily="34" charset="0"/>
              <a:ea typeface="Roboto" panose="02000000000000000000" pitchFamily="2" charset="0"/>
            </a:endParaRPr>
          </a:p>
        </p:txBody>
      </p:sp>
    </p:spTree>
    <p:extLst>
      <p:ext uri="{BB962C8B-B14F-4D97-AF65-F5344CB8AC3E}">
        <p14:creationId xmlns:p14="http://schemas.microsoft.com/office/powerpoint/2010/main" val="2218771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pic>
        <p:nvPicPr>
          <p:cNvPr id="1026" name="Picture 2" descr="Alt text"/>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1162050"/>
            <a:ext cx="3505200" cy="5695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9828" y="1424702"/>
            <a:ext cx="8510954" cy="4247317"/>
          </a:xfrm>
          <a:prstGeom prst="rect">
            <a:avLst/>
          </a:prstGeom>
          <a:noFill/>
        </p:spPr>
        <p:txBody>
          <a:bodyPr wrap="square" rtlCol="0">
            <a:spAutoFit/>
          </a:bodyPr>
          <a:lstStyle/>
          <a:p>
            <a:pPr marL="342900" indent="-342900">
              <a:buFont typeface="+mj-lt"/>
              <a:buAutoNum type="arabicPeriod"/>
            </a:pPr>
            <a:r>
              <a:rPr lang="en-US" dirty="0" smtClean="0">
                <a:latin typeface="Roboto" panose="02000000000000000000" pitchFamily="2" charset="0"/>
                <a:ea typeface="Roboto" panose="02000000000000000000" pitchFamily="2" charset="0"/>
              </a:rPr>
              <a:t>You </a:t>
            </a:r>
            <a:r>
              <a:rPr lang="en-US" dirty="0">
                <a:latin typeface="Roboto" panose="02000000000000000000" pitchFamily="2" charset="0"/>
                <a:ea typeface="Roboto" panose="02000000000000000000" pitchFamily="2" charset="0"/>
              </a:rPr>
              <a:t>need a publicly accessible server URL. </a:t>
            </a:r>
            <a:r>
              <a:rPr lang="en-US" dirty="0" err="1">
                <a:latin typeface="Roboto" panose="02000000000000000000" pitchFamily="2" charset="0"/>
                <a:ea typeface="Roboto" panose="02000000000000000000" pitchFamily="2" charset="0"/>
              </a:rPr>
              <a:t>Heroku</a:t>
            </a:r>
            <a:r>
              <a:rPr lang="en-US" dirty="0">
                <a:latin typeface="Roboto" panose="02000000000000000000" pitchFamily="2" charset="0"/>
                <a:ea typeface="Roboto" panose="02000000000000000000" pitchFamily="2" charset="0"/>
              </a:rPr>
              <a:t> is a good free place. Install the </a:t>
            </a:r>
            <a:r>
              <a:rPr lang="en-US" dirty="0" err="1">
                <a:latin typeface="Roboto" panose="02000000000000000000" pitchFamily="2" charset="0"/>
                <a:ea typeface="Roboto" panose="02000000000000000000" pitchFamily="2" charset="0"/>
              </a:rPr>
              <a:t>Heroku</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toolbelt</a:t>
            </a:r>
            <a:r>
              <a:rPr lang="en-US" dirty="0">
                <a:latin typeface="Roboto" panose="02000000000000000000" pitchFamily="2" charset="0"/>
                <a:ea typeface="Roboto" panose="02000000000000000000" pitchFamily="2" charset="0"/>
              </a:rPr>
              <a:t> from here https://toolbelt.heroku.com to launch, stop and monitor instances. </a:t>
            </a:r>
            <a:r>
              <a:rPr lang="en-US" dirty="0" smtClean="0">
                <a:latin typeface="Roboto" panose="02000000000000000000" pitchFamily="2" charset="0"/>
                <a:ea typeface="Roboto" panose="02000000000000000000" pitchFamily="2" charset="0"/>
              </a:rPr>
              <a:t>Sign </a:t>
            </a:r>
            <a:r>
              <a:rPr lang="en-US" dirty="0">
                <a:latin typeface="Roboto" panose="02000000000000000000" pitchFamily="2" charset="0"/>
                <a:ea typeface="Roboto" panose="02000000000000000000" pitchFamily="2" charset="0"/>
              </a:rPr>
              <a:t>up for free at https://www.heroku.com if you don't have an account yet</a:t>
            </a:r>
            <a:r>
              <a:rPr lang="en-US" dirty="0" smtClean="0">
                <a:latin typeface="Roboto" panose="02000000000000000000" pitchFamily="2" charset="0"/>
                <a:ea typeface="Roboto" panose="02000000000000000000" pitchFamily="2" charset="0"/>
              </a:rPr>
              <a:t>.</a:t>
            </a:r>
          </a:p>
          <a:p>
            <a:pPr marL="342900" indent="-342900">
              <a:buFont typeface="+mj-lt"/>
              <a:buAutoNum type="arabicPeriod"/>
            </a:pPr>
            <a:endParaRPr lang="en-US" dirty="0" smtClean="0">
              <a:latin typeface="Roboto" panose="02000000000000000000" pitchFamily="2" charset="0"/>
              <a:ea typeface="Roboto" panose="02000000000000000000" pitchFamily="2" charset="0"/>
            </a:endParaRPr>
          </a:p>
          <a:p>
            <a:pPr marL="342900" indent="-342900">
              <a:buFont typeface="+mj-lt"/>
              <a:buAutoNum type="arabicPeriod"/>
            </a:pPr>
            <a:r>
              <a:rPr lang="en-US" dirty="0">
                <a:latin typeface="Roboto" panose="02000000000000000000" pitchFamily="2" charset="0"/>
                <a:ea typeface="Roboto" panose="02000000000000000000" pitchFamily="2" charset="0"/>
              </a:rPr>
              <a:t>Install Node from here https://nodejs.org, this will be the server environment. </a:t>
            </a:r>
          </a:p>
          <a:p>
            <a:pPr marL="342900" indent="-342900">
              <a:buFont typeface="+mj-lt"/>
              <a:buAutoNum type="arabicPeriod"/>
            </a:pPr>
            <a:endParaRPr lang="en-US" dirty="0" smtClean="0">
              <a:latin typeface="Roboto" panose="02000000000000000000" pitchFamily="2" charset="0"/>
              <a:ea typeface="Roboto" panose="02000000000000000000" pitchFamily="2" charset="0"/>
            </a:endParaRPr>
          </a:p>
          <a:p>
            <a:pPr marL="342900" indent="-342900">
              <a:buFont typeface="+mj-lt"/>
              <a:buAutoNum type="arabicPeriod"/>
            </a:pPr>
            <a:r>
              <a:rPr lang="en-US" dirty="0">
                <a:latin typeface="Roboto" panose="02000000000000000000" pitchFamily="2" charset="0"/>
                <a:ea typeface="Roboto" panose="02000000000000000000" pitchFamily="2" charset="0"/>
              </a:rPr>
              <a:t>Create a new folder somewhere and let's create a new Node project. Hit Enter to accept the defaults</a:t>
            </a:r>
            <a:r>
              <a:rPr lang="en-US" dirty="0" smtClean="0">
                <a:latin typeface="Roboto" panose="02000000000000000000" pitchFamily="2" charset="0"/>
                <a:ea typeface="Roboto" panose="02000000000000000000" pitchFamily="2" charset="0"/>
              </a:rPr>
              <a:t>.</a:t>
            </a:r>
          </a:p>
          <a:p>
            <a:pPr marL="342900" indent="-342900">
              <a:buFont typeface="+mj-lt"/>
              <a:buAutoNum type="arabicPeriod"/>
            </a:pPr>
            <a:endParaRPr lang="en-US" dirty="0">
              <a:latin typeface="Roboto" panose="02000000000000000000" pitchFamily="2" charset="0"/>
              <a:ea typeface="Roboto" panose="02000000000000000000" pitchFamily="2" charset="0"/>
            </a:endParaRPr>
          </a:p>
          <a:p>
            <a:pPr marL="342900" indent="-342900">
              <a:buFont typeface="+mj-lt"/>
              <a:buAutoNum type="arabicPeriod"/>
            </a:pPr>
            <a:endParaRPr lang="en-US" dirty="0" smtClean="0">
              <a:latin typeface="Roboto" panose="02000000000000000000" pitchFamily="2" charset="0"/>
              <a:ea typeface="Roboto" panose="02000000000000000000" pitchFamily="2" charset="0"/>
            </a:endParaRPr>
          </a:p>
          <a:p>
            <a:pPr marL="342900" indent="-342900">
              <a:buFont typeface="+mj-lt"/>
              <a:buAutoNum type="arabicPeriod"/>
            </a:pPr>
            <a:endParaRPr lang="en-US" dirty="0">
              <a:latin typeface="Roboto" panose="02000000000000000000" pitchFamily="2" charset="0"/>
              <a:ea typeface="Roboto" panose="02000000000000000000" pitchFamily="2" charset="0"/>
            </a:endParaRPr>
          </a:p>
          <a:p>
            <a:pPr marL="342900" indent="-342900">
              <a:buFont typeface="+mj-lt"/>
              <a:buAutoNum type="arabicPeriod"/>
            </a:pPr>
            <a:r>
              <a:rPr lang="en-US" dirty="0">
                <a:latin typeface="Roboto" panose="02000000000000000000" pitchFamily="2" charset="0"/>
                <a:ea typeface="Roboto" panose="02000000000000000000" pitchFamily="2" charset="0"/>
              </a:rPr>
              <a:t>Install the additional Node dependencies. Express is for the server, request is for sending out messages and body-parser is to process messages.</a:t>
            </a:r>
            <a:endParaRPr lang="en-US" dirty="0" smtClean="0">
              <a:latin typeface="Roboto" panose="02000000000000000000" pitchFamily="2" charset="0"/>
              <a:ea typeface="Roboto" panose="02000000000000000000" pitchFamily="2" charset="0"/>
            </a:endParaRPr>
          </a:p>
          <a:p>
            <a:pPr marL="342900" indent="-342900">
              <a:buFont typeface="+mj-lt"/>
              <a:buAutoNum type="arabicPeriod"/>
            </a:pPr>
            <a:endParaRPr lang="en-US" dirty="0">
              <a:latin typeface="Roboto" panose="02000000000000000000" pitchFamily="2" charset="0"/>
              <a:ea typeface="Roboto" panose="02000000000000000000" pitchFamily="2" charset="0"/>
            </a:endParaRPr>
          </a:p>
        </p:txBody>
      </p:sp>
      <p:sp>
        <p:nvSpPr>
          <p:cNvPr id="5" name="TextBox 4"/>
          <p:cNvSpPr txBox="1"/>
          <p:nvPr/>
        </p:nvSpPr>
        <p:spPr>
          <a:xfrm>
            <a:off x="379827" y="501372"/>
            <a:ext cx="6246055" cy="923330"/>
          </a:xfrm>
          <a:prstGeom prst="rect">
            <a:avLst/>
          </a:prstGeom>
          <a:noFill/>
        </p:spPr>
        <p:txBody>
          <a:bodyPr wrap="square" rtlCol="0">
            <a:spAutoFit/>
          </a:bodyPr>
          <a:lstStyle/>
          <a:p>
            <a:r>
              <a:rPr lang="en-US" sz="5400" b="1" dirty="0" smtClean="0">
                <a:latin typeface="Raleway" panose="020B0503030101060003" pitchFamily="34" charset="0"/>
                <a:ea typeface="Roboto" panose="02000000000000000000" pitchFamily="2" charset="0"/>
              </a:rPr>
              <a:t>Build the server</a:t>
            </a:r>
            <a:endParaRPr lang="en-US" sz="5400" b="1" dirty="0">
              <a:latin typeface="Raleway" panose="020B0503030101060003" pitchFamily="34" charset="0"/>
              <a:ea typeface="Roboto" panose="02000000000000000000" pitchFamily="2" charset="0"/>
            </a:endParaRPr>
          </a:p>
        </p:txBody>
      </p:sp>
      <p:sp>
        <p:nvSpPr>
          <p:cNvPr id="2" name="Rectangle 1"/>
          <p:cNvSpPr/>
          <p:nvPr/>
        </p:nvSpPr>
        <p:spPr>
          <a:xfrm>
            <a:off x="815926" y="4023360"/>
            <a:ext cx="7202659" cy="562708"/>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Consolas" panose="020B0609020204030204" pitchFamily="49" charset="0"/>
                <a:cs typeface="Consolas" panose="020B0609020204030204" pitchFamily="49" charset="0"/>
              </a:rPr>
              <a:t>n</a:t>
            </a:r>
            <a:r>
              <a:rPr lang="en-US" dirty="0" err="1" smtClean="0">
                <a:solidFill>
                  <a:schemeClr val="tx1"/>
                </a:solidFill>
                <a:latin typeface="Consolas" panose="020B0609020204030204" pitchFamily="49" charset="0"/>
                <a:cs typeface="Consolas" panose="020B0609020204030204" pitchFamily="49" charset="0"/>
              </a:rPr>
              <a:t>pm</a:t>
            </a:r>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chemeClr val="tx1"/>
                </a:solidFill>
                <a:latin typeface="Consolas" panose="020B0609020204030204" pitchFamily="49" charset="0"/>
                <a:cs typeface="Consolas" panose="020B0609020204030204" pitchFamily="49" charset="0"/>
              </a:rPr>
              <a:t>init</a:t>
            </a:r>
            <a:endParaRPr lang="en-US" dirty="0">
              <a:solidFill>
                <a:schemeClr val="tx1"/>
              </a:solidFill>
              <a:latin typeface="Consolas" panose="020B0609020204030204" pitchFamily="49" charset="0"/>
              <a:cs typeface="Consolas" panose="020B0609020204030204" pitchFamily="49" charset="0"/>
            </a:endParaRPr>
          </a:p>
        </p:txBody>
      </p:sp>
      <p:sp>
        <p:nvSpPr>
          <p:cNvPr id="6" name="Rectangle 5"/>
          <p:cNvSpPr/>
          <p:nvPr/>
        </p:nvSpPr>
        <p:spPr>
          <a:xfrm>
            <a:off x="815925" y="5672019"/>
            <a:ext cx="7202659" cy="562708"/>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latin typeface="Consolas" panose="020B0609020204030204" pitchFamily="49" charset="0"/>
                <a:cs typeface="Consolas" panose="020B0609020204030204" pitchFamily="49" charset="0"/>
              </a:rPr>
              <a:t>npm</a:t>
            </a:r>
            <a:r>
              <a:rPr lang="en-US" dirty="0" smtClean="0">
                <a:solidFill>
                  <a:schemeClr val="tx1"/>
                </a:solidFill>
                <a:latin typeface="Consolas" panose="020B0609020204030204" pitchFamily="49" charset="0"/>
                <a:cs typeface="Consolas" panose="020B0609020204030204" pitchFamily="49" charset="0"/>
              </a:rPr>
              <a:t> install express request body-parser --save </a:t>
            </a:r>
            <a:endParaRPr lang="en-US"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40792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605</Words>
  <Application>Microsoft Office PowerPoint</Application>
  <PresentationFormat>Widescreen</PresentationFormat>
  <Paragraphs>95</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Consolas</vt:lpstr>
      <vt:lpstr>Raleway</vt:lpstr>
      <vt:lpstr>Roboto</vt:lpstr>
      <vt:lpstr>Office Theme</vt:lpstr>
      <vt:lpstr>FACEBOOK Developer Seminar</vt:lpstr>
      <vt:lpstr>Whoami ?</vt:lpstr>
      <vt:lpstr>Facebook Bot</vt:lpstr>
      <vt:lpstr>Tools?</vt:lpstr>
      <vt:lpstr>Index.js</vt:lpstr>
      <vt:lpstr>Lets Build 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Codex Student Partners</vt:lpstr>
      <vt:lpstr>Internship Opportunities</vt:lpstr>
      <vt:lpstr>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Developer Seminar</dc:title>
  <dc:creator>Sumair Baloch</dc:creator>
  <cp:lastModifiedBy>Sumair Baloch</cp:lastModifiedBy>
  <cp:revision>58</cp:revision>
  <dcterms:created xsi:type="dcterms:W3CDTF">2017-01-28T11:24:02Z</dcterms:created>
  <dcterms:modified xsi:type="dcterms:W3CDTF">2017-01-31T16:22:46Z</dcterms:modified>
</cp:coreProperties>
</file>