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1" r:id="rId9"/>
    <p:sldId id="272" r:id="rId10"/>
    <p:sldId id="262" r:id="rId11"/>
    <p:sldId id="266" r:id="rId12"/>
    <p:sldId id="274" r:id="rId13"/>
    <p:sldId id="275" r:id="rId14"/>
    <p:sldId id="273" r:id="rId15"/>
    <p:sldId id="276" r:id="rId16"/>
    <p:sldId id="280" r:id="rId17"/>
    <p:sldId id="267" r:id="rId18"/>
    <p:sldId id="268" r:id="rId19"/>
    <p:sldId id="277" r:id="rId20"/>
    <p:sldId id="281" r:id="rId21"/>
    <p:sldId id="283" r:id="rId22"/>
    <p:sldId id="284" r:id="rId23"/>
    <p:sldId id="285" r:id="rId24"/>
    <p:sldId id="286" r:id="rId25"/>
    <p:sldId id="287" r:id="rId26"/>
    <p:sldId id="282" r:id="rId27"/>
    <p:sldId id="269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B0F2-06E1-4064-84B7-993E37D8CB9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B52A1-F388-415D-ABF6-5272C9D4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52A1-F388-415D-ABF6-5272C9D4FF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CF808-2855-4ABE-9386-8ABDFD28EC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E80889-D873-4D32-8707-3937D05FAA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8" y="755955"/>
            <a:ext cx="7456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</a:t>
            </a:r>
            <a:r>
              <a:rPr lang="en-US" sz="3200" b="1" dirty="0" smtClean="0"/>
              <a:t>QoS-Aware </a:t>
            </a:r>
            <a:r>
              <a:rPr lang="en-US" sz="3200" b="1" dirty="0"/>
              <a:t>Data Replication for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Applications </a:t>
            </a:r>
            <a:r>
              <a:rPr lang="en-US" sz="3200" b="1" dirty="0"/>
              <a:t>in </a:t>
            </a:r>
            <a:r>
              <a:rPr lang="en-US" sz="3200" b="1" dirty="0"/>
              <a:t>Distributed</a:t>
            </a:r>
            <a:r>
              <a:rPr lang="en-US" sz="3200" b="1" dirty="0" smtClean="0"/>
              <a:t> Systems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1271" y="2818058"/>
            <a:ext cx="2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NIT WARANGAL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0496" y="3542185"/>
            <a:ext cx="2501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by:-</a:t>
            </a:r>
          </a:p>
          <a:p>
            <a:endParaRPr lang="en-US" dirty="0"/>
          </a:p>
          <a:p>
            <a:r>
              <a:rPr lang="en-US" dirty="0"/>
              <a:t>Dr. Ch.Sudhakar</a:t>
            </a:r>
          </a:p>
          <a:p>
            <a:r>
              <a:rPr lang="en-US" dirty="0"/>
              <a:t>Computer Science &amp; Engineering</a:t>
            </a:r>
          </a:p>
          <a:p>
            <a:r>
              <a:rPr lang="en-US" dirty="0"/>
              <a:t>NIT Warangal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459" y="3567735"/>
            <a:ext cx="3078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Members:-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Pardeep Kumar (UG107235)</a:t>
            </a:r>
          </a:p>
          <a:p>
            <a:r>
              <a:rPr lang="en-US" dirty="0"/>
              <a:t>Vaibhav Rawat (UG107255)</a:t>
            </a:r>
          </a:p>
          <a:p>
            <a:r>
              <a:rPr lang="en-US" dirty="0"/>
              <a:t>Prashant Sahu (UG107237)</a:t>
            </a:r>
          </a:p>
          <a:p>
            <a:r>
              <a:rPr lang="en-US" dirty="0"/>
              <a:t>Sneha Roy(UG107250)</a:t>
            </a:r>
          </a:p>
        </p:txBody>
      </p:sp>
    </p:spTree>
    <p:extLst>
      <p:ext uri="{BB962C8B-B14F-4D97-AF65-F5344CB8AC3E}">
        <p14:creationId xmlns:p14="http://schemas.microsoft.com/office/powerpoint/2010/main" val="2562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98" y="548158"/>
            <a:ext cx="4399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Problem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065" y="1671839"/>
            <a:ext cx="7727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“</a:t>
            </a:r>
            <a:r>
              <a:rPr lang="en-US" sz="2400" b="1" dirty="0" smtClean="0"/>
              <a:t>Quality </a:t>
            </a:r>
            <a:r>
              <a:rPr lang="en-US" sz="2400" b="1" dirty="0"/>
              <a:t>of Service Aware Data Replication </a:t>
            </a:r>
            <a:r>
              <a:rPr lang="en-US" sz="2400" b="1" dirty="0" smtClean="0"/>
              <a:t>for Applications </a:t>
            </a:r>
            <a:r>
              <a:rPr lang="en-US" sz="2400" b="1" dirty="0"/>
              <a:t>in </a:t>
            </a:r>
            <a:r>
              <a:rPr lang="en-US" sz="2400" b="1" dirty="0" smtClean="0"/>
              <a:t>Distributed </a:t>
            </a:r>
            <a:r>
              <a:rPr lang="en-US" sz="2400" b="1" dirty="0" smtClean="0"/>
              <a:t>Systems</a:t>
            </a:r>
            <a:r>
              <a:rPr lang="en-US" sz="2400" dirty="0" smtClean="0"/>
              <a:t>” </a:t>
            </a:r>
            <a:r>
              <a:rPr lang="en-US" sz="2400" dirty="0" smtClean="0"/>
              <a:t>which investigates </a:t>
            </a:r>
            <a:r>
              <a:rPr lang="en-US" sz="2400" dirty="0"/>
              <a:t>the </a:t>
            </a:r>
            <a:r>
              <a:rPr lang="en-US" sz="2400" dirty="0" smtClean="0"/>
              <a:t>QADR problem </a:t>
            </a:r>
            <a:r>
              <a:rPr lang="en-US" sz="2400" dirty="0"/>
              <a:t>for </a:t>
            </a:r>
            <a:r>
              <a:rPr lang="en-US" sz="2400" dirty="0" smtClean="0"/>
              <a:t>applications </a:t>
            </a:r>
            <a:r>
              <a:rPr lang="en-US" sz="2400" dirty="0"/>
              <a:t>in </a:t>
            </a:r>
            <a:r>
              <a:rPr lang="en-US" sz="2400" dirty="0" smtClean="0"/>
              <a:t>distributed  </a:t>
            </a:r>
            <a:r>
              <a:rPr lang="en-US" sz="2400" dirty="0"/>
              <a:t>systems.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Modifying and applying </a:t>
            </a:r>
            <a:r>
              <a:rPr lang="en-US" sz="2400" dirty="0"/>
              <a:t>the existing </a:t>
            </a:r>
            <a:r>
              <a:rPr lang="en-US" sz="2400" dirty="0" smtClean="0"/>
              <a:t>Min-Cost Max Flow ( MCMF ) </a:t>
            </a:r>
            <a:r>
              <a:rPr lang="en-US" sz="2400" dirty="0"/>
              <a:t>algorithm to solve the QADR </a:t>
            </a:r>
            <a:r>
              <a:rPr lang="en-US" sz="2400" dirty="0" smtClean="0"/>
              <a:t>problem.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94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332" y="4121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86" y="361067"/>
            <a:ext cx="7683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 smtClean="0"/>
              <a:t>Mathematical Representation </a:t>
            </a:r>
            <a:endParaRPr lang="en-US" sz="44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5" y="1501254"/>
            <a:ext cx="6800207" cy="242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095" y="4470617"/>
            <a:ext cx="7505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1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QoS violated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 for replication ,0 otherwise.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1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qualified node for replication,0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</a:t>
            </a:r>
            <a:r>
              <a:rPr lang="en-US" sz="2000" baseline="-25000" dirty="0" err="1"/>
              <a:t>storage</a:t>
            </a:r>
            <a:r>
              <a:rPr lang="en-US" sz="2000" baseline="-25000" dirty="0"/>
              <a:t>(</a:t>
            </a:r>
            <a:r>
              <a:rPr lang="en-US" sz="2000" baseline="-25000" dirty="0" err="1"/>
              <a:t>ri,qj</a:t>
            </a:r>
            <a:r>
              <a:rPr lang="en-US" sz="2000" baseline="-25000" dirty="0"/>
              <a:t>)</a:t>
            </a:r>
            <a:r>
              <a:rPr lang="en-US" sz="2000" dirty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time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90" y="1637731"/>
            <a:ext cx="69740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QADR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problem, find all qualified and requesting nodes.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Qualified node should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present within the same rack.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data replica time ,i.e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D+ L + 1/B &lt; 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D=disk latency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 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for requesting node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40" y="682388"/>
            <a:ext cx="786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Transforming into MCMF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42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4" y="0"/>
            <a:ext cx="4258103" cy="33437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299" y="3343701"/>
            <a:ext cx="7096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relationship between requested and qualified nodes modeled as weighted-bipartite graph (WBG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node s and a sink node t are added on two sides of WBG to connect with each of its requested nodes and each of its qualified nodes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WBG gets converted to its equivalent NFG with source edges, bipartite edges, and sink 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8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40" y="682388"/>
            <a:ext cx="786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Transforming into MCMF problem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69242" y="1828800"/>
            <a:ext cx="7042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(Capacity,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cost, BW)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each source edge is set to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r,1,INF)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r is replication factor.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(Capacity,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edge is set to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1,w,b)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w is weight of bipartite edge.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(Capacity,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BW)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each edge is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b,1,INF)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b is buffer size of node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116" y="518615"/>
            <a:ext cx="7274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Applying Min Cost Max Flow 				(MCMF)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013" y="2060812"/>
            <a:ext cx="6612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Network Flow Graph to MCMF to find optimal placement for QoS satisfied data replicas.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requested nodes still left unsatisfied due to buffer constraints construct a NFG with unqualified nodes in a similar manner.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MCMF to above NFG for QoS violated data replicas.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3595" y="1525991"/>
            <a:ext cx="2005652" cy="1487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a bipartite graph based between request and qualified nodes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595" y="5169942"/>
            <a:ext cx="1937982" cy="904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respective capacity and cost to edges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4452" y="3530789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Converting to NFG (Add sink (t)and source (s))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9942" y="1729783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MCMF and find QoS violated data replicas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78941" y="5311679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 satisfied data replicas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4324" y="5308979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Modified MCMF to NFG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07322" y="3624049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Unsatisfied requested nodes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02774" y="3578982"/>
            <a:ext cx="1937982" cy="928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Unqualified nodes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28477" y="1412125"/>
            <a:ext cx="2107797" cy="10157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Nodes sending replication request to name node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04300" y="4447180"/>
            <a:ext cx="58286" cy="72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4067" y="3013596"/>
            <a:ext cx="10233" cy="5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12306" y="5561746"/>
            <a:ext cx="866635" cy="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06555" y="5622308"/>
            <a:ext cx="86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9" idx="2"/>
          </p:cNvCxnSpPr>
          <p:nvPr/>
        </p:nvCxnSpPr>
        <p:spPr>
          <a:xfrm flipV="1">
            <a:off x="4243315" y="4552097"/>
            <a:ext cx="432998" cy="75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flipH="1">
            <a:off x="2499249" y="1920003"/>
            <a:ext cx="729228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24084" y="545910"/>
            <a:ext cx="4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FLOW</a:t>
            </a:r>
            <a:endParaRPr lang="en-US" sz="3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688136" y="4088073"/>
            <a:ext cx="77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7932" y="2573880"/>
            <a:ext cx="54591" cy="100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09" y="540914"/>
            <a:ext cx="2794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Algorithm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4328" y="2175760"/>
            <a:ext cx="7405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 </a:t>
            </a:r>
            <a:r>
              <a:rPr lang="en-US" dirty="0"/>
              <a:t>A set of requested nodes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Optimal Placement for the QoS-satisfied and QoS-violated data replicas.</a:t>
            </a:r>
          </a:p>
          <a:p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-25000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NULL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 each requested node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in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do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      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Find the correspondingly qualified nodes of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      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-25000" dirty="0"/>
              <a:t>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/>
              <a:t> </a:t>
            </a:r>
            <a:r>
              <a:rPr lang="en-US" baseline="-25000" dirty="0"/>
              <a:t>U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 err="1"/>
              <a:t>r</a:t>
            </a:r>
            <a:r>
              <a:rPr lang="en-US" baseline="-25000" dirty="0" err="1"/>
              <a:t>i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 end </a:t>
            </a:r>
            <a:r>
              <a:rPr lang="en-US" dirty="0" smtClean="0"/>
              <a:t>for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/>
              <a:t> </a:t>
            </a:r>
            <a:r>
              <a:rPr lang="en-US" dirty="0"/>
              <a:t>to model a network flow graph.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730" y="244699"/>
            <a:ext cx="85902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7"/>
            </a:pPr>
            <a:r>
              <a:rPr lang="en-US" dirty="0" smtClean="0"/>
              <a:t>Set </a:t>
            </a:r>
            <a:r>
              <a:rPr lang="en-US" dirty="0"/>
              <a:t>appropriate (capacity, cost) values on the edges of the edges of the network flow graph.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Apply an existing polynomial-time MCMF algorithm to obtain the MCMF solution of the network flow diagram.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Obtain the optimal placement for the QoS-satisfied data replicas from the MCMF solution.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S</a:t>
            </a:r>
            <a:r>
              <a:rPr lang="en-US" baseline="-25000" dirty="0"/>
              <a:t>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NULL and </a:t>
            </a:r>
            <a:r>
              <a:rPr lang="en-US" dirty="0" err="1"/>
              <a:t>S</a:t>
            </a:r>
            <a:r>
              <a:rPr lang="en-US" baseline="-25000" dirty="0" err="1"/>
              <a:t>uq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NULL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For each requested node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do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      </a:t>
            </a:r>
            <a:r>
              <a:rPr lang="en-US" dirty="0" err="1"/>
              <a:t>f</a:t>
            </a:r>
            <a:r>
              <a:rPr lang="en-US" baseline="-25000" dirty="0" err="1"/>
              <a:t>leaving</a:t>
            </a:r>
            <a:r>
              <a:rPr lang="en-US" baseline="-25000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the amount of flow leaving from 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  </a:t>
            </a:r>
            <a:endParaRPr lang="en-US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      If </a:t>
            </a:r>
            <a:r>
              <a:rPr lang="en-US" dirty="0" err="1"/>
              <a:t>f</a:t>
            </a:r>
            <a:r>
              <a:rPr lang="en-US" baseline="-25000" dirty="0" err="1"/>
              <a:t>leaving</a:t>
            </a:r>
            <a:r>
              <a:rPr lang="en-US" dirty="0"/>
              <a:t>  &lt;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then</a:t>
            </a:r>
            <a:r>
              <a:rPr lang="en-US" baseline="-25000" dirty="0"/>
              <a:t>     </a:t>
            </a:r>
            <a:endParaRPr lang="en-US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baseline="-25000" dirty="0"/>
              <a:t>                    </a:t>
            </a:r>
            <a:r>
              <a:rPr lang="en-US" dirty="0"/>
              <a:t>S</a:t>
            </a:r>
            <a:r>
              <a:rPr lang="en-US" baseline="-25000" dirty="0"/>
              <a:t>ur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S</a:t>
            </a:r>
            <a:r>
              <a:rPr lang="en-US" baseline="-25000" dirty="0"/>
              <a:t>ur</a:t>
            </a:r>
            <a:r>
              <a:rPr lang="en-US" dirty="0"/>
              <a:t> U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 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            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S -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   </a:t>
            </a:r>
            <a:r>
              <a:rPr lang="en-US" dirty="0"/>
              <a:t>/ * the qualified nodes for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*/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             </a:t>
            </a:r>
            <a:r>
              <a:rPr lang="en-US" dirty="0" err="1"/>
              <a:t>S</a:t>
            </a:r>
            <a:r>
              <a:rPr lang="en-US" baseline="-25000" dirty="0" err="1"/>
              <a:t>uq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</a:t>
            </a:r>
            <a:r>
              <a:rPr lang="en-US" dirty="0" err="1"/>
              <a:t>S</a:t>
            </a:r>
            <a:r>
              <a:rPr lang="en-US" baseline="-25000" dirty="0" err="1"/>
              <a:t>uq</a:t>
            </a:r>
            <a:r>
              <a:rPr lang="en-US" baseline="-25000" dirty="0"/>
              <a:t>      </a:t>
            </a:r>
            <a:r>
              <a:rPr lang="en-US" dirty="0"/>
              <a:t>U 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baseline="30000" dirty="0" err="1"/>
              <a:t>r</a:t>
            </a:r>
            <a:r>
              <a:rPr lang="en-US" baseline="-25000" dirty="0" err="1"/>
              <a:t>i</a:t>
            </a:r>
            <a:endParaRPr lang="en-US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baseline="-25000" dirty="0"/>
              <a:t> </a:t>
            </a:r>
            <a:r>
              <a:rPr lang="en-US" dirty="0"/>
              <a:t>      end if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 end </a:t>
            </a:r>
            <a:r>
              <a:rPr lang="en-US" dirty="0" smtClean="0"/>
              <a:t>for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Use S</a:t>
            </a:r>
            <a:r>
              <a:rPr lang="en-US" baseline="-25000" dirty="0"/>
              <a:t>ur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uq</a:t>
            </a:r>
            <a:r>
              <a:rPr lang="en-US" dirty="0"/>
              <a:t> to model a new network flow graph.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Set appropriate (capacity, cost) values on the edges of the new network flow graph.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dirty="0"/>
              <a:t>Apply the MCMF algorithm on the new network flow graph to obtain the MCMF solution.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Follow the MCMF solution to make the optimal placement of the QoS- Violated data replicas</a:t>
            </a:r>
          </a:p>
        </p:txBody>
      </p:sp>
    </p:spTree>
    <p:extLst>
      <p:ext uri="{BB962C8B-B14F-4D97-AF65-F5344CB8AC3E}">
        <p14:creationId xmlns:p14="http://schemas.microsoft.com/office/powerpoint/2010/main" val="24455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0" y="791570"/>
            <a:ext cx="64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Implementation and Results: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9117" y="2006221"/>
            <a:ext cx="75608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model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Python language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UBUNTU Operating System.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consists of data nodes connected to name node with data nodes having different rack number.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nodes sends request to main server which calculates qualified nodes and applies Min Cost Max Flow algorithm for QoS Aware Data Replication.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and cost of flow as well as the data replication nodes for each requested node is calculated.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906" y="451528"/>
            <a:ext cx="5945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Distributed Computing Overview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503" y="2096841"/>
            <a:ext cx="7920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An expression used to describe a variety of computing concepts.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Involves a large number of computers connected through a real-time </a:t>
            </a:r>
          </a:p>
          <a:p>
            <a:r>
              <a:rPr lang="en-US" dirty="0"/>
              <a:t>     </a:t>
            </a:r>
            <a:r>
              <a:rPr lang="en-US" dirty="0" smtClean="0"/>
              <a:t>communication </a:t>
            </a:r>
            <a:r>
              <a:rPr lang="en-US" dirty="0" smtClean="0"/>
              <a:t>network.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Relies </a:t>
            </a:r>
            <a:r>
              <a:rPr lang="en-US" dirty="0" smtClean="0"/>
              <a:t>on</a:t>
            </a:r>
            <a:r>
              <a:rPr lang="en-US" dirty="0"/>
              <a:t> converged </a:t>
            </a:r>
            <a:r>
              <a:rPr lang="en-US" dirty="0" smtClean="0"/>
              <a:t>infrastructure</a:t>
            </a:r>
            <a:r>
              <a:rPr lang="en-US" dirty="0"/>
              <a:t> and </a:t>
            </a:r>
            <a:r>
              <a:rPr lang="en-US" dirty="0" smtClean="0"/>
              <a:t>sharing </a:t>
            </a:r>
          </a:p>
          <a:p>
            <a:r>
              <a:rPr lang="en-US" dirty="0" smtClean="0"/>
              <a:t>     computing </a:t>
            </a:r>
            <a:r>
              <a:rPr lang="en-US" dirty="0"/>
              <a:t>resources rather than </a:t>
            </a:r>
            <a:r>
              <a:rPr lang="en-US" dirty="0" smtClean="0"/>
              <a:t>having local </a:t>
            </a:r>
          </a:p>
          <a:p>
            <a:r>
              <a:rPr lang="en-US" dirty="0"/>
              <a:t> </a:t>
            </a:r>
            <a:r>
              <a:rPr lang="en-US" dirty="0" smtClean="0"/>
              <a:t>    servers </a:t>
            </a:r>
            <a:r>
              <a:rPr lang="en-US" dirty="0"/>
              <a:t>or personal devices  to </a:t>
            </a:r>
            <a:r>
              <a:rPr lang="en-US" dirty="0" smtClean="0"/>
              <a:t> </a:t>
            </a:r>
            <a:r>
              <a:rPr lang="en-US" dirty="0"/>
              <a:t>handle </a:t>
            </a:r>
            <a:r>
              <a:rPr lang="en-US" dirty="0" smtClean="0"/>
              <a:t>application.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21" y="3418820"/>
            <a:ext cx="3457979" cy="26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596381" y="1682750"/>
            <a:ext cx="733425" cy="552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NS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858068" y="771525"/>
            <a:ext cx="733425" cy="552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905693" y="2809875"/>
            <a:ext cx="733425" cy="552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R2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6115618" y="714375"/>
            <a:ext cx="733425" cy="552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R4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191818" y="2819400"/>
            <a:ext cx="733425" cy="552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R3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Straight Connector 14"/>
          <p:cNvSpPr>
            <a:spLocks noChangeShapeType="1"/>
          </p:cNvSpPr>
          <p:nvPr/>
        </p:nvSpPr>
        <p:spPr bwMode="auto">
          <a:xfrm flipV="1">
            <a:off x="5344093" y="1266825"/>
            <a:ext cx="762000" cy="457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Straight Connector 15"/>
          <p:cNvSpPr>
            <a:spLocks noChangeShapeType="1"/>
          </p:cNvSpPr>
          <p:nvPr/>
        </p:nvSpPr>
        <p:spPr bwMode="auto">
          <a:xfrm flipV="1">
            <a:off x="3648643" y="2257425"/>
            <a:ext cx="981075" cy="5715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traight Connector 16"/>
          <p:cNvSpPr>
            <a:spLocks noChangeShapeType="1"/>
          </p:cNvSpPr>
          <p:nvPr/>
        </p:nvSpPr>
        <p:spPr bwMode="auto">
          <a:xfrm>
            <a:off x="5344093" y="2238375"/>
            <a:ext cx="866775" cy="6096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Straight Connector 19"/>
          <p:cNvSpPr>
            <a:spLocks noChangeShapeType="1"/>
          </p:cNvSpPr>
          <p:nvPr/>
        </p:nvSpPr>
        <p:spPr bwMode="auto">
          <a:xfrm>
            <a:off x="3591493" y="1323975"/>
            <a:ext cx="1085850" cy="4000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7068118" y="457200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D8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7153843" y="1085850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D7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7325293" y="2524125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D6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311929" y="3376612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D5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1743643" y="2438400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D3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25"/>
          <p:cNvSpPr>
            <a:spLocks noChangeArrowheads="1"/>
          </p:cNvSpPr>
          <p:nvPr/>
        </p:nvSpPr>
        <p:spPr bwMode="auto">
          <a:xfrm>
            <a:off x="1734118" y="3381375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D4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1962718" y="457200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D1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962718" y="1295400"/>
            <a:ext cx="628650" cy="37147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D2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Straight Connector 31"/>
          <p:cNvSpPr>
            <a:spLocks noChangeShapeType="1"/>
          </p:cNvSpPr>
          <p:nvPr/>
        </p:nvSpPr>
        <p:spPr bwMode="auto">
          <a:xfrm flipH="1" flipV="1">
            <a:off x="2438968" y="485775"/>
            <a:ext cx="447675" cy="3238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32"/>
          <p:cNvSpPr>
            <a:spLocks noChangeShapeType="1"/>
          </p:cNvSpPr>
          <p:nvPr/>
        </p:nvSpPr>
        <p:spPr bwMode="auto">
          <a:xfrm flipV="1">
            <a:off x="2438968" y="1285875"/>
            <a:ext cx="514350" cy="2476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Straight Connector 34"/>
          <p:cNvSpPr>
            <a:spLocks noChangeShapeType="1"/>
          </p:cNvSpPr>
          <p:nvPr/>
        </p:nvSpPr>
        <p:spPr bwMode="auto">
          <a:xfrm flipH="1" flipV="1">
            <a:off x="2343718" y="2628900"/>
            <a:ext cx="581025" cy="200025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Straight Connector 35"/>
          <p:cNvSpPr>
            <a:spLocks noChangeShapeType="1"/>
          </p:cNvSpPr>
          <p:nvPr/>
        </p:nvSpPr>
        <p:spPr bwMode="auto">
          <a:xfrm flipH="1">
            <a:off x="2324668" y="3362325"/>
            <a:ext cx="590550" cy="200025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Straight Connector 36"/>
          <p:cNvSpPr>
            <a:spLocks noChangeShapeType="1"/>
          </p:cNvSpPr>
          <p:nvPr/>
        </p:nvSpPr>
        <p:spPr bwMode="auto">
          <a:xfrm flipV="1">
            <a:off x="6896668" y="2714625"/>
            <a:ext cx="504825" cy="104775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Straight Connector 37"/>
          <p:cNvSpPr>
            <a:spLocks noChangeShapeType="1"/>
          </p:cNvSpPr>
          <p:nvPr/>
        </p:nvSpPr>
        <p:spPr bwMode="auto">
          <a:xfrm>
            <a:off x="6934768" y="3362325"/>
            <a:ext cx="533400" cy="161925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Straight Connector 41"/>
          <p:cNvSpPr>
            <a:spLocks noChangeShapeType="1"/>
          </p:cNvSpPr>
          <p:nvPr/>
        </p:nvSpPr>
        <p:spPr bwMode="auto">
          <a:xfrm flipV="1">
            <a:off x="6839518" y="457200"/>
            <a:ext cx="466725" cy="2667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Straight Connector 42"/>
          <p:cNvSpPr>
            <a:spLocks noChangeShapeType="1"/>
          </p:cNvSpPr>
          <p:nvPr/>
        </p:nvSpPr>
        <p:spPr bwMode="auto">
          <a:xfrm>
            <a:off x="6839518" y="1276350"/>
            <a:ext cx="447675" cy="76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71"/>
          <p:cNvSpPr>
            <a:spLocks noChangeArrowheads="1"/>
          </p:cNvSpPr>
          <p:nvPr/>
        </p:nvSpPr>
        <p:spPr bwMode="auto">
          <a:xfrm>
            <a:off x="2019868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85"/>
          <p:cNvSpPr>
            <a:spLocks noChangeArrowheads="1"/>
          </p:cNvSpPr>
          <p:nvPr/>
        </p:nvSpPr>
        <p:spPr bwMode="auto">
          <a:xfrm>
            <a:off x="2019868" y="590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1343" y="5372000"/>
            <a:ext cx="45720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1285" marR="2250440" algn="ctr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1285" marR="2250440" algn="ctr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34146" y="4215010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 Topology for QADR in consideration for </a:t>
            </a:r>
            <a:r>
              <a:rPr lang="en-US" b="1" dirty="0" smtClean="0"/>
              <a:t>Distributed Computing</a:t>
            </a:r>
            <a:r>
              <a:rPr lang="en-US" b="1" dirty="0"/>
              <a:t>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655093"/>
            <a:ext cx="8393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Netkit</a:t>
            </a:r>
            <a:r>
              <a:rPr lang="en-US" sz="4400" b="1" dirty="0" smtClean="0"/>
              <a:t> Emulator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0627" y="1733266"/>
            <a:ext cx="8175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emulators are software environments that closely reproduce the functionalities and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real world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Netkit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environment for setting up and performing networking experiments at low cost and with little effort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"create" several virtual network devices (full-fledged routers, switches, computers, etc.) that can be easily interconnected in order to form a network on a single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Netkit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collection of integrated easy to use, and widely tested tools to simplify the setup of a virtual network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287" y="600501"/>
            <a:ext cx="745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Connection between requesting node and switch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1578359"/>
            <a:ext cx="8338781" cy="44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73206"/>
            <a:ext cx="765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Connection between switch and name node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1" y="1578359"/>
            <a:ext cx="8004850" cy="43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675" y="723331"/>
            <a:ext cx="492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 IP configuration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73456" y="1828800"/>
            <a:ext cx="76700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                               </a:t>
            </a:r>
            <a:r>
              <a:rPr lang="en-US" sz="2400" b="1" dirty="0" err="1" smtClean="0"/>
              <a:t>Lab.config</a:t>
            </a:r>
            <a:endParaRPr lang="en-US" sz="2400" b="1" dirty="0" smtClean="0"/>
          </a:p>
          <a:p>
            <a:pPr lvl="0" algn="ctr"/>
            <a:r>
              <a:rPr lang="en-US" dirty="0"/>
              <a:t>	</a:t>
            </a:r>
          </a:p>
          <a:p>
            <a:r>
              <a:rPr lang="en-US" dirty="0"/>
              <a:t>r1[0]="A" 			r1[1]="P"</a:t>
            </a:r>
          </a:p>
          <a:p>
            <a:r>
              <a:rPr lang="en-US" dirty="0"/>
              <a:t>r2[0]="A" 			r2[1]="Q"</a:t>
            </a:r>
          </a:p>
          <a:p>
            <a:r>
              <a:rPr lang="en-US" dirty="0"/>
              <a:t>r3[0]="A" 			r3[1]="R"</a:t>
            </a:r>
          </a:p>
          <a:p>
            <a:r>
              <a:rPr lang="en-US" dirty="0"/>
              <a:t>r4[0]="A"			</a:t>
            </a:r>
            <a:r>
              <a:rPr lang="en-US" dirty="0" smtClean="0"/>
              <a:t>	r4[1</a:t>
            </a:r>
            <a:r>
              <a:rPr lang="en-US" dirty="0"/>
              <a:t>]="S"</a:t>
            </a:r>
          </a:p>
          <a:p>
            <a:r>
              <a:rPr lang="en-US" dirty="0"/>
              <a:t>d1[1]="P"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d5[1</a:t>
            </a:r>
            <a:r>
              <a:rPr lang="en-US" dirty="0"/>
              <a:t>]="R"</a:t>
            </a:r>
          </a:p>
          <a:p>
            <a:r>
              <a:rPr lang="en-US" dirty="0"/>
              <a:t>d2[1]="P" 			d6[1]="R"</a:t>
            </a:r>
          </a:p>
          <a:p>
            <a:r>
              <a:rPr lang="en-US" dirty="0"/>
              <a:t>d3[1]="Q" 		</a:t>
            </a:r>
            <a:r>
              <a:rPr lang="en-US" dirty="0" smtClean="0"/>
              <a:t>	d7[1</a:t>
            </a:r>
            <a:r>
              <a:rPr lang="en-US" dirty="0"/>
              <a:t>]="S"</a:t>
            </a:r>
          </a:p>
          <a:p>
            <a:r>
              <a:rPr lang="en-US" dirty="0"/>
              <a:t>d4[1]="Q" 		</a:t>
            </a:r>
            <a:r>
              <a:rPr lang="en-US" dirty="0" smtClean="0"/>
              <a:t>	d8[1</a:t>
            </a:r>
            <a:r>
              <a:rPr lang="en-US" dirty="0"/>
              <a:t>]="S"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299" y="368490"/>
            <a:ext cx="5172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RESULTS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" y="1438182"/>
            <a:ext cx="7765576" cy="3775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218" y="5513696"/>
            <a:ext cx="83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 of applying QADR algorithm to our topology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41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091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endParaRPr lang="en-US" sz="2400" dirty="0"/>
          </a:p>
          <a:p>
            <a:r>
              <a:rPr lang="en-US" sz="2400" b="1" dirty="0"/>
              <a:t>   Work Done in Current Semester</a:t>
            </a:r>
            <a:endParaRPr lang="en-US" sz="24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Simulated a </a:t>
            </a:r>
            <a:r>
              <a:rPr lang="en-US" sz="2000" dirty="0" smtClean="0"/>
              <a:t>Distributed Computing </a:t>
            </a:r>
            <a:r>
              <a:rPr lang="en-US" sz="2000" dirty="0"/>
              <a:t>environment consisting of multiple virtual nodes and routes to construct a network topology using NETKIT EMULATOR for Linux (Ubuntu 12.04).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Proposed an alternative algorithm to solve the QADR problem.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</a:t>
            </a:r>
          </a:p>
          <a:p>
            <a:r>
              <a:rPr lang="en-US" sz="2400" dirty="0"/>
              <a:t>  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717103"/>
            <a:ext cx="5133126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" y="0"/>
            <a:ext cx="8161361" cy="6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47" y="423081"/>
            <a:ext cx="6353316" cy="54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74" y="627754"/>
            <a:ext cx="8461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 </a:t>
            </a:r>
            <a:r>
              <a:rPr lang="en-US" sz="4400" b="1" dirty="0" smtClean="0"/>
              <a:t> Why </a:t>
            </a:r>
            <a:r>
              <a:rPr lang="en-US" sz="4400" b="1" dirty="0" smtClean="0"/>
              <a:t>Distributed</a:t>
            </a:r>
            <a:r>
              <a:rPr lang="en-US" sz="4400" b="1" dirty="0" smtClean="0"/>
              <a:t> </a:t>
            </a:r>
            <a:r>
              <a:rPr lang="en-US" sz="4400" b="1" dirty="0"/>
              <a:t>Computing is important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846" y="2074304"/>
            <a:ext cx="80460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In traditional desktop computing </a:t>
            </a:r>
            <a:r>
              <a:rPr lang="en-US" sz="2000" dirty="0" smtClean="0"/>
              <a:t>,we </a:t>
            </a:r>
            <a:r>
              <a:rPr lang="en-US" sz="2000" dirty="0"/>
              <a:t>run software in our own PC and data is stored in there only, hence traditional computing is PC centric.</a:t>
            </a:r>
          </a:p>
          <a:p>
            <a:pPr algn="just"/>
            <a:r>
              <a:rPr lang="en-US" sz="2000" dirty="0"/>
              <a:t>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Distributed</a:t>
            </a:r>
            <a:r>
              <a:rPr lang="en-US" sz="2000" dirty="0" smtClean="0"/>
              <a:t> </a:t>
            </a:r>
            <a:r>
              <a:rPr lang="en-US" sz="2000" dirty="0"/>
              <a:t>computing is an emerging Paradigm in computer industry where the computing is moved to a </a:t>
            </a:r>
            <a:r>
              <a:rPr lang="en-US" sz="2000" dirty="0" smtClean="0"/>
              <a:t>cluster of </a:t>
            </a:r>
            <a:r>
              <a:rPr lang="en-US" sz="2000" dirty="0"/>
              <a:t>computers. 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Now documents are stored on a collection of servers accessed via internet. Hence the </a:t>
            </a:r>
            <a:r>
              <a:rPr lang="en-US" sz="2000" dirty="0" smtClean="0"/>
              <a:t>d</a:t>
            </a:r>
            <a:r>
              <a:rPr lang="en-US" sz="2000" dirty="0" smtClean="0"/>
              <a:t>istributed </a:t>
            </a:r>
            <a:r>
              <a:rPr lang="en-US" sz="2000" dirty="0"/>
              <a:t>computing </a:t>
            </a:r>
            <a:r>
              <a:rPr lang="en-US" sz="2000" dirty="0"/>
              <a:t>is document </a:t>
            </a:r>
            <a:r>
              <a:rPr lang="en-US" sz="2000" dirty="0" smtClean="0"/>
              <a:t>centric and easily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shareable.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7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4" y="537381"/>
            <a:ext cx="2873991" cy="1810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1" y="537381"/>
            <a:ext cx="3316406" cy="2533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3" y="3589363"/>
            <a:ext cx="6005016" cy="2490715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>
            <a:off x="3740911" y="1423063"/>
            <a:ext cx="1499829" cy="583158"/>
          </a:xfrm>
          <a:prstGeom prst="curvedDownArrow">
            <a:avLst>
              <a:gd name="adj1" fmla="val 25000"/>
              <a:gd name="adj2" fmla="val 50000"/>
              <a:gd name="adj3" fmla="val 5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6737900">
            <a:off x="6712496" y="3676042"/>
            <a:ext cx="1220425" cy="626356"/>
          </a:xfrm>
          <a:prstGeom prst="curvedDownArrow">
            <a:avLst>
              <a:gd name="adj1" fmla="val 25000"/>
              <a:gd name="adj2" fmla="val 50000"/>
              <a:gd name="adj3" fmla="val 5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717" y="606063"/>
            <a:ext cx="70911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Properties of </a:t>
            </a:r>
            <a:r>
              <a:rPr lang="en-US" sz="4400" b="1" dirty="0"/>
              <a:t>Distributed</a:t>
            </a:r>
            <a:r>
              <a:rPr lang="en-US" sz="4400" dirty="0"/>
              <a:t> </a:t>
            </a:r>
            <a:r>
              <a:rPr lang="en-US" sz="4400" dirty="0" smtClean="0"/>
              <a:t>       </a:t>
            </a:r>
            <a:r>
              <a:rPr lang="en-US" sz="4400" b="1" dirty="0" smtClean="0"/>
              <a:t>Computing 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8184" y="2222410"/>
            <a:ext cx="7968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b="1" dirty="0"/>
              <a:t>Powerful</a:t>
            </a:r>
            <a:r>
              <a:rPr lang="en-US" dirty="0"/>
              <a:t> : Powerful in the sense that as there is large number of computers , thus more computing power and mass data storage possible.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b="1" dirty="0"/>
              <a:t>Task Centric</a:t>
            </a:r>
            <a:r>
              <a:rPr lang="en-US" dirty="0"/>
              <a:t> : </a:t>
            </a:r>
            <a:r>
              <a:rPr lang="en-US" dirty="0"/>
              <a:t>Distributed computing </a:t>
            </a:r>
            <a:r>
              <a:rPr lang="en-US" dirty="0"/>
              <a:t>focus on what one need and how application can do it for us. Here documents are given more priority than the applications which create them.</a:t>
            </a:r>
          </a:p>
          <a:p>
            <a:pPr algn="just"/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b="1" dirty="0"/>
              <a:t>Flexible</a:t>
            </a:r>
            <a:r>
              <a:rPr lang="en-US" dirty="0"/>
              <a:t> : Flexible as the users may be of different varieties and hence it has to match with their needs.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b="1" dirty="0"/>
              <a:t>Self Healing </a:t>
            </a:r>
            <a:r>
              <a:rPr lang="en-US" dirty="0"/>
              <a:t>: Self healing because backups are available for every document in the </a:t>
            </a:r>
            <a:r>
              <a:rPr lang="en-US" dirty="0" smtClean="0"/>
              <a:t>cluster . </a:t>
            </a:r>
            <a:r>
              <a:rPr lang="en-US" dirty="0"/>
              <a:t>Hence if one document crashes there will be it's duplicate ready to run.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57" y="2047164"/>
            <a:ext cx="767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applications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developed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computing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and the chances of hardware failure is always possible.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support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after data corruption, we    need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-aware data replication (QADR) algorithms 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applications have different quality-of-service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requirements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2698" y="525669"/>
            <a:ext cx="469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Arising Problems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79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29" y="819714"/>
            <a:ext cx="524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Quality of Service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23869" y="1466045"/>
            <a:ext cx="78045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overall performance of a computer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is particularly important for the transport of traffic with special 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comprises requirements on all the aspects of a connection, such as service response time, signal-to-noise ratio, loss, interrupts, frequency response.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299" y="341195"/>
            <a:ext cx="6823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QoS Requirements in </a:t>
            </a:r>
            <a:r>
              <a:rPr lang="en-US" sz="4000" dirty="0" smtClean="0"/>
              <a:t>Distributed Systems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28299" y="1555845"/>
            <a:ext cx="70422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esponse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access is defined as the QoS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2400" dirty="0"/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heterogeneous nodes.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high-QoS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may be replicated in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low-performance node.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data replication, data might be retrieved from low performance node.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ow-performance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has slow communication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disk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latencies,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gets violated.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8" y="682388"/>
            <a:ext cx="760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err="1" smtClean="0"/>
              <a:t>QoS</a:t>
            </a:r>
            <a:r>
              <a:rPr lang="en-US" sz="3600" dirty="0"/>
              <a:t>-</a:t>
            </a:r>
            <a:r>
              <a:rPr lang="en-US" sz="3600" dirty="0" smtClean="0"/>
              <a:t>Aware Data Replication (QADR) 			Algorithms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2306472"/>
            <a:ext cx="74926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applications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QADR problem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the data replication cost, and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violated data replicas.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1169</Words>
  <Application>Microsoft Office PowerPoint</Application>
  <PresentationFormat>On-screen Show (4:3)</PresentationFormat>
  <Paragraphs>201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Pardeep Kumar</dc:creator>
  <cp:lastModifiedBy>PKGARG</cp:lastModifiedBy>
  <cp:revision>121</cp:revision>
  <dcterms:created xsi:type="dcterms:W3CDTF">2013-11-28T21:32:54Z</dcterms:created>
  <dcterms:modified xsi:type="dcterms:W3CDTF">2014-04-21T19:04:33Z</dcterms:modified>
</cp:coreProperties>
</file>