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270500"/>
  <p:notesSz cx="9144000" cy="5270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7"/>
        <p:guide pos="21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52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52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84643" y="379732"/>
            <a:ext cx="1822715" cy="102527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1461969"/>
            <a:ext cx="9753600" cy="11961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85438"/>
            <a:ext cx="5283200" cy="15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2885438"/>
            <a:ext cx="5283200" cy="15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MY" spc="-10" dirty="0">
              <a:solidFill>
                <a:srgbClr val="1F1F1F"/>
              </a:solidFill>
              <a:latin typeface="Georgia" panose="02040502050405020303"/>
              <a:cs typeface="Georgia" panose="02040502050405020303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375285" indent="-363220">
              <a:lnSpc>
                <a:spcPct val="100000"/>
              </a:lnSpc>
              <a:spcBef>
                <a:spcPts val="320"/>
              </a:spcBef>
              <a:buFont typeface="Tahoma" panose="020B0604030504040204"/>
              <a:buChar char="●"/>
              <a:tabLst>
                <a:tab pos="375285" algn="l"/>
                <a:tab pos="375920" algn="l"/>
              </a:tabLst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633855"/>
            <a:ext cx="7772400" cy="1106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951480"/>
            <a:ext cx="6400800" cy="131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212215"/>
            <a:ext cx="3977640" cy="347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212215"/>
            <a:ext cx="3977640" cy="3478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457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5800" y="350518"/>
            <a:ext cx="7754111" cy="484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694176" y="972286"/>
            <a:ext cx="1446022" cy="5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74" y="-67615"/>
            <a:ext cx="59594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2494063"/>
            <a:ext cx="8627465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01565"/>
            <a:ext cx="292608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901565"/>
            <a:ext cx="210312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01565"/>
            <a:ext cx="210312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0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871471"/>
            <a:ext cx="7010400" cy="518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189" y="164033"/>
            <a:ext cx="5170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spc="-5" dirty="0">
                <a:latin typeface="Arial" panose="020B0604020202020204"/>
                <a:cs typeface="Arial" panose="020B0604020202020204"/>
              </a:rPr>
              <a:t>Capstone </a:t>
            </a:r>
            <a:r>
              <a:rPr sz="4200" i="0" dirty="0">
                <a:latin typeface="Arial" panose="020B0604020202020204"/>
                <a:cs typeface="Arial" panose="020B0604020202020204"/>
              </a:rPr>
              <a:t>Project -</a:t>
            </a:r>
            <a:r>
              <a:rPr sz="4200" i="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4200" i="0" dirty="0">
                <a:latin typeface="Arial" panose="020B0604020202020204"/>
                <a:cs typeface="Arial" panose="020B0604020202020204"/>
              </a:rPr>
              <a:t>4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1329004"/>
            <a:ext cx="7977505" cy="102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150" b="1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Netflix </a:t>
            </a:r>
            <a:r>
              <a:rPr sz="3150" b="1" spc="-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Movies </a:t>
            </a:r>
            <a:r>
              <a:rPr sz="315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and TV </a:t>
            </a:r>
            <a:r>
              <a:rPr sz="3150" b="1" spc="-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Shows</a:t>
            </a:r>
            <a:r>
              <a:rPr sz="3150" b="1" spc="-1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15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Clustering</a:t>
            </a:r>
            <a:endParaRPr sz="3150">
              <a:latin typeface="Tahoma" panose="020B0604030504040204"/>
              <a:cs typeface="Tahoma" panose="020B0604030504040204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34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Unsupervised </a:t>
            </a:r>
            <a:r>
              <a:rPr sz="3400" b="1" spc="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3400" b="1" spc="-114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Learning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79" y="3429529"/>
            <a:ext cx="2807970" cy="951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1400" b="1" spc="-2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By: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n-MY" sz="14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Poonam Kharwal</a:t>
            </a:r>
            <a:endParaRPr lang="en-MY" sz="1400" b="1" spc="-10" dirty="0">
              <a:solidFill>
                <a:srgbClr val="CC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4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400" b="1" spc="-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Science </a:t>
            </a:r>
            <a:r>
              <a:rPr sz="1400" b="1" spc="-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Trainee,</a:t>
            </a:r>
            <a:r>
              <a:rPr sz="1400" b="1" spc="-114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400" b="1" spc="-114" dirty="0">
              <a:solidFill>
                <a:srgbClr val="CC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400" b="1" spc="-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AlmaBetter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1151" y="0"/>
            <a:ext cx="2901696" cy="526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80759" y="2865119"/>
            <a:ext cx="2944367" cy="1551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751" y="685799"/>
            <a:ext cx="4456713" cy="3535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187" y="131775"/>
            <a:ext cx="58947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5" dirty="0">
                <a:latin typeface="Georgia" panose="02040502050405020303"/>
                <a:cs typeface="Georgia" panose="02040502050405020303"/>
              </a:rPr>
              <a:t>TV </a:t>
            </a:r>
            <a:r>
              <a:rPr sz="3950" dirty="0">
                <a:latin typeface="Georgia" panose="02040502050405020303"/>
                <a:cs typeface="Georgia" panose="02040502050405020303"/>
              </a:rPr>
              <a:t>shows </a:t>
            </a:r>
            <a:r>
              <a:rPr sz="3950" spc="-10" dirty="0">
                <a:latin typeface="Georgia" panose="02040502050405020303"/>
                <a:cs typeface="Georgia" panose="02040502050405020303"/>
              </a:rPr>
              <a:t>or </a:t>
            </a:r>
            <a:r>
              <a:rPr sz="3950" spc="5" dirty="0">
                <a:latin typeface="Georgia" panose="02040502050405020303"/>
                <a:cs typeface="Georgia" panose="02040502050405020303"/>
              </a:rPr>
              <a:t>Movies</a:t>
            </a:r>
            <a:r>
              <a:rPr sz="3950" spc="-240" dirty="0">
                <a:latin typeface="Georgia" panose="02040502050405020303"/>
                <a:cs typeface="Georgia" panose="02040502050405020303"/>
              </a:rPr>
              <a:t> </a:t>
            </a:r>
            <a:r>
              <a:rPr sz="3950" spc="-10" dirty="0">
                <a:latin typeface="Georgia" panose="02040502050405020303"/>
                <a:cs typeface="Georgia" panose="02040502050405020303"/>
              </a:rPr>
              <a:t>??</a:t>
            </a:r>
            <a:endParaRPr sz="39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649223"/>
            <a:ext cx="5419344" cy="24688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514" y="0"/>
            <a:ext cx="83096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Georgia" panose="02040502050405020303"/>
                <a:cs typeface="Georgia" panose="02040502050405020303"/>
              </a:rPr>
              <a:t>Countries producing </a:t>
            </a:r>
            <a:r>
              <a:rPr b="0" dirty="0">
                <a:latin typeface="Georgia" panose="02040502050405020303"/>
                <a:cs typeface="Georgia" panose="02040502050405020303"/>
              </a:rPr>
              <a:t>most </a:t>
            </a:r>
            <a:r>
              <a:rPr b="0" spc="-10" dirty="0">
                <a:latin typeface="Georgia" panose="02040502050405020303"/>
                <a:cs typeface="Georgia" panose="02040502050405020303"/>
              </a:rPr>
              <a:t>no </a:t>
            </a:r>
            <a:r>
              <a:rPr b="0" dirty="0">
                <a:latin typeface="Georgia" panose="02040502050405020303"/>
                <a:cs typeface="Georgia" panose="02040502050405020303"/>
              </a:rPr>
              <a:t>of</a:t>
            </a:r>
            <a:r>
              <a:rPr b="0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b="0" spc="-5" dirty="0">
                <a:latin typeface="Georgia" panose="02040502050405020303"/>
                <a:cs typeface="Georgia" panose="02040502050405020303"/>
              </a:rPr>
              <a:t>contents</a:t>
            </a:r>
            <a:endParaRPr b="0" spc="-5" dirty="0">
              <a:latin typeface="Georgia" panose="02040502050405020303"/>
              <a:cs typeface="Georgia" panose="02040502050405020303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1078" y="3460040"/>
          <a:ext cx="4864099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/>
                <a:gridCol w="2392679"/>
                <a:gridCol w="687070"/>
                <a:gridCol w="483870"/>
                <a:gridCol w="690245"/>
              </a:tblGrid>
              <a:tr h="190839">
                <a:tc>
                  <a:txBody>
                    <a:bodyPr/>
                    <a:lstStyle/>
                    <a:p>
                      <a:pPr marL="18415" algn="ctr">
                        <a:lnSpc>
                          <a:spcPts val="1145"/>
                        </a:lnSpc>
                        <a:spcBef>
                          <a:spcPts val="255"/>
                        </a:spcBef>
                      </a:pPr>
                      <a:r>
                        <a:rPr sz="1000" spc="-20" dirty="0">
                          <a:latin typeface="Georgia" panose="02040502050405020303"/>
                          <a:cs typeface="Georgia" panose="02040502050405020303"/>
                        </a:rPr>
                        <a:t>United</a:t>
                      </a:r>
                      <a:endParaRPr sz="10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00"/>
                        </a:lnSpc>
                      </a:pPr>
                      <a:r>
                        <a:rPr sz="1000" spc="-5" dirty="0">
                          <a:solidFill>
                            <a:srgbClr val="154085"/>
                          </a:solidFill>
                          <a:latin typeface="Georgia" panose="02040502050405020303"/>
                          <a:cs typeface="Georgia" panose="02040502050405020303"/>
                        </a:rPr>
                        <a:t>India </a:t>
                      </a:r>
                      <a:r>
                        <a:rPr sz="1000" dirty="0">
                          <a:solidFill>
                            <a:srgbClr val="0C343B"/>
                          </a:solidFill>
                          <a:latin typeface="Georgia" panose="02040502050405020303"/>
                          <a:cs typeface="Georgia" panose="02040502050405020303"/>
                        </a:rPr>
                        <a:t>United </a:t>
                      </a:r>
                      <a:r>
                        <a:rPr sz="900" spc="20" dirty="0">
                          <a:solidFill>
                            <a:srgbClr val="FF00FF"/>
                          </a:solidFill>
                          <a:latin typeface="Tahoma" panose="020B0604030504040204"/>
                          <a:cs typeface="Tahoma" panose="020B0604030504040204"/>
                        </a:rPr>
                        <a:t>Canada </a:t>
                      </a:r>
                      <a:r>
                        <a:rPr sz="900" spc="25" dirty="0">
                          <a:solidFill>
                            <a:srgbClr val="CC0000"/>
                          </a:solidFill>
                          <a:latin typeface="Tahoma" panose="020B0604030504040204"/>
                          <a:cs typeface="Tahoma" panose="020B0604030504040204"/>
                        </a:rPr>
                        <a:t>France</a:t>
                      </a:r>
                      <a:r>
                        <a:rPr sz="900" spc="160" dirty="0">
                          <a:solidFill>
                            <a:srgbClr val="CC000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spc="15" dirty="0">
                          <a:latin typeface="Tahoma" panose="020B0604030504040204"/>
                          <a:cs typeface="Tahoma" panose="020B0604030504040204"/>
                        </a:rPr>
                        <a:t>Japan</a:t>
                      </a:r>
                      <a:endParaRPr sz="12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12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Tahoma" panose="020B0604030504040204"/>
                          <a:cs typeface="Tahoma" panose="020B0604030504040204"/>
                        </a:rPr>
                        <a:t>South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8039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spc="5" dirty="0">
                          <a:latin typeface="Georgia" panose="02040502050405020303"/>
                          <a:cs typeface="Georgia" panose="02040502050405020303"/>
                        </a:rPr>
                        <a:t>States</a:t>
                      </a:r>
                      <a:endParaRPr sz="10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solidFill>
                            <a:srgbClr val="0C343B"/>
                          </a:solidFill>
                          <a:latin typeface="Georgia" panose="02040502050405020303"/>
                          <a:cs typeface="Georgia" panose="02040502050405020303"/>
                        </a:rPr>
                        <a:t>Kingdom</a:t>
                      </a:r>
                      <a:endParaRPr sz="10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320"/>
                        </a:lnSpc>
                      </a:pPr>
                      <a:r>
                        <a:rPr sz="1200" b="1" i="1" spc="-5" dirty="0">
                          <a:solidFill>
                            <a:srgbClr val="00FF00"/>
                          </a:solidFill>
                          <a:latin typeface="Arial" panose="020B0604020202020204"/>
                          <a:cs typeface="Arial" panose="020B0604020202020204"/>
                        </a:rPr>
                        <a:t>Spain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200"/>
                        </a:lnSpc>
                        <a:spcBef>
                          <a:spcPts val="120"/>
                        </a:spcBef>
                      </a:pPr>
                      <a:r>
                        <a:rPr sz="1000" spc="20" dirty="0">
                          <a:latin typeface="Tahoma" panose="020B0604030504040204"/>
                          <a:cs typeface="Tahoma" panose="020B0604030504040204"/>
                        </a:rPr>
                        <a:t>Korea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95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1C4585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Germany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587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391" y="847343"/>
            <a:ext cx="6028944" cy="29900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8627" y="965"/>
            <a:ext cx="481457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0" i="0" spc="15" dirty="0">
                <a:latin typeface="Tahoma" panose="020B0604030504040204"/>
                <a:cs typeface="Tahoma" panose="020B0604030504040204"/>
              </a:rPr>
              <a:t>How</a:t>
            </a:r>
            <a:r>
              <a:rPr sz="1800" b="0" i="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15" dirty="0">
                <a:latin typeface="Tahoma" panose="020B0604030504040204"/>
                <a:cs typeface="Tahoma" panose="020B0604030504040204"/>
              </a:rPr>
              <a:t>many</a:t>
            </a:r>
            <a:r>
              <a:rPr sz="1800" b="0" i="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10" dirty="0">
                <a:latin typeface="Tahoma" panose="020B0604030504040204"/>
                <a:cs typeface="Tahoma" panose="020B0604030504040204"/>
              </a:rPr>
              <a:t>no</a:t>
            </a:r>
            <a:r>
              <a:rPr sz="1800" b="0" i="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-10" dirty="0">
                <a:latin typeface="Tahoma" panose="020B0604030504040204"/>
                <a:cs typeface="Tahoma" panose="020B0604030504040204"/>
              </a:rPr>
              <a:t>of</a:t>
            </a:r>
            <a:r>
              <a:rPr sz="1800" b="0" i="0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10" dirty="0">
                <a:latin typeface="Tahoma" panose="020B0604030504040204"/>
                <a:cs typeface="Tahoma" panose="020B0604030504040204"/>
              </a:rPr>
              <a:t>categories</a:t>
            </a:r>
            <a:r>
              <a:rPr sz="1800" b="0" i="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10" dirty="0">
                <a:latin typeface="Tahoma" panose="020B0604030504040204"/>
                <a:cs typeface="Tahoma" panose="020B0604030504040204"/>
              </a:rPr>
              <a:t>are</a:t>
            </a:r>
            <a:r>
              <a:rPr sz="1800" b="0" i="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-10" dirty="0">
                <a:latin typeface="Tahoma" panose="020B0604030504040204"/>
                <a:cs typeface="Tahoma" panose="020B0604030504040204"/>
              </a:rPr>
              <a:t>present</a:t>
            </a:r>
            <a:r>
              <a:rPr sz="1800" b="0" i="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-5" dirty="0">
                <a:latin typeface="Tahoma" panose="020B0604030504040204"/>
                <a:cs typeface="Tahoma" panose="020B0604030504040204"/>
              </a:rPr>
              <a:t>there</a:t>
            </a:r>
            <a:r>
              <a:rPr sz="1800" b="0" i="0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-5" dirty="0">
                <a:latin typeface="Tahoma" panose="020B0604030504040204"/>
                <a:cs typeface="Tahoma" panose="020B0604030504040204"/>
              </a:rPr>
              <a:t>in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R="273050" algn="ctr">
              <a:lnSpc>
                <a:spcPct val="100000"/>
              </a:lnSpc>
              <a:spcBef>
                <a:spcPts val="100"/>
              </a:spcBef>
            </a:pPr>
            <a:r>
              <a:rPr sz="1800" b="0" i="0" spc="-25" dirty="0">
                <a:latin typeface="Tahoma" panose="020B0604030504040204"/>
                <a:cs typeface="Tahoma" panose="020B0604030504040204"/>
              </a:rPr>
              <a:t>each </a:t>
            </a:r>
            <a:r>
              <a:rPr sz="1800" b="0" i="0" spc="-20" dirty="0">
                <a:latin typeface="Tahoma" panose="020B0604030504040204"/>
                <a:cs typeface="Tahoma" panose="020B0604030504040204"/>
              </a:rPr>
              <a:t>content</a:t>
            </a:r>
            <a:r>
              <a:rPr sz="1800" b="0" i="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0" i="0" spc="-5" dirty="0">
                <a:latin typeface="Tahoma" panose="020B0604030504040204"/>
                <a:cs typeface="Tahoma" panose="020B0604030504040204"/>
              </a:rPr>
              <a:t>?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001" y="3882338"/>
            <a:ext cx="13081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ahoma" panose="020B0604030504040204"/>
                <a:cs typeface="Tahoma" panose="020B0604030504040204"/>
              </a:rPr>
              <a:t>1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6034" y="3857535"/>
            <a:ext cx="1236345" cy="5162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23520" algn="ctr">
              <a:lnSpc>
                <a:spcPct val="100000"/>
              </a:lnSpc>
              <a:spcBef>
                <a:spcPts val="310"/>
              </a:spcBef>
            </a:pPr>
            <a:r>
              <a:rPr sz="1500" spc="5" dirty="0">
                <a:latin typeface="Tahoma" panose="020B0604030504040204"/>
                <a:cs typeface="Tahoma" panose="020B0604030504040204"/>
              </a:rPr>
              <a:t>2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i="1" spc="-15" dirty="0">
                <a:latin typeface="Arial" panose="020B0604020202020204"/>
                <a:cs typeface="Arial" panose="020B0604020202020204"/>
              </a:rPr>
              <a:t>no_of_category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8798" y="3898493"/>
            <a:ext cx="1219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ahoma" panose="020B0604030504040204"/>
                <a:cs typeface="Tahoma" panose="020B0604030504040204"/>
              </a:rPr>
              <a:t>3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1" y="4470907"/>
            <a:ext cx="663892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i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2250" b="1" i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of the movies </a:t>
            </a:r>
            <a:r>
              <a:rPr sz="2250" b="1" i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250" b="1" i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belonging </a:t>
            </a:r>
            <a:r>
              <a:rPr sz="2250" b="1" i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to 3</a:t>
            </a:r>
            <a:r>
              <a:rPr sz="2250" b="1" i="1" spc="-9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50" b="1" i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categories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140207"/>
            <a:ext cx="8665845" cy="4450080"/>
            <a:chOff x="359663" y="140207"/>
            <a:chExt cx="8665845" cy="4450080"/>
          </a:xfrm>
        </p:grpSpPr>
        <p:sp>
          <p:nvSpPr>
            <p:cNvPr id="3" name="object 3"/>
            <p:cNvSpPr/>
            <p:nvPr/>
          </p:nvSpPr>
          <p:spPr>
            <a:xfrm>
              <a:off x="359663" y="789431"/>
              <a:ext cx="8138159" cy="380085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58199" y="140207"/>
              <a:ext cx="566927" cy="637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803" y="0"/>
            <a:ext cx="7915909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5" dirty="0">
                <a:latin typeface="Arial" panose="020B0604020202020204"/>
                <a:cs typeface="Arial" panose="020B0604020202020204"/>
              </a:rPr>
              <a:t>Top 10 Category </a:t>
            </a:r>
            <a:r>
              <a:rPr sz="4600" b="0" dirty="0">
                <a:latin typeface="Arial" panose="020B0604020202020204"/>
                <a:cs typeface="Arial" panose="020B0604020202020204"/>
              </a:rPr>
              <a:t>For</a:t>
            </a:r>
            <a:r>
              <a:rPr sz="4600" b="0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spc="5" dirty="0">
                <a:latin typeface="Arial" panose="020B0604020202020204"/>
                <a:cs typeface="Arial" panose="020B0604020202020204"/>
              </a:rPr>
              <a:t>Contents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67055"/>
            <a:ext cx="7900416" cy="449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0"/>
            <a:ext cx="680974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b="0" spc="10" dirty="0">
                <a:latin typeface="Arial" panose="020B0604020202020204"/>
                <a:cs typeface="Arial" panose="020B0604020202020204"/>
              </a:rPr>
              <a:t>Movie </a:t>
            </a:r>
            <a:r>
              <a:rPr sz="5200" b="0" dirty="0">
                <a:latin typeface="Arial" panose="020B0604020202020204"/>
                <a:cs typeface="Arial" panose="020B0604020202020204"/>
              </a:rPr>
              <a:t>wise </a:t>
            </a:r>
            <a:r>
              <a:rPr sz="5200" b="0" spc="5" dirty="0">
                <a:latin typeface="Arial" panose="020B0604020202020204"/>
                <a:cs typeface="Arial" panose="020B0604020202020204"/>
              </a:rPr>
              <a:t>density</a:t>
            </a:r>
            <a:r>
              <a:rPr sz="5200" b="0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5200" b="0" dirty="0">
                <a:latin typeface="Arial" panose="020B0604020202020204"/>
                <a:cs typeface="Arial" panose="020B0604020202020204"/>
              </a:rPr>
              <a:t>plot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67055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1119" y="85343"/>
            <a:ext cx="7610856" cy="39867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219" y="0"/>
            <a:ext cx="757809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10" dirty="0">
                <a:latin typeface="Arial" panose="020B0604020202020204"/>
                <a:cs typeface="Arial" panose="020B0604020202020204"/>
              </a:rPr>
              <a:t>TV-Shows wise densit</a:t>
            </a:r>
            <a:r>
              <a:rPr sz="4200" b="0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4200" b="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4900" b="0" spc="-10" dirty="0">
                <a:latin typeface="Arial" panose="020B0604020202020204"/>
                <a:cs typeface="Arial" panose="020B0604020202020204"/>
              </a:rPr>
              <a:t>plot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236" y="3948176"/>
            <a:ext cx="623697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0435" algn="ctr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omic Sans MS" panose="030F0702030302020204"/>
                <a:cs typeface="Comic Sans MS" panose="030F0702030302020204"/>
              </a:rPr>
              <a:t>duration</a:t>
            </a:r>
            <a:endParaRPr sz="1200">
              <a:latin typeface="Comic Sans MS" panose="030F0702030302020204"/>
              <a:cs typeface="Comic Sans MS" panose="030F0702030302020204"/>
            </a:endParaRPr>
          </a:p>
          <a:p>
            <a:pPr marL="341630" indent="-329565">
              <a:lnSpc>
                <a:spcPct val="100000"/>
              </a:lnSpc>
              <a:spcBef>
                <a:spcPts val="1440"/>
              </a:spcBef>
              <a:buFont typeface="Tahoma" panose="020B0604030504040204"/>
              <a:buChar char="●"/>
              <a:tabLst>
                <a:tab pos="341630" algn="l"/>
                <a:tab pos="342265" algn="l"/>
              </a:tabLst>
            </a:pPr>
            <a:endParaRPr sz="13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85343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45719"/>
            <a:ext cx="8951976" cy="36941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0"/>
            <a:ext cx="67849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5" dirty="0">
                <a:latin typeface="Georgia" panose="02040502050405020303"/>
                <a:cs typeface="Georgia" panose="02040502050405020303"/>
              </a:rPr>
              <a:t>TOP </a:t>
            </a:r>
            <a:r>
              <a:rPr sz="3950" b="0" dirty="0">
                <a:latin typeface="Georgia" panose="02040502050405020303"/>
                <a:cs typeface="Georgia" panose="02040502050405020303"/>
              </a:rPr>
              <a:t>Content </a:t>
            </a:r>
            <a:r>
              <a:rPr sz="3950" b="0" spc="5" dirty="0">
                <a:latin typeface="Georgia" panose="02040502050405020303"/>
                <a:cs typeface="Georgia" panose="02040502050405020303"/>
              </a:rPr>
              <a:t>Based </a:t>
            </a:r>
            <a:r>
              <a:rPr sz="3950" b="0" spc="10" dirty="0">
                <a:latin typeface="Georgia" panose="02040502050405020303"/>
                <a:cs typeface="Georgia" panose="02040502050405020303"/>
              </a:rPr>
              <a:t>On</a:t>
            </a:r>
            <a:r>
              <a:rPr sz="3950" b="0" spc="-315" dirty="0">
                <a:latin typeface="Georgia" panose="02040502050405020303"/>
                <a:cs typeface="Georgia" panose="02040502050405020303"/>
              </a:rPr>
              <a:t> </a:t>
            </a:r>
            <a:r>
              <a:rPr sz="3950" b="0" dirty="0">
                <a:latin typeface="Georgia" panose="02040502050405020303"/>
                <a:cs typeface="Georgia" panose="02040502050405020303"/>
              </a:rPr>
              <a:t>Ratin</a:t>
            </a:r>
            <a:r>
              <a:rPr sz="3550" b="0" dirty="0">
                <a:latin typeface="Georgia" panose="02040502050405020303"/>
                <a:cs typeface="Georgia" panose="02040502050405020303"/>
              </a:rPr>
              <a:t>g</a:t>
            </a:r>
            <a:endParaRPr sz="3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708" y="3806481"/>
            <a:ext cx="4130675" cy="11474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15" dirty="0">
                <a:latin typeface="Tahoma" panose="020B0604030504040204"/>
                <a:cs typeface="Tahoma" panose="020B0604030504040204"/>
              </a:rPr>
              <a:t>Most </a:t>
            </a:r>
            <a:r>
              <a:rPr sz="1400" spc="-15" dirty="0">
                <a:latin typeface="Tahoma" panose="020B0604030504040204"/>
                <a:cs typeface="Tahoma" panose="020B0604030504040204"/>
              </a:rPr>
              <a:t>of </a:t>
            </a:r>
            <a:r>
              <a:rPr sz="1400" spc="-30" dirty="0">
                <a:latin typeface="Tahoma" panose="020B0604030504040204"/>
                <a:cs typeface="Tahoma" panose="020B0604030504040204"/>
              </a:rPr>
              <a:t>the </a:t>
            </a:r>
            <a:r>
              <a:rPr sz="1400" spc="-10" dirty="0">
                <a:latin typeface="Tahoma" panose="020B0604030504040204"/>
                <a:cs typeface="Tahoma" panose="020B0604030504040204"/>
              </a:rPr>
              <a:t>contents </a:t>
            </a:r>
            <a:r>
              <a:rPr sz="1400" spc="-20" dirty="0">
                <a:latin typeface="Tahoma" panose="020B0604030504040204"/>
                <a:cs typeface="Tahoma" panose="020B0604030504040204"/>
              </a:rPr>
              <a:t>got </a:t>
            </a:r>
            <a:r>
              <a:rPr sz="1400" spc="-15" dirty="0">
                <a:latin typeface="Tahoma" panose="020B0604030504040204"/>
                <a:cs typeface="Tahoma" panose="020B0604030504040204"/>
              </a:rPr>
              <a:t>ratings</a:t>
            </a:r>
            <a:r>
              <a:rPr sz="1400" spc="-30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15" dirty="0">
                <a:latin typeface="Tahoma" panose="020B0604030504040204"/>
                <a:cs typeface="Tahoma" panose="020B0604030504040204"/>
              </a:rPr>
              <a:t>like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9900" indent="-335915">
              <a:lnSpc>
                <a:spcPct val="100000"/>
              </a:lnSpc>
              <a:spcBef>
                <a:spcPts val="170"/>
              </a:spcBef>
              <a:buFont typeface="Tahoma" panose="020B0604030504040204"/>
              <a:buChar char="●"/>
              <a:tabLst>
                <a:tab pos="469900" algn="l"/>
                <a:tab pos="469900" algn="l"/>
              </a:tabLst>
            </a:pPr>
            <a:r>
              <a:rPr sz="1400" b="1" spc="-25" dirty="0">
                <a:latin typeface="Arial" panose="020B0604020202020204"/>
                <a:cs typeface="Arial" panose="020B0604020202020204"/>
              </a:rPr>
              <a:t>TV-MA </a:t>
            </a:r>
            <a:r>
              <a:rPr sz="1400" i="1" spc="-5" dirty="0">
                <a:latin typeface="Georgia" panose="02040502050405020303"/>
                <a:cs typeface="Georgia" panose="02040502050405020303"/>
              </a:rPr>
              <a:t>(For </a:t>
            </a:r>
            <a:r>
              <a:rPr sz="1400" i="1" spc="-10" dirty="0">
                <a:latin typeface="Georgia" panose="02040502050405020303"/>
                <a:cs typeface="Georgia" panose="02040502050405020303"/>
              </a:rPr>
              <a:t>Mature</a:t>
            </a:r>
            <a:r>
              <a:rPr sz="1400" i="1" spc="-20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i="1" spc="-15" dirty="0">
                <a:latin typeface="Georgia" panose="02040502050405020303"/>
                <a:cs typeface="Georgia" panose="02040502050405020303"/>
              </a:rPr>
              <a:t>Audiences)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521970" indent="-387985">
              <a:lnSpc>
                <a:spcPct val="100000"/>
              </a:lnSpc>
              <a:spcBef>
                <a:spcPts val="95"/>
              </a:spcBef>
              <a:buFont typeface="Tahoma" panose="020B0604030504040204"/>
              <a:buChar char="●"/>
              <a:tabLst>
                <a:tab pos="520700" algn="l"/>
                <a:tab pos="522605" algn="l"/>
              </a:tabLst>
            </a:pPr>
            <a:r>
              <a:rPr sz="1400" b="1" spc="-25" dirty="0">
                <a:latin typeface="Arial" panose="020B0604020202020204"/>
                <a:cs typeface="Arial" panose="020B0604020202020204"/>
              </a:rPr>
              <a:t>TV-14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( </a:t>
            </a:r>
            <a:r>
              <a:rPr sz="1300" spc="-10" dirty="0">
                <a:latin typeface="Georgia" panose="02040502050405020303"/>
                <a:cs typeface="Georgia" panose="02040502050405020303"/>
              </a:rPr>
              <a:t>May be unsuitable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for </a:t>
            </a:r>
            <a:r>
              <a:rPr sz="1300" spc="-10" dirty="0">
                <a:latin typeface="Georgia" panose="02040502050405020303"/>
                <a:cs typeface="Georgia" panose="02040502050405020303"/>
              </a:rPr>
              <a:t>children under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14</a:t>
            </a:r>
            <a:r>
              <a:rPr sz="1300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)</a:t>
            </a:r>
            <a:endParaRPr sz="1300">
              <a:latin typeface="Georgia" panose="02040502050405020303"/>
              <a:cs typeface="Georgia" panose="02040502050405020303"/>
            </a:endParaRPr>
          </a:p>
          <a:p>
            <a:pPr marL="469900" indent="-335915">
              <a:lnSpc>
                <a:spcPct val="100000"/>
              </a:lnSpc>
              <a:buFont typeface="Tahoma" panose="020B0604030504040204"/>
              <a:buChar char="●"/>
              <a:tabLst>
                <a:tab pos="469900" algn="l"/>
                <a:tab pos="469900" algn="l"/>
              </a:tabLst>
            </a:pPr>
            <a:r>
              <a:rPr sz="1400" b="1" spc="-25" dirty="0">
                <a:latin typeface="Arial" panose="020B0604020202020204"/>
                <a:cs typeface="Arial" panose="020B0604020202020204"/>
              </a:rPr>
              <a:t>TV-PG </a:t>
            </a:r>
            <a:r>
              <a:rPr sz="1400" b="1" spc="-5" dirty="0">
                <a:latin typeface="Georgia" panose="02040502050405020303"/>
                <a:cs typeface="Georgia" panose="02040502050405020303"/>
              </a:rPr>
              <a:t>( </a:t>
            </a:r>
            <a:r>
              <a:rPr sz="1400" spc="-15" dirty="0">
                <a:latin typeface="Georgia" panose="02040502050405020303"/>
                <a:cs typeface="Georgia" panose="02040502050405020303"/>
              </a:rPr>
              <a:t>Parental Guidance </a:t>
            </a:r>
            <a:r>
              <a:rPr sz="1400" spc="-5" dirty="0">
                <a:latin typeface="Georgia" panose="02040502050405020303"/>
                <a:cs typeface="Georgia" panose="02040502050405020303"/>
              </a:rPr>
              <a:t>Suggested</a:t>
            </a:r>
            <a:r>
              <a:rPr sz="1400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5" dirty="0">
                <a:latin typeface="Georgia" panose="02040502050405020303"/>
                <a:cs typeface="Georgia" panose="02040502050405020303"/>
              </a:rPr>
              <a:t>)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469900" indent="-335915">
              <a:lnSpc>
                <a:spcPct val="100000"/>
              </a:lnSpc>
              <a:spcBef>
                <a:spcPts val="5"/>
              </a:spcBef>
              <a:buFont typeface="Tahoma" panose="020B0604030504040204"/>
              <a:buChar char="●"/>
              <a:tabLst>
                <a:tab pos="469900" algn="l"/>
                <a:tab pos="469900" algn="l"/>
              </a:tabLst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NR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( </a:t>
            </a:r>
            <a:r>
              <a:rPr sz="1300" spc="-20" dirty="0">
                <a:latin typeface="Georgia" panose="02040502050405020303"/>
                <a:cs typeface="Georgia" panose="02040502050405020303"/>
              </a:rPr>
              <a:t>Not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Rated</a:t>
            </a:r>
            <a:r>
              <a:rPr sz="130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1300" spc="-5" dirty="0">
                <a:latin typeface="Georgia" panose="02040502050405020303"/>
                <a:cs typeface="Georgia" panose="02040502050405020303"/>
              </a:rPr>
              <a:t>)</a:t>
            </a:r>
            <a:endParaRPr sz="13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457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5425" y="1007110"/>
            <a:ext cx="5956935" cy="39173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527" y="2167381"/>
            <a:ext cx="2087879" cy="81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5570" y="0"/>
            <a:ext cx="376237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/>
              <a:t>Word</a:t>
            </a:r>
            <a:r>
              <a:rPr sz="5200" spc="-185" dirty="0"/>
              <a:t> </a:t>
            </a:r>
            <a:r>
              <a:rPr sz="5200" spc="5" dirty="0"/>
              <a:t>Cloud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688721" y="2254199"/>
            <a:ext cx="1861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8580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E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400" i="1" dirty="0">
                <a:latin typeface="Arial" panose="020B0604020202020204"/>
                <a:cs typeface="Arial" panose="020B0604020202020204"/>
              </a:rPr>
              <a:t>a</a:t>
            </a:r>
            <a:r>
              <a:rPr sz="2400" i="1" spc="-35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dirty="0">
                <a:latin typeface="Arial" panose="020B0604020202020204"/>
                <a:cs typeface="Arial" panose="020B0604020202020204"/>
              </a:rPr>
              <a:t>p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le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4000" i="1" spc="10" dirty="0">
                <a:latin typeface="Arial" panose="020B0604020202020204"/>
                <a:cs typeface="Arial" panose="020B0604020202020204"/>
              </a:rPr>
              <a:t>→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865" y="730250"/>
            <a:ext cx="8377555" cy="4017010"/>
            <a:chOff x="317118" y="730122"/>
            <a:chExt cx="8510016" cy="4280789"/>
          </a:xfrm>
        </p:grpSpPr>
        <p:sp>
          <p:nvSpPr>
            <p:cNvPr id="3" name="object 3"/>
            <p:cNvSpPr/>
            <p:nvPr/>
          </p:nvSpPr>
          <p:spPr>
            <a:xfrm>
              <a:off x="317118" y="730122"/>
              <a:ext cx="8510016" cy="37398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52999" y="3017519"/>
              <a:ext cx="3541776" cy="1993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900" y="0"/>
            <a:ext cx="754380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0" i="0" dirty="0">
                <a:latin typeface="Georgia" panose="02040502050405020303"/>
                <a:cs typeface="Georgia" panose="02040502050405020303"/>
              </a:rPr>
              <a:t>Applying </a:t>
            </a:r>
            <a:r>
              <a:rPr sz="4550" b="0" dirty="0">
                <a:latin typeface="Georgia" panose="02040502050405020303"/>
                <a:cs typeface="Georgia" panose="02040502050405020303"/>
              </a:rPr>
              <a:t>WordCloud </a:t>
            </a:r>
            <a:r>
              <a:rPr sz="4550" b="0" i="0" spc="-15" dirty="0">
                <a:latin typeface="Georgia" panose="02040502050405020303"/>
                <a:cs typeface="Georgia" panose="02040502050405020303"/>
              </a:rPr>
              <a:t>on</a:t>
            </a:r>
            <a:r>
              <a:rPr sz="4550" b="0" i="0" spc="-235" dirty="0">
                <a:latin typeface="Georgia" panose="02040502050405020303"/>
                <a:cs typeface="Georgia" panose="02040502050405020303"/>
              </a:rPr>
              <a:t> </a:t>
            </a:r>
            <a:r>
              <a:rPr sz="4550" b="0" i="0" spc="5" dirty="0">
                <a:latin typeface="Georgia" panose="02040502050405020303"/>
                <a:cs typeface="Georgia" panose="02040502050405020303"/>
              </a:rPr>
              <a:t>Title</a:t>
            </a:r>
            <a:endParaRPr sz="4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2725" y="3345560"/>
            <a:ext cx="760095" cy="5213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9525" algn="ctr">
              <a:lnSpc>
                <a:spcPct val="102000"/>
              </a:lnSpc>
              <a:spcBef>
                <a:spcPts val="85"/>
              </a:spcBef>
            </a:pPr>
            <a:r>
              <a:rPr sz="1000" dirty="0">
                <a:latin typeface="Tahoma" panose="020B0604030504040204"/>
                <a:cs typeface="Tahoma" panose="020B0604030504040204"/>
              </a:rPr>
              <a:t>Why 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h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r</a:t>
            </a:r>
            <a:r>
              <a:rPr sz="1200" b="1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m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as  </a:t>
            </a:r>
            <a:r>
              <a:rPr sz="1000" spc="-5" dirty="0">
                <a:latin typeface="Tahoma" panose="020B0604030504040204"/>
                <a:cs typeface="Tahoma" panose="020B0604030504040204"/>
              </a:rPr>
              <a:t>occurred</a:t>
            </a:r>
            <a:r>
              <a:rPr sz="10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000" dirty="0">
                <a:latin typeface="Tahoma" panose="020B0604030504040204"/>
                <a:cs typeface="Tahoma" panose="020B0604030504040204"/>
              </a:rPr>
              <a:t>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40207"/>
            <a:ext cx="8872855" cy="4358640"/>
            <a:chOff x="152400" y="140207"/>
            <a:chExt cx="8872855" cy="4358640"/>
          </a:xfrm>
        </p:grpSpPr>
        <p:sp>
          <p:nvSpPr>
            <p:cNvPr id="3" name="object 3"/>
            <p:cNvSpPr/>
            <p:nvPr/>
          </p:nvSpPr>
          <p:spPr>
            <a:xfrm>
              <a:off x="152400" y="749807"/>
              <a:ext cx="8747760" cy="37490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458200" y="140207"/>
              <a:ext cx="566927" cy="637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79254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 panose="020B0604020202020204"/>
                <a:cs typeface="Arial" panose="020B0604020202020204"/>
              </a:rPr>
              <a:t>Barplot based on release</a:t>
            </a:r>
            <a:r>
              <a:rPr sz="4400" b="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4400" b="0" spc="-30" dirty="0">
                <a:latin typeface="Arial" panose="020B0604020202020204"/>
                <a:cs typeface="Arial" panose="020B0604020202020204"/>
              </a:rPr>
              <a:t>month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095" y="0"/>
            <a:ext cx="54781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Table Of</a:t>
            </a:r>
            <a:r>
              <a:rPr sz="5000" spc="-150" dirty="0"/>
              <a:t> </a:t>
            </a:r>
            <a:r>
              <a:rPr sz="5000" spc="-5" dirty="0"/>
              <a:t>Contents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26212" y="952677"/>
            <a:ext cx="5128260" cy="27825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Defining </a:t>
            </a:r>
            <a:r>
              <a:rPr sz="2000" b="1" spc="-1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2000" b="1" spc="-2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statement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Data Cleaning &amp;</a:t>
            </a:r>
            <a:r>
              <a:rPr sz="2000" b="1" spc="-5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visualization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5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Pre-processing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Feature</a:t>
            </a:r>
            <a:r>
              <a:rPr sz="2000" b="1" spc="-7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Selection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Applying different clustering</a:t>
            </a:r>
            <a:r>
              <a:rPr sz="2000" b="1" spc="-6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methods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Applying Clustering</a:t>
            </a:r>
            <a:r>
              <a:rPr sz="2000" b="1" spc="-3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Models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323850" algn="l"/>
              </a:tabLst>
            </a:pPr>
            <a:r>
              <a:rPr sz="2000" b="1" spc="-10" dirty="0">
                <a:solidFill>
                  <a:srgbClr val="124F5C"/>
                </a:solidFill>
                <a:latin typeface="Tahoma" panose="020B0604030504040204"/>
                <a:cs typeface="Tahoma" panose="020B0604030504040204"/>
              </a:rPr>
              <a:t>Conclusion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1151" y="0"/>
            <a:ext cx="2901696" cy="526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0759" y="2788919"/>
            <a:ext cx="2944367" cy="1551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7767" y="707135"/>
            <a:ext cx="1563624" cy="289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094231"/>
            <a:ext cx="8817864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74" y="128043"/>
            <a:ext cx="8176895" cy="8718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50" i="1" spc="-5" dirty="0">
                <a:latin typeface="Comic Sans MS" panose="030F0702030302020204"/>
                <a:cs typeface="Comic Sans MS" panose="030F0702030302020204"/>
              </a:rPr>
              <a:t>Before </a:t>
            </a:r>
            <a:r>
              <a:rPr sz="2450" i="1" dirty="0">
                <a:latin typeface="Comic Sans MS" panose="030F0702030302020204"/>
                <a:cs typeface="Comic Sans MS" panose="030F0702030302020204"/>
              </a:rPr>
              <a:t>&amp; </a:t>
            </a:r>
            <a:r>
              <a:rPr sz="2450" i="1" spc="-5" dirty="0">
                <a:latin typeface="Comic Sans MS" panose="030F0702030302020204"/>
                <a:cs typeface="Comic Sans MS" panose="030F0702030302020204"/>
              </a:rPr>
              <a:t>After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Stemming </a:t>
            </a:r>
            <a:r>
              <a:rPr sz="2950" i="1" spc="5" dirty="0">
                <a:latin typeface="Comic Sans MS" panose="030F0702030302020204"/>
                <a:cs typeface="Comic Sans MS" panose="030F0702030302020204"/>
              </a:rPr>
              <a:t>most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occurred</a:t>
            </a:r>
            <a:r>
              <a:rPr sz="2950" i="1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words</a:t>
            </a:r>
            <a:endParaRPr sz="2950">
              <a:latin typeface="Comic Sans MS" panose="030F0702030302020204"/>
              <a:cs typeface="Comic Sans MS" panose="030F0702030302020204"/>
            </a:endParaRPr>
          </a:p>
          <a:p>
            <a:pPr marL="170180" algn="ctr">
              <a:lnSpc>
                <a:spcPct val="100000"/>
              </a:lnSpc>
              <a:spcBef>
                <a:spcPts val="345"/>
              </a:spcBef>
            </a:pPr>
            <a:r>
              <a:rPr sz="1850" i="1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1850" i="1" spc="-7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50" i="1" spc="-10" dirty="0">
                <a:latin typeface="Comic Sans MS" panose="030F0702030302020204"/>
                <a:cs typeface="Comic Sans MS" panose="030F0702030302020204"/>
              </a:rPr>
              <a:t>description</a:t>
            </a:r>
            <a:endParaRPr sz="18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1879" y="542543"/>
            <a:ext cx="1283208" cy="289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103375"/>
            <a:ext cx="8875776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74" y="0"/>
            <a:ext cx="8176895" cy="8724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50" i="1" spc="-5" dirty="0">
                <a:latin typeface="Comic Sans MS" panose="030F0702030302020204"/>
                <a:cs typeface="Comic Sans MS" panose="030F0702030302020204"/>
              </a:rPr>
              <a:t>Before </a:t>
            </a:r>
            <a:r>
              <a:rPr sz="2450" i="1" dirty="0">
                <a:latin typeface="Comic Sans MS" panose="030F0702030302020204"/>
                <a:cs typeface="Comic Sans MS" panose="030F0702030302020204"/>
              </a:rPr>
              <a:t>&amp; </a:t>
            </a:r>
            <a:r>
              <a:rPr sz="2450" i="1" spc="-5" dirty="0">
                <a:latin typeface="Comic Sans MS" panose="030F0702030302020204"/>
                <a:cs typeface="Comic Sans MS" panose="030F0702030302020204"/>
              </a:rPr>
              <a:t>After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Stemming </a:t>
            </a:r>
            <a:r>
              <a:rPr sz="2950" i="1" spc="5" dirty="0">
                <a:latin typeface="Comic Sans MS" panose="030F0702030302020204"/>
                <a:cs typeface="Comic Sans MS" panose="030F0702030302020204"/>
              </a:rPr>
              <a:t>most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occurred</a:t>
            </a:r>
            <a:r>
              <a:rPr sz="2950" i="1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2950" i="1" spc="-5" dirty="0">
                <a:latin typeface="Comic Sans MS" panose="030F0702030302020204"/>
                <a:cs typeface="Comic Sans MS" panose="030F0702030302020204"/>
              </a:rPr>
              <a:t>words</a:t>
            </a:r>
            <a:endParaRPr sz="2950">
              <a:latin typeface="Comic Sans MS" panose="030F0702030302020204"/>
              <a:cs typeface="Comic Sans MS" panose="030F0702030302020204"/>
            </a:endParaRPr>
          </a:p>
          <a:p>
            <a:pPr marL="112395" algn="ctr">
              <a:lnSpc>
                <a:spcPct val="100000"/>
              </a:lnSpc>
              <a:spcBef>
                <a:spcPts val="345"/>
              </a:spcBef>
            </a:pPr>
            <a:r>
              <a:rPr sz="1850" i="1" dirty="0">
                <a:latin typeface="Comic Sans MS" panose="030F0702030302020204"/>
                <a:cs typeface="Comic Sans MS" panose="030F0702030302020204"/>
              </a:rPr>
              <a:t>in</a:t>
            </a:r>
            <a:r>
              <a:rPr sz="1850" i="1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850" i="1" spc="-10" dirty="0">
                <a:latin typeface="Comic Sans MS" panose="030F0702030302020204"/>
                <a:cs typeface="Comic Sans MS" panose="030F0702030302020204"/>
              </a:rPr>
              <a:t>listed_in</a:t>
            </a:r>
            <a:endParaRPr sz="18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952" y="1240535"/>
            <a:ext cx="1978152" cy="7772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2751" y="2276855"/>
            <a:ext cx="2209800" cy="259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751" y="2795015"/>
            <a:ext cx="3581400" cy="259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9952" y="3316223"/>
            <a:ext cx="1825752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952" y="4590288"/>
            <a:ext cx="2831592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587" y="106121"/>
            <a:ext cx="80854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0" spc="-10" dirty="0">
                <a:latin typeface="Georgia" panose="02040502050405020303"/>
                <a:cs typeface="Georgia" panose="02040502050405020303"/>
              </a:rPr>
              <a:t>Feature </a:t>
            </a:r>
            <a:r>
              <a:rPr sz="4250" b="0" spc="-15" dirty="0">
                <a:latin typeface="Georgia" panose="02040502050405020303"/>
                <a:cs typeface="Georgia" panose="02040502050405020303"/>
              </a:rPr>
              <a:t>Selection </a:t>
            </a:r>
            <a:r>
              <a:rPr sz="4250" b="0" dirty="0">
                <a:latin typeface="Georgia" panose="02040502050405020303"/>
                <a:cs typeface="Georgia" panose="02040502050405020303"/>
              </a:rPr>
              <a:t>&amp; </a:t>
            </a:r>
            <a:r>
              <a:rPr sz="4250" b="0" spc="-5" dirty="0">
                <a:latin typeface="Georgia" panose="02040502050405020303"/>
                <a:cs typeface="Georgia" panose="02040502050405020303"/>
              </a:rPr>
              <a:t>ML </a:t>
            </a:r>
            <a:r>
              <a:rPr sz="4250" b="0" spc="-15" dirty="0">
                <a:latin typeface="Georgia" panose="02040502050405020303"/>
                <a:cs typeface="Georgia" panose="02040502050405020303"/>
              </a:rPr>
              <a:t>algo</a:t>
            </a:r>
            <a:r>
              <a:rPr sz="4250" b="0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4250" b="0" spc="-5" dirty="0">
                <a:latin typeface="Georgia" panose="02040502050405020303"/>
                <a:cs typeface="Georgia" panose="02040502050405020303"/>
              </a:rPr>
              <a:t>used</a:t>
            </a:r>
            <a:endParaRPr sz="42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880" y="930910"/>
            <a:ext cx="8503920" cy="39122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225"/>
              </a:spcBef>
              <a:buChar char="●"/>
              <a:tabLst>
                <a:tab pos="375285" algn="l"/>
                <a:tab pos="375920" algn="l"/>
              </a:tabLst>
            </a:pPr>
            <a:r>
              <a:rPr sz="1650" spc="15" dirty="0">
                <a:latin typeface="Tahoma" panose="020B0604030504040204"/>
                <a:cs typeface="Tahoma" panose="020B0604030504040204"/>
              </a:rPr>
              <a:t>Only</a:t>
            </a:r>
            <a:r>
              <a:rPr sz="165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1650" spc="15" dirty="0">
                <a:latin typeface="Tahoma" panose="020B0604030504040204"/>
                <a:cs typeface="Tahoma" panose="020B0604030504040204"/>
              </a:rPr>
              <a:t>selected</a:t>
            </a:r>
            <a:r>
              <a:rPr sz="165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latin typeface="Tahoma" panose="020B0604030504040204"/>
                <a:cs typeface="Tahoma" panose="020B0604030504040204"/>
              </a:rPr>
              <a:t>3</a:t>
            </a:r>
            <a:r>
              <a:rPr sz="165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1650" spc="-10" dirty="0">
                <a:latin typeface="Tahoma" panose="020B0604030504040204"/>
                <a:cs typeface="Tahoma" panose="020B0604030504040204"/>
              </a:rPr>
              <a:t>features</a:t>
            </a:r>
            <a:r>
              <a:rPr sz="165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latin typeface="Tahoma" panose="020B0604030504040204"/>
                <a:cs typeface="Tahoma" panose="020B0604030504040204"/>
              </a:rPr>
              <a:t>,</a:t>
            </a:r>
            <a:r>
              <a:rPr sz="165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1650" spc="-25" dirty="0">
                <a:latin typeface="Tahoma" panose="020B0604030504040204"/>
                <a:cs typeface="Tahoma" panose="020B0604030504040204"/>
              </a:rPr>
              <a:t>to</a:t>
            </a:r>
            <a:r>
              <a:rPr sz="165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latin typeface="Tahoma" panose="020B0604030504040204"/>
                <a:cs typeface="Tahoma" panose="020B0604030504040204"/>
              </a:rPr>
              <a:t>do</a:t>
            </a:r>
            <a:r>
              <a:rPr sz="165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latin typeface="Tahoma" panose="020B0604030504040204"/>
                <a:cs typeface="Tahoma" panose="020B0604030504040204"/>
              </a:rPr>
              <a:t>clustering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832485" lvl="1" indent="-363220">
              <a:lnSpc>
                <a:spcPct val="100000"/>
              </a:lnSpc>
              <a:spcBef>
                <a:spcPts val="130"/>
              </a:spcBef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 panose="030F0702030302020204"/>
                <a:cs typeface="Comic Sans MS" panose="030F0702030302020204"/>
              </a:rPr>
              <a:t>no_of_category</a:t>
            </a:r>
            <a:endParaRPr sz="1700">
              <a:latin typeface="Comic Sans MS" panose="030F0702030302020204"/>
              <a:cs typeface="Comic Sans MS" panose="030F0702030302020204"/>
            </a:endParaRPr>
          </a:p>
          <a:p>
            <a:pPr marL="832485" lvl="1" indent="-363220">
              <a:lnSpc>
                <a:spcPct val="100000"/>
              </a:lnSpc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 panose="030F0702030302020204"/>
                <a:cs typeface="Comic Sans MS" panose="030F0702030302020204"/>
              </a:rPr>
              <a:t>Length(description)</a:t>
            </a:r>
            <a:endParaRPr sz="1700">
              <a:latin typeface="Comic Sans MS" panose="030F0702030302020204"/>
              <a:cs typeface="Comic Sans MS" panose="030F0702030302020204"/>
            </a:endParaRPr>
          </a:p>
          <a:p>
            <a:pPr marL="832485" lvl="1" indent="-363220">
              <a:lnSpc>
                <a:spcPct val="100000"/>
              </a:lnSpc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700" i="1" spc="-5" dirty="0">
                <a:solidFill>
                  <a:srgbClr val="124F5C"/>
                </a:solidFill>
                <a:latin typeface="Comic Sans MS" panose="030F0702030302020204"/>
                <a:cs typeface="Comic Sans MS" panose="030F0702030302020204"/>
              </a:rPr>
              <a:t>Length(listed-in)</a:t>
            </a:r>
            <a:endParaRPr sz="1700">
              <a:latin typeface="Comic Sans MS" panose="030F0702030302020204"/>
              <a:cs typeface="Comic Sans MS" panose="030F0702030302020204"/>
            </a:endParaRPr>
          </a:p>
          <a:p>
            <a:pPr marL="375285" indent="-363220">
              <a:lnSpc>
                <a:spcPct val="100000"/>
              </a:lnSpc>
              <a:spcBef>
                <a:spcPts val="2000"/>
              </a:spcBef>
              <a:buFont typeface="Tahoma" panose="020B0604030504040204"/>
              <a:buChar char="●"/>
              <a:tabLst>
                <a:tab pos="375285" algn="l"/>
                <a:tab pos="375920" algn="l"/>
              </a:tabLst>
            </a:pPr>
            <a:r>
              <a:rPr sz="1700" i="1" spc="-5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Using</a:t>
            </a:r>
            <a:r>
              <a:rPr sz="1700" i="1" spc="-50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700" i="1" spc="-10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StandardScaler</a:t>
            </a:r>
            <a:endParaRPr sz="1700">
              <a:latin typeface="Comic Sans MS" panose="030F0702030302020204"/>
              <a:cs typeface="Comic Sans MS" panose="030F0702030302020204"/>
            </a:endParaRPr>
          </a:p>
          <a:p>
            <a:pPr marL="375285" indent="-363220">
              <a:lnSpc>
                <a:spcPct val="100000"/>
              </a:lnSpc>
              <a:spcBef>
                <a:spcPts val="2015"/>
              </a:spcBef>
              <a:buFont typeface="Tahoma" panose="020B0604030504040204"/>
              <a:buChar char="●"/>
              <a:tabLst>
                <a:tab pos="375285" algn="l"/>
                <a:tab pos="375920" algn="l"/>
              </a:tabLst>
            </a:pPr>
            <a:r>
              <a:rPr sz="1700" i="1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Used 5 </a:t>
            </a:r>
            <a:r>
              <a:rPr sz="1700" i="1" spc="-5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algo </a:t>
            </a:r>
            <a:r>
              <a:rPr sz="1700" i="1" spc="-10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to </a:t>
            </a:r>
            <a:r>
              <a:rPr sz="1700" i="1" spc="-5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find </a:t>
            </a:r>
            <a:r>
              <a:rPr sz="1700" i="1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out best k</a:t>
            </a:r>
            <a:r>
              <a:rPr sz="1700" i="1" spc="-135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700" i="1" spc="-5" dirty="0">
                <a:solidFill>
                  <a:srgbClr val="1F1F1F"/>
                </a:solidFill>
                <a:latin typeface="Comic Sans MS" panose="030F0702030302020204"/>
                <a:cs typeface="Comic Sans MS" panose="030F0702030302020204"/>
              </a:rPr>
              <a:t>value</a:t>
            </a:r>
            <a:endParaRPr sz="1700">
              <a:latin typeface="Comic Sans MS" panose="030F0702030302020204"/>
              <a:cs typeface="Comic Sans MS" panose="030F0702030302020204"/>
            </a:endParaRPr>
          </a:p>
          <a:p>
            <a:pPr marL="832485" lvl="1" indent="-347980">
              <a:lnSpc>
                <a:spcPct val="100000"/>
              </a:lnSpc>
              <a:spcBef>
                <a:spcPts val="1920"/>
              </a:spcBef>
              <a:buSzPct val="81000"/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800" i="1" spc="-5" dirty="0">
                <a:latin typeface="Georgia" panose="02040502050405020303"/>
                <a:cs typeface="Georgia" panose="02040502050405020303"/>
              </a:rPr>
              <a:t>1. </a:t>
            </a:r>
            <a:r>
              <a:rPr sz="1800" i="1" spc="-10" dirty="0">
                <a:latin typeface="Georgia" panose="02040502050405020303"/>
                <a:cs typeface="Georgia" panose="02040502050405020303"/>
              </a:rPr>
              <a:t>Silhouette</a:t>
            </a:r>
            <a:r>
              <a:rPr sz="1800" i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i="1" spc="-5" dirty="0">
                <a:latin typeface="Georgia" panose="02040502050405020303"/>
                <a:cs typeface="Georgia" panose="02040502050405020303"/>
              </a:rPr>
              <a:t>score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832485" lvl="1" indent="-347980">
              <a:lnSpc>
                <a:spcPct val="100000"/>
              </a:lnSpc>
              <a:spcBef>
                <a:spcPts val="310"/>
              </a:spcBef>
              <a:buSzPct val="83000"/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800" i="1" dirty="0">
                <a:latin typeface="Georgia" panose="02040502050405020303"/>
                <a:cs typeface="Georgia" panose="02040502050405020303"/>
              </a:rPr>
              <a:t>2. </a:t>
            </a:r>
            <a:r>
              <a:rPr sz="1800" i="1" spc="-5" dirty="0">
                <a:latin typeface="Georgia" panose="02040502050405020303"/>
                <a:cs typeface="Georgia" panose="02040502050405020303"/>
              </a:rPr>
              <a:t>Elbow</a:t>
            </a:r>
            <a:r>
              <a:rPr sz="1800" i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i="1" spc="-5" dirty="0">
                <a:latin typeface="Georgia" panose="02040502050405020303"/>
                <a:cs typeface="Georgia" panose="02040502050405020303"/>
              </a:rPr>
              <a:t>Method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832485" lvl="1" indent="-347980">
              <a:lnSpc>
                <a:spcPct val="100000"/>
              </a:lnSpc>
              <a:spcBef>
                <a:spcPts val="290"/>
              </a:spcBef>
              <a:buSzPct val="81000"/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800" i="1" spc="-5" dirty="0">
                <a:latin typeface="Georgia" panose="02040502050405020303"/>
                <a:cs typeface="Georgia" panose="02040502050405020303"/>
              </a:rPr>
              <a:t>3.</a:t>
            </a:r>
            <a:r>
              <a:rPr sz="1800" i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i="1" spc="-10" dirty="0">
                <a:latin typeface="Georgia" panose="02040502050405020303"/>
                <a:cs typeface="Georgia" panose="02040502050405020303"/>
              </a:rPr>
              <a:t>DBSCAN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832485" lvl="1" indent="-347980">
              <a:lnSpc>
                <a:spcPct val="100000"/>
              </a:lnSpc>
              <a:spcBef>
                <a:spcPts val="315"/>
              </a:spcBef>
              <a:buSzPct val="83000"/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800" i="1" spc="-10" dirty="0">
                <a:latin typeface="Georgia" panose="02040502050405020303"/>
                <a:cs typeface="Georgia" panose="02040502050405020303"/>
              </a:rPr>
              <a:t>4.</a:t>
            </a:r>
            <a:r>
              <a:rPr sz="1800" i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i="1" spc="-10" dirty="0">
                <a:latin typeface="Georgia" panose="02040502050405020303"/>
                <a:cs typeface="Georgia" panose="02040502050405020303"/>
              </a:rPr>
              <a:t>Dendrogram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832485" lvl="1" indent="-347980">
              <a:lnSpc>
                <a:spcPct val="100000"/>
              </a:lnSpc>
              <a:spcBef>
                <a:spcPts val="385"/>
              </a:spcBef>
              <a:buSzPct val="83000"/>
              <a:buFont typeface="Arial" panose="020B0604020202020204"/>
              <a:buChar char="○"/>
              <a:tabLst>
                <a:tab pos="832485" algn="l"/>
                <a:tab pos="832485" algn="l"/>
              </a:tabLst>
            </a:pPr>
            <a:r>
              <a:rPr sz="1750" i="1" dirty="0">
                <a:latin typeface="Georgia" panose="02040502050405020303"/>
                <a:cs typeface="Georgia" panose="02040502050405020303"/>
              </a:rPr>
              <a:t>5.</a:t>
            </a:r>
            <a:r>
              <a:rPr sz="1750" i="1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750" i="1" spc="-5" dirty="0">
                <a:latin typeface="Georgia" panose="02040502050405020303"/>
                <a:cs typeface="Georgia" panose="02040502050405020303"/>
              </a:rPr>
              <a:t>AgglomerativeClustering</a:t>
            </a:r>
            <a:endParaRPr sz="17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1151" y="0"/>
            <a:ext cx="2901696" cy="5269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0"/>
            <a:ext cx="9110980" cy="5145405"/>
            <a:chOff x="33528" y="0"/>
            <a:chExt cx="9110980" cy="5145405"/>
          </a:xfrm>
        </p:grpSpPr>
        <p:sp>
          <p:nvSpPr>
            <p:cNvPr id="3" name="object 3"/>
            <p:cNvSpPr/>
            <p:nvPr/>
          </p:nvSpPr>
          <p:spPr>
            <a:xfrm>
              <a:off x="33528" y="0"/>
              <a:ext cx="3934967" cy="52425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768" y="67054"/>
              <a:ext cx="9095231" cy="5077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40992" y="1682495"/>
              <a:ext cx="2566416" cy="826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9119" y="2670047"/>
              <a:ext cx="2859024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9119" y="2929127"/>
              <a:ext cx="4642104" cy="158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9119" y="3145535"/>
              <a:ext cx="3142488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9119" y="3404615"/>
              <a:ext cx="4882896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119" y="3621023"/>
              <a:ext cx="3523488" cy="1615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6551" y="4245863"/>
              <a:ext cx="5053584" cy="3657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6551" y="4611623"/>
              <a:ext cx="2849880" cy="365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14" y="0"/>
            <a:ext cx="390779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1. Silhouette</a:t>
            </a:r>
            <a:r>
              <a:rPr sz="3400" spc="-180" dirty="0"/>
              <a:t> </a:t>
            </a:r>
            <a:r>
              <a:rPr sz="3400" spc="5" dirty="0"/>
              <a:t>Score</a:t>
            </a:r>
            <a:endParaRPr sz="3400"/>
          </a:p>
        </p:txBody>
      </p:sp>
      <p:sp>
        <p:nvSpPr>
          <p:cNvPr id="14" name="object 14"/>
          <p:cNvSpPr txBox="1"/>
          <p:nvPr/>
        </p:nvSpPr>
        <p:spPr>
          <a:xfrm>
            <a:off x="1920620" y="1194942"/>
            <a:ext cx="2566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Silhouette Coefficient</a:t>
            </a:r>
            <a:r>
              <a:rPr sz="1400" b="1" i="1" u="heavy" spc="-7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400" b="1" i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Formula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2494063"/>
            <a:ext cx="5393690" cy="12522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26390" marR="5080" indent="-314325">
              <a:lnSpc>
                <a:spcPct val="142000"/>
              </a:lnSpc>
              <a:spcBef>
                <a:spcPts val="205"/>
              </a:spcBef>
              <a:buSzPct val="84000"/>
              <a:buFont typeface="Tahoma" panose="020B0604030504040204"/>
              <a:buChar char="●"/>
              <a:tabLst>
                <a:tab pos="326390" algn="l"/>
                <a:tab pos="327025" algn="l"/>
              </a:tabLst>
            </a:pPr>
            <a:r>
              <a:rPr sz="1250" b="1" spc="-10" dirty="0">
                <a:latin typeface="Courier New" panose="02070309020205020404"/>
                <a:cs typeface="Courier New" panose="02070309020205020404"/>
              </a:rPr>
              <a:t>mean intra-cluster distance(a)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:-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Mean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distance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between </a:t>
            </a:r>
            <a:r>
              <a:rPr sz="1050" spc="-15" dirty="0">
                <a:latin typeface="Courier New" panose="02070309020205020404"/>
                <a:cs typeface="Courier New" panose="02070309020205020404"/>
              </a:rPr>
              <a:t>the 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observation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and all other data points in the same</a:t>
            </a:r>
            <a:r>
              <a:rPr sz="1050" spc="-2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cluster.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26390" indent="-314325">
              <a:lnSpc>
                <a:spcPct val="100000"/>
              </a:lnSpc>
              <a:spcBef>
                <a:spcPts val="415"/>
              </a:spcBef>
              <a:buSzPct val="83000"/>
              <a:buFont typeface="Tahoma" panose="020B0604030504040204"/>
              <a:buChar char="●"/>
              <a:tabLst>
                <a:tab pos="326390" algn="l"/>
                <a:tab pos="327025" algn="l"/>
              </a:tabLst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mean nearest-cluster distance (b) 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:- Mean distance</a:t>
            </a:r>
            <a:r>
              <a:rPr sz="1000" spc="-1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between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326390" marR="878840">
              <a:lnSpc>
                <a:spcPct val="143000"/>
              </a:lnSpc>
              <a:spcBef>
                <a:spcPts val="90"/>
              </a:spcBef>
            </a:pPr>
            <a:r>
              <a:rPr sz="1050" spc="-5" dirty="0">
                <a:latin typeface="Courier New" panose="02070309020205020404"/>
                <a:cs typeface="Courier New" panose="02070309020205020404"/>
              </a:rPr>
              <a:t>the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observation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and all other data points of the</a:t>
            </a:r>
            <a:r>
              <a:rPr sz="1050" spc="-2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next 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nearest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cluster.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This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distance </a:t>
            </a:r>
            <a:r>
              <a:rPr sz="1050" spc="-5" dirty="0">
                <a:latin typeface="Courier New" panose="02070309020205020404"/>
                <a:cs typeface="Courier New" panose="02070309020205020404"/>
              </a:rPr>
              <a:t>can also be called</a:t>
            </a:r>
            <a:r>
              <a:rPr sz="1050" spc="-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50" spc="-10" dirty="0">
                <a:latin typeface="Courier New" panose="02070309020205020404"/>
                <a:cs typeface="Courier New" panose="02070309020205020404"/>
              </a:rPr>
              <a:t>a.</a:t>
            </a:r>
            <a:endParaRPr sz="10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77071" y="0"/>
            <a:ext cx="566927" cy="6370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917447"/>
            <a:ext cx="8726424" cy="26944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019" y="0"/>
            <a:ext cx="4406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" dirty="0">
                <a:latin typeface="Georgia" panose="02040502050405020303"/>
                <a:cs typeface="Georgia" panose="02040502050405020303"/>
              </a:rPr>
              <a:t>2. </a:t>
            </a:r>
            <a:r>
              <a:rPr sz="3950" dirty="0">
                <a:latin typeface="Georgia" panose="02040502050405020303"/>
                <a:cs typeface="Georgia" panose="02040502050405020303"/>
              </a:rPr>
              <a:t>Elbow</a:t>
            </a:r>
            <a:r>
              <a:rPr sz="3950" spc="-155" dirty="0">
                <a:latin typeface="Georgia" panose="02040502050405020303"/>
                <a:cs typeface="Georgia" panose="02040502050405020303"/>
              </a:rPr>
              <a:t> </a:t>
            </a:r>
            <a:r>
              <a:rPr sz="3950" dirty="0">
                <a:latin typeface="Georgia" panose="02040502050405020303"/>
                <a:cs typeface="Georgia" panose="02040502050405020303"/>
              </a:rPr>
              <a:t>Method</a:t>
            </a:r>
            <a:endParaRPr sz="39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018031"/>
            <a:ext cx="8884920" cy="35265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119" y="192735"/>
            <a:ext cx="583311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b="0" spc="5" dirty="0">
                <a:latin typeface="Georgia" panose="02040502050405020303"/>
                <a:cs typeface="Georgia" panose="02040502050405020303"/>
              </a:rPr>
              <a:t>3 &amp; 4 DBSCAN &amp;</a:t>
            </a:r>
            <a:r>
              <a:rPr sz="3350" b="0" spc="-210" dirty="0">
                <a:latin typeface="Georgia" panose="02040502050405020303"/>
                <a:cs typeface="Georgia" panose="02040502050405020303"/>
              </a:rPr>
              <a:t> </a:t>
            </a:r>
            <a:r>
              <a:rPr sz="3350" b="0" spc="-5" dirty="0">
                <a:latin typeface="Georgia" panose="02040502050405020303"/>
                <a:cs typeface="Georgia" panose="02040502050405020303"/>
              </a:rPr>
              <a:t>Dendrogram</a:t>
            </a:r>
            <a:endParaRPr sz="33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028" y="4601667"/>
            <a:ext cx="97916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i="1" spc="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DBS</a:t>
            </a:r>
            <a:r>
              <a:rPr sz="1750" b="1" i="1" spc="-2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750" b="1" i="1" spc="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50" b="1" i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820" y="4601667"/>
            <a:ext cx="13500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i="1" spc="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750" b="1" i="1" spc="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750" b="1" i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750" b="1" i="1" spc="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og</a:t>
            </a:r>
            <a:r>
              <a:rPr sz="1750" b="1" i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750" b="1" i="1" spc="-1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50" b="1" i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m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" y="0"/>
            <a:ext cx="5821680" cy="4968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58595"/>
            <a:ext cx="3931920" cy="363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67200" y="882650"/>
            <a:ext cx="4517390" cy="351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 </a:t>
            </a:r>
            <a:r>
              <a:rPr spc="-5" dirty="0"/>
              <a:t>Agglomerative</a:t>
            </a:r>
            <a:r>
              <a:rPr spc="-85" dirty="0"/>
              <a:t> </a:t>
            </a:r>
            <a:r>
              <a:rPr spc="-5" dirty="0"/>
              <a:t>Clustering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038" y="69037"/>
            <a:ext cx="265493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0" spc="-5" dirty="0">
                <a:latin typeface="Arial" panose="020B0604020202020204"/>
                <a:cs typeface="Arial" panose="020B0604020202020204"/>
              </a:rPr>
              <a:t>Conclusion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38" y="829585"/>
            <a:ext cx="8943975" cy="44361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15620" indent="-393700" algn="just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51625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Director and cast contains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large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of null values so </a:t>
            </a:r>
            <a:r>
              <a:rPr sz="1400" i="1" spc="-3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drop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1400" i="1" spc="25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indent="-381635" algn="just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 this data-set there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are two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types of contents </a:t>
            </a:r>
            <a:r>
              <a:rPr sz="1400" i="1" spc="-3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30.86%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includes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shows and the remaining</a:t>
            </a:r>
            <a:r>
              <a:rPr sz="1400" i="1" spc="19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69.14%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algn="just">
              <a:lnSpc>
                <a:spcPct val="100000"/>
              </a:lnSpc>
              <a:spcBef>
                <a:spcPts val="220"/>
              </a:spcBef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carries</a:t>
            </a:r>
            <a:r>
              <a:rPr sz="1400" i="1" spc="-3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marR="5080" indent="-372110" algn="just">
              <a:lnSpc>
                <a:spcPct val="109000"/>
              </a:lnSpc>
              <a:spcBef>
                <a:spcPts val="80"/>
              </a:spcBef>
              <a:buClr>
                <a:srgbClr val="154085"/>
              </a:buClr>
              <a:buFont typeface="Arial" panose="020B0604020202020204"/>
              <a:buAutoNum type="arabicPeriod" startAt="3"/>
              <a:tabLst>
                <a:tab pos="537845" algn="l"/>
              </a:tabLst>
            </a:pPr>
            <a:r>
              <a:rPr dirty="0"/>
              <a:t>	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reached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conclusion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from our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analysis from the content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added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over years that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Netflix is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focusing 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shows (From 2016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400" i="1" spc="-3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know that Movies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increased by </a:t>
            </a:r>
            <a:r>
              <a:rPr sz="1400" i="1" spc="-3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80%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shows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increased by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73%</a:t>
            </a:r>
            <a:r>
              <a:rPr sz="1400" i="1" spc="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compare)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21970" indent="-427355" algn="just">
              <a:lnSpc>
                <a:spcPct val="100000"/>
              </a:lnSpc>
              <a:spcBef>
                <a:spcPts val="250"/>
              </a:spcBef>
              <a:buSzPct val="129000"/>
              <a:buFont typeface="Carlito"/>
              <a:buAutoNum type="arabicPeriod" startAt="3"/>
              <a:tabLst>
                <a:tab pos="522605" algn="l"/>
              </a:tabLst>
            </a:pP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 data-set insights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can conclude that the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TV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Shows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released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i="1" spc="5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2017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and for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algn="just">
              <a:lnSpc>
                <a:spcPct val="100000"/>
              </a:lnSpc>
              <a:spcBef>
                <a:spcPts val="305"/>
              </a:spcBef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it is</a:t>
            </a:r>
            <a:r>
              <a:rPr sz="1400" i="1" spc="-4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2020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indent="-372110" algn="just">
              <a:lnSpc>
                <a:spcPct val="100000"/>
              </a:lnSpc>
              <a:spcBef>
                <a:spcPts val="240"/>
              </a:spcBef>
              <a:buAutoNum type="arabicPeriod" startAt="5"/>
              <a:tabLst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On Netflix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USA </a:t>
            </a:r>
            <a:r>
              <a:rPr sz="1400" i="1" spc="-3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 largest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contents. And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 countries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preferred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produce</a:t>
            </a:r>
            <a:r>
              <a:rPr sz="1400" i="1" spc="254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algn="just">
              <a:lnSpc>
                <a:spcPct val="100000"/>
              </a:lnSpc>
              <a:spcBef>
                <a:spcPts val="220"/>
              </a:spcBef>
            </a:pP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TV</a:t>
            </a:r>
            <a:r>
              <a:rPr sz="1400" i="1" spc="4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shows.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15620" indent="-421005">
              <a:lnSpc>
                <a:spcPct val="100000"/>
              </a:lnSpc>
              <a:spcBef>
                <a:spcPts val="455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Most of the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are belonging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 3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categories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15620" indent="-408940">
              <a:lnSpc>
                <a:spcPts val="1565"/>
              </a:lnSpc>
              <a:spcBef>
                <a:spcPts val="220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sz="1400" i="1" spc="-4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TOP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3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content categories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International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movies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dramas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i="1" spc="15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comedies.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530860" indent="-433705">
              <a:lnSpc>
                <a:spcPts val="2045"/>
              </a:lnSpc>
              <a:buSzPct val="129000"/>
              <a:buFont typeface="Carlito"/>
              <a:buAutoNum type="arabicPeriod" startAt="6"/>
              <a:tabLst>
                <a:tab pos="530860" algn="l"/>
                <a:tab pos="531495" algn="l"/>
              </a:tabLst>
            </a:pP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text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(NLP) I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used stop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words, removed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punctuation's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stemming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TF-IDF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vectorizer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i="1" spc="36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other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>
              <a:lnSpc>
                <a:spcPct val="100000"/>
              </a:lnSpc>
              <a:spcBef>
                <a:spcPts val="140"/>
              </a:spcBef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functions of</a:t>
            </a:r>
            <a:r>
              <a:rPr sz="1400" i="1" spc="-3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5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NLP.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indent="-384175">
              <a:lnSpc>
                <a:spcPct val="100000"/>
              </a:lnSpc>
              <a:spcBef>
                <a:spcPts val="240"/>
              </a:spcBef>
              <a:buAutoNum type="arabicPeriod" startAt="9"/>
              <a:tabLst>
                <a:tab pos="478790" algn="l"/>
                <a:tab pos="479425" algn="l"/>
              </a:tabLst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Applied different clustering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models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K-means,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hierarchical, Agglomerative clustering,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DBSCAN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i="1" spc="19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>
              <a:lnSpc>
                <a:spcPct val="100000"/>
              </a:lnSpc>
              <a:spcBef>
                <a:spcPts val="310"/>
              </a:spcBef>
            </a:pP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got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 best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arrangements.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 indent="-466725">
              <a:lnSpc>
                <a:spcPct val="100000"/>
              </a:lnSpc>
              <a:spcBef>
                <a:spcPts val="120"/>
              </a:spcBef>
              <a:buAutoNum type="arabicPeriod" startAt="10"/>
              <a:tabLst>
                <a:tab pos="478790" algn="l"/>
                <a:tab pos="479425" algn="l"/>
              </a:tabLst>
            </a:pP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applying different clustering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algorithms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our data-set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.we </a:t>
            </a:r>
            <a:r>
              <a:rPr sz="1400" i="1" spc="-2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optimal </a:t>
            </a:r>
            <a:r>
              <a:rPr sz="1400" i="1" spc="-2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1400" i="1" spc="30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478790">
              <a:lnSpc>
                <a:spcPct val="100000"/>
              </a:lnSpc>
              <a:spcBef>
                <a:spcPts val="150"/>
              </a:spcBef>
            </a:pP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cluster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400" i="1" spc="-1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equal </a:t>
            </a:r>
            <a:r>
              <a:rPr sz="1400" i="1" spc="-10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i="1" spc="-5" dirty="0">
                <a:solidFill>
                  <a:srgbClr val="154085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140207"/>
            <a:ext cx="566927" cy="6370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1151" y="0"/>
            <a:ext cx="2901696" cy="526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702" y="1022680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THANK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 YOU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479" y="1880615"/>
            <a:ext cx="4632960" cy="2133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21479" y="2170175"/>
            <a:ext cx="2356104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1479" y="2459735"/>
            <a:ext cx="4632960" cy="21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21479" y="2761487"/>
            <a:ext cx="4626864" cy="21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1479" y="3051047"/>
            <a:ext cx="4626864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1479" y="3340607"/>
            <a:ext cx="4632960" cy="21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1479" y="3630167"/>
            <a:ext cx="4636008" cy="21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1479" y="3919727"/>
            <a:ext cx="3355848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0761" y="0"/>
            <a:ext cx="604202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i="0" spc="5" dirty="0">
                <a:latin typeface="Arial" panose="020B0604020202020204"/>
                <a:cs typeface="Arial" panose="020B0604020202020204"/>
              </a:rPr>
              <a:t>Problem</a:t>
            </a:r>
            <a:r>
              <a:rPr sz="5200" i="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5200" i="0" spc="5" dirty="0">
                <a:latin typeface="Arial" panose="020B0604020202020204"/>
                <a:cs typeface="Arial" panose="020B0604020202020204"/>
              </a:rPr>
              <a:t>Statement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096" y="1469313"/>
            <a:ext cx="4679315" cy="2313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700" algn="just">
              <a:lnSpc>
                <a:spcPct val="135000"/>
              </a:lnSpc>
              <a:spcBef>
                <a:spcPts val="90"/>
              </a:spcBef>
            </a:pPr>
            <a:r>
              <a:rPr b="1" spc="5" dirty="0">
                <a:latin typeface="Tahoma" panose="020B0604030504040204"/>
                <a:cs typeface="Tahoma" panose="020B0604030504040204"/>
              </a:rPr>
              <a:t>This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data-set </a:t>
            </a:r>
            <a:r>
              <a:rPr b="1" spc="10" dirty="0">
                <a:latin typeface="Tahoma" panose="020B0604030504040204"/>
                <a:cs typeface="Tahoma" panose="020B0604030504040204"/>
              </a:rPr>
              <a:t>consists </a:t>
            </a:r>
            <a:r>
              <a:rPr b="1" spc="-15" dirty="0">
                <a:latin typeface="Tahoma" panose="020B0604030504040204"/>
                <a:cs typeface="Tahoma" panose="020B0604030504040204"/>
              </a:rPr>
              <a:t>of </a:t>
            </a:r>
            <a:r>
              <a:rPr b="1" spc="-50" dirty="0">
                <a:latin typeface="Tahoma" panose="020B0604030504040204"/>
                <a:cs typeface="Tahoma" panose="020B0604030504040204"/>
              </a:rPr>
              <a:t>tv </a:t>
            </a:r>
            <a:r>
              <a:rPr b="1" spc="10" dirty="0">
                <a:latin typeface="Tahoma" panose="020B0604030504040204"/>
                <a:cs typeface="Tahoma" panose="020B0604030504040204"/>
              </a:rPr>
              <a:t>shows </a:t>
            </a:r>
            <a:r>
              <a:rPr b="1" spc="-5" dirty="0">
                <a:latin typeface="Tahoma" panose="020B0604030504040204"/>
                <a:cs typeface="Tahoma" panose="020B0604030504040204"/>
              </a:rPr>
              <a:t>and </a:t>
            </a:r>
            <a:r>
              <a:rPr b="1" spc="10" dirty="0">
                <a:latin typeface="Tahoma" panose="020B0604030504040204"/>
                <a:cs typeface="Tahoma" panose="020B0604030504040204"/>
              </a:rPr>
              <a:t>movies </a:t>
            </a:r>
            <a:r>
              <a:rPr b="1" spc="-5" dirty="0">
                <a:latin typeface="Tahoma" panose="020B0604030504040204"/>
                <a:cs typeface="Tahoma" panose="020B0604030504040204"/>
              </a:rPr>
              <a:t>available </a:t>
            </a:r>
            <a:r>
              <a:rPr b="1" spc="30" dirty="0">
                <a:latin typeface="Tahoma" panose="020B0604030504040204"/>
                <a:cs typeface="Tahoma" panose="020B0604030504040204"/>
              </a:rPr>
              <a:t>on 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Netflix </a:t>
            </a:r>
            <a:r>
              <a:rPr b="1" spc="10" dirty="0">
                <a:latin typeface="Tahoma" panose="020B0604030504040204"/>
                <a:cs typeface="Tahoma" panose="020B0604030504040204"/>
              </a:rPr>
              <a:t>as </a:t>
            </a:r>
            <a:r>
              <a:rPr b="1" spc="-15" dirty="0">
                <a:latin typeface="Tahoma" panose="020B0604030504040204"/>
                <a:cs typeface="Tahoma" panose="020B0604030504040204"/>
              </a:rPr>
              <a:t>of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2020. </a:t>
            </a:r>
            <a:r>
              <a:rPr b="1" spc="5" dirty="0">
                <a:latin typeface="Tahoma" panose="020B0604030504040204"/>
                <a:cs typeface="Tahoma" panose="020B0604030504040204"/>
              </a:rPr>
              <a:t>The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data-set </a:t>
            </a:r>
            <a:r>
              <a:rPr b="1" dirty="0">
                <a:latin typeface="Tahoma" panose="020B0604030504040204"/>
                <a:cs typeface="Tahoma" panose="020B0604030504040204"/>
              </a:rPr>
              <a:t>is </a:t>
            </a:r>
            <a:r>
              <a:rPr b="1" spc="5" dirty="0">
                <a:latin typeface="Tahoma" panose="020B0604030504040204"/>
                <a:cs typeface="Tahoma" panose="020B0604030504040204"/>
              </a:rPr>
              <a:t>collected </a:t>
            </a:r>
            <a:r>
              <a:rPr b="1" spc="-25" dirty="0">
                <a:latin typeface="Tahoma" panose="020B0604030504040204"/>
                <a:cs typeface="Tahoma" panose="020B0604030504040204"/>
              </a:rPr>
              <a:t>from </a:t>
            </a:r>
            <a:r>
              <a:rPr b="1" spc="10" dirty="0">
                <a:latin typeface="Tahoma" panose="020B0604030504040204"/>
                <a:cs typeface="Tahoma" panose="020B0604030504040204"/>
              </a:rPr>
              <a:t>Flexible 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which </a:t>
            </a:r>
            <a:r>
              <a:rPr b="1" spc="5" dirty="0">
                <a:latin typeface="Tahoma" panose="020B0604030504040204"/>
                <a:cs typeface="Tahoma" panose="020B0604030504040204"/>
              </a:rPr>
              <a:t>is </a:t>
            </a:r>
            <a:r>
              <a:rPr b="1" spc="-5" dirty="0">
                <a:latin typeface="Tahoma" panose="020B0604030504040204"/>
                <a:cs typeface="Tahoma" panose="020B0604030504040204"/>
              </a:rPr>
              <a:t>a </a:t>
            </a:r>
            <a:r>
              <a:rPr b="1" spc="-35" dirty="0">
                <a:latin typeface="Tahoma" panose="020B0604030504040204"/>
                <a:cs typeface="Tahoma" panose="020B0604030504040204"/>
              </a:rPr>
              <a:t>third-party </a:t>
            </a:r>
            <a:r>
              <a:rPr b="1" spc="-10" dirty="0">
                <a:latin typeface="Tahoma" panose="020B0604030504040204"/>
                <a:cs typeface="Tahoma" panose="020B0604030504040204"/>
              </a:rPr>
              <a:t>Netflix </a:t>
            </a:r>
            <a:r>
              <a:rPr b="1" spc="15" dirty="0">
                <a:latin typeface="Tahoma" panose="020B0604030504040204"/>
                <a:cs typeface="Tahoma" panose="020B0604030504040204"/>
              </a:rPr>
              <a:t>search</a:t>
            </a:r>
            <a:r>
              <a:rPr b="1" spc="-130" dirty="0">
                <a:latin typeface="Tahoma" panose="020B0604030504040204"/>
                <a:cs typeface="Tahoma" panose="020B0604030504040204"/>
              </a:rPr>
              <a:t> </a:t>
            </a:r>
            <a:r>
              <a:rPr b="1" spc="-5" dirty="0">
                <a:latin typeface="Tahoma" panose="020B0604030504040204"/>
                <a:cs typeface="Tahoma" panose="020B0604030504040204"/>
              </a:rPr>
              <a:t>engine.</a:t>
            </a:r>
            <a:endParaRPr b="1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53000"/>
              </a:lnSpc>
              <a:spcBef>
                <a:spcPts val="80"/>
              </a:spcBef>
            </a:pPr>
            <a:endParaRPr b="1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92023" y="0"/>
            <a:ext cx="5831205" cy="5270500"/>
            <a:chOff x="192023" y="0"/>
            <a:chExt cx="5831205" cy="5270500"/>
          </a:xfrm>
        </p:grpSpPr>
        <p:sp>
          <p:nvSpPr>
            <p:cNvPr id="14" name="object 14"/>
            <p:cNvSpPr/>
            <p:nvPr/>
          </p:nvSpPr>
          <p:spPr>
            <a:xfrm>
              <a:off x="3121151" y="0"/>
              <a:ext cx="2901696" cy="52699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2023" y="1188719"/>
              <a:ext cx="3745991" cy="31790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363" y="503285"/>
            <a:ext cx="5248275" cy="44786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505"/>
              </a:spcBef>
              <a:buSzPct val="105000"/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show_id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100" b="1" i="1" spc="-400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Unique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ID for every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Movie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/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Tv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Show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5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type :</a:t>
            </a:r>
            <a:r>
              <a:rPr sz="2100" b="1" i="1" spc="-380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A Movie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or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TV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Show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385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1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title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100" b="1" i="1" spc="-24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i="1" spc="-5" dirty="0">
                <a:latin typeface="Arial" panose="020B0604020202020204"/>
                <a:cs typeface="Arial" panose="020B0604020202020204"/>
              </a:rPr>
              <a:t>Title of the </a:t>
            </a:r>
            <a:r>
              <a:rPr sz="1200" i="1" spc="-15" dirty="0">
                <a:latin typeface="Arial" panose="020B0604020202020204"/>
                <a:cs typeface="Arial" panose="020B0604020202020204"/>
              </a:rPr>
              <a:t>Movie </a:t>
            </a:r>
            <a:r>
              <a:rPr sz="1200" i="1" dirty="0">
                <a:latin typeface="Arial" panose="020B0604020202020204"/>
                <a:cs typeface="Arial" panose="020B0604020202020204"/>
              </a:rPr>
              <a:t>/ </a:t>
            </a:r>
            <a:r>
              <a:rPr sz="1200" i="1" spc="5" dirty="0">
                <a:latin typeface="Arial" panose="020B0604020202020204"/>
                <a:cs typeface="Arial" panose="020B0604020202020204"/>
              </a:rPr>
              <a:t>Tv </a:t>
            </a:r>
            <a:r>
              <a:rPr sz="1200" i="1" spc="-5" dirty="0">
                <a:latin typeface="Arial" panose="020B0604020202020204"/>
                <a:cs typeface="Arial" panose="020B0604020202020204"/>
              </a:rPr>
              <a:t>Show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director :</a:t>
            </a:r>
            <a:r>
              <a:rPr sz="2100" b="1" i="1" spc="-270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Director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of the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Movie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05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cast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Actors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involved </a:t>
            </a:r>
            <a:r>
              <a:rPr sz="1300" i="1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movie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1300" i="1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show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39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country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100" b="1" i="1" spc="-260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Country where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movie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/ show was produced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date_added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300" i="1" spc="-5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Date </a:t>
            </a:r>
            <a:r>
              <a:rPr sz="1300" i="1" spc="-25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1300" i="1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300" i="1" spc="-5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added on</a:t>
            </a:r>
            <a:r>
              <a:rPr sz="1300" i="1" spc="-245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solidFill>
                  <a:srgbClr val="1F1F1F"/>
                </a:solidFill>
                <a:latin typeface="Arial" panose="020B0604020202020204"/>
                <a:cs typeface="Arial" panose="020B0604020202020204"/>
              </a:rPr>
              <a:t>Netflix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release_year :</a:t>
            </a:r>
            <a:r>
              <a:rPr sz="2100" b="1" i="1" spc="-29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Actual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Release year of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movie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/ show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385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rating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TV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Rating </a:t>
            </a:r>
            <a:r>
              <a:rPr sz="1300" i="1" spc="5" dirty="0">
                <a:latin typeface="Arial" panose="020B0604020202020204"/>
                <a:cs typeface="Arial" panose="020B0604020202020204"/>
              </a:rPr>
              <a:t>of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300" i="1" spc="-20" dirty="0">
                <a:latin typeface="Arial" panose="020B0604020202020204"/>
                <a:cs typeface="Arial" panose="020B0604020202020204"/>
              </a:rPr>
              <a:t>movie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/</a:t>
            </a:r>
            <a:r>
              <a:rPr sz="1300" i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300" i="1" dirty="0">
                <a:latin typeface="Arial" panose="020B0604020202020204"/>
                <a:cs typeface="Arial" panose="020B0604020202020204"/>
              </a:rPr>
              <a:t>show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duration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300" i="1" spc="-30" dirty="0">
                <a:latin typeface="Arial" panose="020B0604020202020204"/>
                <a:cs typeface="Arial" panose="020B0604020202020204"/>
              </a:rPr>
              <a:t>Total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Duration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- </a:t>
            </a:r>
            <a:r>
              <a:rPr sz="1300" i="1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minutes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or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number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300" i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seasons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410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listed_in </a:t>
            </a:r>
            <a:r>
              <a:rPr sz="2100" b="1" i="1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100" b="1" i="1" spc="-210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Genres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408940" indent="-387350">
              <a:lnSpc>
                <a:spcPct val="100000"/>
              </a:lnSpc>
              <a:spcBef>
                <a:spcPts val="385"/>
              </a:spcBef>
              <a:buFont typeface="Tahoma" panose="020B0604030504040204"/>
              <a:buChar char="●"/>
              <a:tabLst>
                <a:tab pos="408305" algn="l"/>
                <a:tab pos="408940" algn="l"/>
              </a:tabLst>
            </a:pPr>
            <a:r>
              <a:rPr sz="2100" b="1" i="1" spc="-5" dirty="0">
                <a:solidFill>
                  <a:srgbClr val="741B46"/>
                </a:solidFill>
                <a:latin typeface="Arial" panose="020B0604020202020204"/>
                <a:cs typeface="Arial" panose="020B0604020202020204"/>
              </a:rPr>
              <a:t>description: </a:t>
            </a:r>
            <a:r>
              <a:rPr sz="1300" i="1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300" i="1" spc="-15" dirty="0">
                <a:latin typeface="Arial" panose="020B0604020202020204"/>
                <a:cs typeface="Arial" panose="020B0604020202020204"/>
              </a:rPr>
              <a:t>Summary</a:t>
            </a:r>
            <a:r>
              <a:rPr sz="1300" i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300" i="1" spc="-10" dirty="0">
                <a:latin typeface="Arial" panose="020B0604020202020204"/>
                <a:cs typeface="Arial" panose="020B0604020202020204"/>
              </a:rPr>
              <a:t>description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597" y="0"/>
            <a:ext cx="4151629" cy="64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5" dirty="0">
                <a:latin typeface="Georgia" panose="02040502050405020303"/>
                <a:cs typeface="Georgia" panose="02040502050405020303"/>
              </a:rPr>
              <a:t>Data</a:t>
            </a:r>
            <a:r>
              <a:rPr sz="4050" spc="-165" dirty="0">
                <a:latin typeface="Georgia" panose="02040502050405020303"/>
                <a:cs typeface="Georgia" panose="02040502050405020303"/>
              </a:rPr>
              <a:t> </a:t>
            </a:r>
            <a:r>
              <a:rPr sz="4050" dirty="0">
                <a:latin typeface="Georgia" panose="02040502050405020303"/>
                <a:cs typeface="Georgia" panose="02040502050405020303"/>
              </a:rPr>
              <a:t>Summary</a:t>
            </a:r>
            <a:endParaRPr sz="40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1151" y="0"/>
            <a:ext cx="2901696" cy="526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72200" y="1798319"/>
            <a:ext cx="2944368" cy="1551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8" y="1703831"/>
            <a:ext cx="8351520" cy="33101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8135" y="67132"/>
            <a:ext cx="568579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i="0" dirty="0">
                <a:latin typeface="Arial" panose="020B0604020202020204"/>
                <a:cs typeface="Arial" panose="020B0604020202020204"/>
              </a:rPr>
              <a:t>Basic </a:t>
            </a:r>
            <a:r>
              <a:rPr sz="4100" i="0" spc="-5" dirty="0">
                <a:latin typeface="Arial" panose="020B0604020202020204"/>
                <a:cs typeface="Arial" panose="020B0604020202020204"/>
              </a:rPr>
              <a:t>Data</a:t>
            </a:r>
            <a:r>
              <a:rPr sz="4100" i="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4100" i="0" dirty="0">
                <a:latin typeface="Arial" panose="020B0604020202020204"/>
                <a:cs typeface="Arial" panose="020B0604020202020204"/>
              </a:rPr>
              <a:t>Exploration</a:t>
            </a:r>
            <a:endParaRPr sz="4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52230" cy="5096510"/>
            <a:chOff x="0" y="0"/>
            <a:chExt cx="8952230" cy="5096510"/>
          </a:xfrm>
        </p:grpSpPr>
        <p:sp>
          <p:nvSpPr>
            <p:cNvPr id="3" name="object 3"/>
            <p:cNvSpPr/>
            <p:nvPr/>
          </p:nvSpPr>
          <p:spPr>
            <a:xfrm>
              <a:off x="1877567" y="0"/>
              <a:ext cx="3761231" cy="7376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055"/>
              <a:ext cx="8951976" cy="502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187" y="0"/>
            <a:ext cx="517588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/>
              <a:t>EDA</a:t>
            </a:r>
            <a:r>
              <a:rPr sz="5200" spc="-800" dirty="0"/>
              <a:t> </a:t>
            </a:r>
            <a:r>
              <a:rPr sz="2800" b="0" dirty="0">
                <a:latin typeface="Arial" panose="020B0604020202020204"/>
                <a:cs typeface="Arial" panose="020B0604020202020204"/>
              </a:rPr>
              <a:t>(Checking </a:t>
            </a:r>
            <a:r>
              <a:rPr sz="2800" b="0" spc="-5" dirty="0">
                <a:latin typeface="Arial" panose="020B0604020202020204"/>
                <a:cs typeface="Arial" panose="020B0604020202020204"/>
              </a:rPr>
              <a:t>NaN </a:t>
            </a:r>
            <a:r>
              <a:rPr sz="2800" b="0" dirty="0">
                <a:latin typeface="Arial" panose="020B0604020202020204"/>
                <a:cs typeface="Arial" panose="020B0604020202020204"/>
              </a:rPr>
              <a:t>values)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58200" y="67055"/>
            <a:ext cx="566927" cy="63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5847" y="618743"/>
            <a:ext cx="2377440" cy="3200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680" y="758190"/>
            <a:ext cx="8915400" cy="4243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8807" y="0"/>
            <a:ext cx="33191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Georgia" panose="02040502050405020303"/>
                <a:cs typeface="Georgia" panose="02040502050405020303"/>
              </a:rPr>
              <a:t>Data</a:t>
            </a:r>
            <a:r>
              <a:rPr sz="4000" b="0" spc="-145" dirty="0">
                <a:latin typeface="Georgia" panose="02040502050405020303"/>
                <a:cs typeface="Georgia" panose="02040502050405020303"/>
              </a:rPr>
              <a:t> </a:t>
            </a:r>
            <a:r>
              <a:rPr sz="4000" b="0" spc="-10" dirty="0">
                <a:latin typeface="Georgia" panose="02040502050405020303"/>
                <a:cs typeface="Georgia" panose="02040502050405020303"/>
              </a:rPr>
              <a:t>Cleaning</a:t>
            </a:r>
            <a:endParaRPr sz="4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45719"/>
            <a:ext cx="7860792" cy="42641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412" y="0"/>
            <a:ext cx="62090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Production </a:t>
            </a:r>
            <a:r>
              <a:rPr sz="3950" spc="5" dirty="0"/>
              <a:t>Yearly</a:t>
            </a:r>
            <a:r>
              <a:rPr sz="3950" spc="-180" dirty="0"/>
              <a:t> </a:t>
            </a:r>
            <a:r>
              <a:rPr sz="3950" dirty="0"/>
              <a:t>Growth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1164132" y="4662017"/>
            <a:ext cx="61233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95"/>
              </a:spcBef>
              <a:buChar char="●"/>
              <a:tabLst>
                <a:tab pos="384175" algn="l"/>
                <a:tab pos="384810" algn="l"/>
              </a:tabLst>
            </a:pPr>
            <a:r>
              <a:rPr sz="1900" spc="50" dirty="0">
                <a:latin typeface="Tahoma" panose="020B0604030504040204"/>
                <a:cs typeface="Tahoma" panose="020B0604030504040204"/>
              </a:rPr>
              <a:t>Can </a:t>
            </a:r>
            <a:r>
              <a:rPr sz="1900" spc="-15" dirty="0">
                <a:latin typeface="Tahoma" panose="020B0604030504040204"/>
                <a:cs typeface="Tahoma" panose="020B0604030504040204"/>
              </a:rPr>
              <a:t>you </a:t>
            </a:r>
            <a:r>
              <a:rPr sz="1900" spc="10" dirty="0">
                <a:latin typeface="Tahoma" panose="020B0604030504040204"/>
                <a:cs typeface="Tahoma" panose="020B0604030504040204"/>
              </a:rPr>
              <a:t>say </a:t>
            </a:r>
            <a:r>
              <a:rPr sz="1900" spc="-15" dirty="0">
                <a:latin typeface="Tahoma" panose="020B0604030504040204"/>
                <a:cs typeface="Tahoma" panose="020B0604030504040204"/>
              </a:rPr>
              <a:t>what’s </a:t>
            </a:r>
            <a:r>
              <a:rPr sz="1900" spc="-25" dirty="0">
                <a:latin typeface="Tahoma" panose="020B0604030504040204"/>
                <a:cs typeface="Tahoma" panose="020B0604030504040204"/>
              </a:rPr>
              <a:t>the </a:t>
            </a:r>
            <a:r>
              <a:rPr sz="1900" spc="10" dirty="0">
                <a:latin typeface="Tahoma" panose="020B0604030504040204"/>
                <a:cs typeface="Tahoma" panose="020B0604030504040204"/>
              </a:rPr>
              <a:t>reason </a:t>
            </a:r>
            <a:r>
              <a:rPr sz="1900" spc="-15" dirty="0">
                <a:latin typeface="Tahoma" panose="020B0604030504040204"/>
                <a:cs typeface="Tahoma" panose="020B0604030504040204"/>
              </a:rPr>
              <a:t>of </a:t>
            </a:r>
            <a:r>
              <a:rPr sz="1900" spc="-45" dirty="0">
                <a:latin typeface="Tahoma" panose="020B0604030504040204"/>
                <a:cs typeface="Tahoma" panose="020B0604030504040204"/>
              </a:rPr>
              <a:t>that </a:t>
            </a:r>
            <a:r>
              <a:rPr sz="1900" spc="-5" dirty="0">
                <a:latin typeface="Tahoma" panose="020B0604030504040204"/>
                <a:cs typeface="Tahoma" panose="020B0604030504040204"/>
              </a:rPr>
              <a:t>boom</a:t>
            </a:r>
            <a:r>
              <a:rPr sz="1900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latin typeface="Tahoma" panose="020B0604030504040204"/>
                <a:cs typeface="Tahoma" panose="020B0604030504040204"/>
              </a:rPr>
              <a:t>growth??</a:t>
            </a:r>
            <a:endParaRPr sz="1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457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1118615"/>
            <a:ext cx="8767936" cy="3069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6282" y="0"/>
            <a:ext cx="463423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b="0" spc="5" dirty="0">
                <a:latin typeface="Arial" panose="020B0604020202020204"/>
                <a:cs typeface="Arial" panose="020B0604020202020204"/>
              </a:rPr>
              <a:t>Checking</a:t>
            </a:r>
            <a:r>
              <a:rPr sz="4600" b="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4600" b="0" dirty="0">
                <a:latin typeface="Arial" panose="020B0604020202020204"/>
                <a:cs typeface="Arial" panose="020B0604020202020204"/>
              </a:rPr>
              <a:t>Outliers</a:t>
            </a:r>
            <a:endParaRPr sz="4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121919"/>
            <a:ext cx="566927" cy="63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3772</Words>
  <Application>WPS Presentation</Application>
  <PresentationFormat>On-screen Show (4:3)</PresentationFormat>
  <Paragraphs>170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Arial</vt:lpstr>
      <vt:lpstr>Tahoma</vt:lpstr>
      <vt:lpstr>Georgia</vt:lpstr>
      <vt:lpstr>Comic Sans MS</vt:lpstr>
      <vt:lpstr>Calibri</vt:lpstr>
      <vt:lpstr>Microsoft YaHei</vt:lpstr>
      <vt:lpstr>Arial Unicode MS</vt:lpstr>
      <vt:lpstr>Times New Roman</vt:lpstr>
      <vt:lpstr>Courier New</vt:lpstr>
      <vt:lpstr>Carlito</vt:lpstr>
      <vt:lpstr>Segoe Print</vt:lpstr>
      <vt:lpstr>Office Theme</vt:lpstr>
      <vt:lpstr>Capstone Project - 4</vt:lpstr>
      <vt:lpstr>Table Of Contents</vt:lpstr>
      <vt:lpstr>Problem Statement</vt:lpstr>
      <vt:lpstr>Data Summary</vt:lpstr>
      <vt:lpstr>Basic Data Exploration</vt:lpstr>
      <vt:lpstr>EDA (Checking NaN values)</vt:lpstr>
      <vt:lpstr>Data Cleaning</vt:lpstr>
      <vt:lpstr>Production Yearly Growth</vt:lpstr>
      <vt:lpstr>Checking Outliers</vt:lpstr>
      <vt:lpstr>TV shows or Movies ??</vt:lpstr>
      <vt:lpstr>Countries producing most no of contents</vt:lpstr>
      <vt:lpstr>each content ?</vt:lpstr>
      <vt:lpstr>Top 10 Category For Contents</vt:lpstr>
      <vt:lpstr>Movie wise density plot</vt:lpstr>
      <vt:lpstr>TV-Shows wise density plot</vt:lpstr>
      <vt:lpstr>TOP Content Based On Rating</vt:lpstr>
      <vt:lpstr>Word Cloud</vt:lpstr>
      <vt:lpstr>Applying WordCloud on Title</vt:lpstr>
      <vt:lpstr>Barplot based on release month</vt:lpstr>
      <vt:lpstr>in description</vt:lpstr>
      <vt:lpstr>in listed_in</vt:lpstr>
      <vt:lpstr>Feature Selection &amp; ML algo used</vt:lpstr>
      <vt:lpstr>1. Silhouette Score</vt:lpstr>
      <vt:lpstr>2. Elbow Method</vt:lpstr>
      <vt:lpstr>3 &amp; 4 DBSCAN &amp; Dendrogram</vt:lpstr>
      <vt:lpstr>5 Agglomerative Clustering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- 4</dc:title>
  <dc:creator/>
  <cp:lastModifiedBy>Pardeep</cp:lastModifiedBy>
  <cp:revision>22</cp:revision>
  <dcterms:created xsi:type="dcterms:W3CDTF">2023-06-18T15:48:00Z</dcterms:created>
  <dcterms:modified xsi:type="dcterms:W3CDTF">2023-06-18T16:29:49Z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2023-06-19T00:00:00Z</vt:filetime>
  </property>
  <property fmtid="{D5CDD505-2E9C-101B-9397-08002B2CF9AE}" pid="5" name="ICV">
    <vt:lpwstr>1519A1BF92F6494ABB91098F3E25C0F5</vt:lpwstr>
  </property>
  <property fmtid="{D5CDD505-2E9C-101B-9397-08002B2CF9AE}" pid="6" name="KSOProductBuildVer">
    <vt:lpwstr>1033-11.2.0.11537</vt:lpwstr>
  </property>
</Properties>
</file>