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
  </p:notesMasterIdLst>
  <p:sldIdLst>
    <p:sldId id="256" r:id="rId3"/>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Lst>
  <p:sldSz cx="9144000" cy="5143500"/>
  <p:notesSz cx="6858000" cy="9144000"/>
  <p:embeddedFontLst>
    <p:embeddedFont>
      <p:font typeface="Roboto" panose="02000000000000000000"/>
      <p:regular r:id="rId28"/>
    </p:embeddedFont>
    <p:embeddedFont>
      <p:font typeface="Lobster" panose="00000500000000000000"/>
      <p:regular r:id="rId2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showComments="0">
  <p:normalViewPr>
    <p:restoredLeft sz="15620"/>
    <p:restoredTop sz="94660"/>
  </p:normalViewPr>
  <p:slideViewPr>
    <p:cSldViewPr snapToGrid="0">
      <p:cViewPr varScale="1">
        <p:scale>
          <a:sx n="100" d="100"/>
          <a:sy n="100" d="100"/>
        </p:scale>
        <p:origin x="0" y="0"/>
      </p:cViewPr>
      <p:guideLst>
        <p:guide orient="horz" pos="1620"/>
        <p:guide pos="2880"/>
      </p:guideLst>
    </p:cSldViewPr>
  </p:slide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9" Type="http://schemas.openxmlformats.org/officeDocument/2006/relationships/font" Target="fonts/font2.fntdata"/><Relationship Id="rId28" Type="http://schemas.openxmlformats.org/officeDocument/2006/relationships/font" Target="fonts/font1.fntdata"/><Relationship Id="rId27" Type="http://schemas.openxmlformats.org/officeDocument/2006/relationships/tableStyles" Target="tableStyles.xml"/><Relationship Id="rId26" Type="http://schemas.openxmlformats.org/officeDocument/2006/relationships/viewProps" Target="viewProps.xml"/><Relationship Id="rId25" Type="http://schemas.openxmlformats.org/officeDocument/2006/relationships/presProps" Target="presProps.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2" name="Shape 2"/>
        <p:cNvGrpSpPr/>
        <p:nvPr/>
      </p:nvGrpSpPr>
      <p:grpSpPr>
        <a:xfrm>
          <a:off x="0" y="0"/>
          <a:ext cx="0" cy="0"/>
          <a:chOff x="0" y="0"/>
          <a:chExt cx="0" cy="0"/>
        </a:xfrm>
      </p:grpSpPr>
      <p:sp>
        <p:nvSpPr>
          <p:cNvPr id="3" name="Google Shape;3;n"/>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81" name="Shape 81"/>
        <p:cNvGrpSpPr/>
        <p:nvPr/>
      </p:nvGrpSpPr>
      <p:grpSpPr>
        <a:xfrm>
          <a:off x="0" y="0"/>
          <a:ext cx="0" cy="0"/>
          <a:chOff x="0" y="0"/>
          <a:chExt cx="0" cy="0"/>
        </a:xfrm>
      </p:grpSpPr>
      <p:sp>
        <p:nvSpPr>
          <p:cNvPr id="82" name="Google Shape;82;gc6f9e470d_0_0:notes"/>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c6f9e470d_0_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44" name="Shape 144"/>
        <p:cNvGrpSpPr/>
        <p:nvPr/>
      </p:nvGrpSpPr>
      <p:grpSpPr>
        <a:xfrm>
          <a:off x="0" y="0"/>
          <a:ext cx="0" cy="0"/>
          <a:chOff x="0" y="0"/>
          <a:chExt cx="0" cy="0"/>
        </a:xfrm>
      </p:grpSpPr>
      <p:sp>
        <p:nvSpPr>
          <p:cNvPr id="145" name="Google Shape;145;g203974fb7d7_0_34: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 name="Google Shape;146;g203974fb7d7_0_34: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50" name="Shape 150"/>
        <p:cNvGrpSpPr/>
        <p:nvPr/>
      </p:nvGrpSpPr>
      <p:grpSpPr>
        <a:xfrm>
          <a:off x="0" y="0"/>
          <a:ext cx="0" cy="0"/>
          <a:chOff x="0" y="0"/>
          <a:chExt cx="0" cy="0"/>
        </a:xfrm>
      </p:grpSpPr>
      <p:sp>
        <p:nvSpPr>
          <p:cNvPr id="151" name="Google Shape;151;g203974fb7d7_0_38: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 name="Google Shape;152;g203974fb7d7_0_38: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56" name="Shape 156"/>
        <p:cNvGrpSpPr/>
        <p:nvPr/>
      </p:nvGrpSpPr>
      <p:grpSpPr>
        <a:xfrm>
          <a:off x="0" y="0"/>
          <a:ext cx="0" cy="0"/>
          <a:chOff x="0" y="0"/>
          <a:chExt cx="0" cy="0"/>
        </a:xfrm>
      </p:grpSpPr>
      <p:sp>
        <p:nvSpPr>
          <p:cNvPr id="157" name="Google Shape;157;g203974fb7d7_0_42: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 name="Google Shape;158;g203974fb7d7_0_4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62" name="Shape 162"/>
        <p:cNvGrpSpPr/>
        <p:nvPr/>
      </p:nvGrpSpPr>
      <p:grpSpPr>
        <a:xfrm>
          <a:off x="0" y="0"/>
          <a:ext cx="0" cy="0"/>
          <a:chOff x="0" y="0"/>
          <a:chExt cx="0" cy="0"/>
        </a:xfrm>
      </p:grpSpPr>
      <p:sp>
        <p:nvSpPr>
          <p:cNvPr id="163" name="Google Shape;163;g203974fb7d7_0_46: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 name="Google Shape;164;g203974fb7d7_0_46: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68" name="Shape 168"/>
        <p:cNvGrpSpPr/>
        <p:nvPr/>
      </p:nvGrpSpPr>
      <p:grpSpPr>
        <a:xfrm>
          <a:off x="0" y="0"/>
          <a:ext cx="0" cy="0"/>
          <a:chOff x="0" y="0"/>
          <a:chExt cx="0" cy="0"/>
        </a:xfrm>
      </p:grpSpPr>
      <p:sp>
        <p:nvSpPr>
          <p:cNvPr id="169" name="Google Shape;169;g203974fb7d7_0_5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203974fb7d7_0_5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74" name="Shape 174"/>
        <p:cNvGrpSpPr/>
        <p:nvPr/>
      </p:nvGrpSpPr>
      <p:grpSpPr>
        <a:xfrm>
          <a:off x="0" y="0"/>
          <a:ext cx="0" cy="0"/>
          <a:chOff x="0" y="0"/>
          <a:chExt cx="0" cy="0"/>
        </a:xfrm>
      </p:grpSpPr>
      <p:sp>
        <p:nvSpPr>
          <p:cNvPr id="175" name="Google Shape;175;g203974fb7d7_0_54: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 name="Google Shape;176;g203974fb7d7_0_54: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80" name="Shape 180"/>
        <p:cNvGrpSpPr/>
        <p:nvPr/>
      </p:nvGrpSpPr>
      <p:grpSpPr>
        <a:xfrm>
          <a:off x="0" y="0"/>
          <a:ext cx="0" cy="0"/>
          <a:chOff x="0" y="0"/>
          <a:chExt cx="0" cy="0"/>
        </a:xfrm>
      </p:grpSpPr>
      <p:sp>
        <p:nvSpPr>
          <p:cNvPr id="181" name="Google Shape;181;g203974fb7d7_0_96: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 name="Google Shape;182;g203974fb7d7_0_96: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86" name="Shape 186"/>
        <p:cNvGrpSpPr/>
        <p:nvPr/>
      </p:nvGrpSpPr>
      <p:grpSpPr>
        <a:xfrm>
          <a:off x="0" y="0"/>
          <a:ext cx="0" cy="0"/>
          <a:chOff x="0" y="0"/>
          <a:chExt cx="0" cy="0"/>
        </a:xfrm>
      </p:grpSpPr>
      <p:sp>
        <p:nvSpPr>
          <p:cNvPr id="187" name="Google Shape;187;gc6f9e470d_0_43:notes"/>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 name="Google Shape;188;gc6f9e470d_0_43: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93" name="Shape 193"/>
        <p:cNvGrpSpPr/>
        <p:nvPr/>
      </p:nvGrpSpPr>
      <p:grpSpPr>
        <a:xfrm>
          <a:off x="0" y="0"/>
          <a:ext cx="0" cy="0"/>
          <a:chOff x="0" y="0"/>
          <a:chExt cx="0" cy="0"/>
        </a:xfrm>
      </p:grpSpPr>
      <p:sp>
        <p:nvSpPr>
          <p:cNvPr id="194" name="Google Shape;194;g203974fb7d7_0_58: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5" name="Google Shape;195;g203974fb7d7_0_58: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99" name="Shape 199"/>
        <p:cNvGrpSpPr/>
        <p:nvPr/>
      </p:nvGrpSpPr>
      <p:grpSpPr>
        <a:xfrm>
          <a:off x="0" y="0"/>
          <a:ext cx="0" cy="0"/>
          <a:chOff x="0" y="0"/>
          <a:chExt cx="0" cy="0"/>
        </a:xfrm>
      </p:grpSpPr>
      <p:sp>
        <p:nvSpPr>
          <p:cNvPr id="200" name="Google Shape;200;g203974fb7d7_0_62: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1" name="Google Shape;201;g203974fb7d7_0_6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89" name="Shape 89"/>
        <p:cNvGrpSpPr/>
        <p:nvPr/>
      </p:nvGrpSpPr>
      <p:grpSpPr>
        <a:xfrm>
          <a:off x="0" y="0"/>
          <a:ext cx="0" cy="0"/>
          <a:chOff x="0" y="0"/>
          <a:chExt cx="0" cy="0"/>
        </a:xfrm>
      </p:grpSpPr>
      <p:sp>
        <p:nvSpPr>
          <p:cNvPr id="90" name="Google Shape;90;g203974fb7d7_0_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203974fb7d7_0_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PhAnim="0" showMasterSp="0">
  <p:cSld>
    <p:spTree>
      <p:nvGrpSpPr>
        <p:cNvPr id="205" name="Shape 205"/>
        <p:cNvGrpSpPr/>
        <p:nvPr/>
      </p:nvGrpSpPr>
      <p:grpSpPr>
        <a:xfrm>
          <a:off x="0" y="0"/>
          <a:ext cx="0" cy="0"/>
          <a:chOff x="0" y="0"/>
          <a:chExt cx="0" cy="0"/>
        </a:xfrm>
      </p:grpSpPr>
      <p:sp>
        <p:nvSpPr>
          <p:cNvPr id="206" name="Google Shape;206;g203974fb7d7_0_66: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7" name="Google Shape;207;g203974fb7d7_0_66: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PhAnim="0" showMasterSp="0">
  <p:cSld>
    <p:spTree>
      <p:nvGrpSpPr>
        <p:cNvPr id="211" name="Shape 211"/>
        <p:cNvGrpSpPr/>
        <p:nvPr/>
      </p:nvGrpSpPr>
      <p:grpSpPr>
        <a:xfrm>
          <a:off x="0" y="0"/>
          <a:ext cx="0" cy="0"/>
          <a:chOff x="0" y="0"/>
          <a:chExt cx="0" cy="0"/>
        </a:xfrm>
      </p:grpSpPr>
      <p:sp>
        <p:nvSpPr>
          <p:cNvPr id="212" name="Google Shape;212;g203974fb7d7_0_7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3" name="Google Shape;213;g203974fb7d7_0_7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96" name="Shape 96"/>
        <p:cNvGrpSpPr/>
        <p:nvPr/>
      </p:nvGrpSpPr>
      <p:grpSpPr>
        <a:xfrm>
          <a:off x="0" y="0"/>
          <a:ext cx="0" cy="0"/>
          <a:chOff x="0" y="0"/>
          <a:chExt cx="0" cy="0"/>
        </a:xfrm>
      </p:grpSpPr>
      <p:sp>
        <p:nvSpPr>
          <p:cNvPr id="97" name="Google Shape;97;gc6f9e470d_0_5:notes"/>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c6f9e470d_0_5: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06" name="Shape 106"/>
        <p:cNvGrpSpPr/>
        <p:nvPr/>
      </p:nvGrpSpPr>
      <p:grpSpPr>
        <a:xfrm>
          <a:off x="0" y="0"/>
          <a:ext cx="0" cy="0"/>
          <a:chOff x="0" y="0"/>
          <a:chExt cx="0" cy="0"/>
        </a:xfrm>
      </p:grpSpPr>
      <p:sp>
        <p:nvSpPr>
          <p:cNvPr id="107" name="Google Shape;107;g203974fb7d7_0_6: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203974fb7d7_0_6: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12" name="Shape 112"/>
        <p:cNvGrpSpPr/>
        <p:nvPr/>
      </p:nvGrpSpPr>
      <p:grpSpPr>
        <a:xfrm>
          <a:off x="0" y="0"/>
          <a:ext cx="0" cy="0"/>
          <a:chOff x="0" y="0"/>
          <a:chExt cx="0" cy="0"/>
        </a:xfrm>
      </p:grpSpPr>
      <p:sp>
        <p:nvSpPr>
          <p:cNvPr id="113" name="Google Shape;113;g203974fb7d7_0_11: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203974fb7d7_0_11: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19" name="Shape 119"/>
        <p:cNvGrpSpPr/>
        <p:nvPr/>
      </p:nvGrpSpPr>
      <p:grpSpPr>
        <a:xfrm>
          <a:off x="0" y="0"/>
          <a:ext cx="0" cy="0"/>
          <a:chOff x="0" y="0"/>
          <a:chExt cx="0" cy="0"/>
        </a:xfrm>
      </p:grpSpPr>
      <p:sp>
        <p:nvSpPr>
          <p:cNvPr id="120" name="Google Shape;120;g203974fb7d7_0_17: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203974fb7d7_0_17: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25" name="Shape 125"/>
        <p:cNvGrpSpPr/>
        <p:nvPr/>
      </p:nvGrpSpPr>
      <p:grpSpPr>
        <a:xfrm>
          <a:off x="0" y="0"/>
          <a:ext cx="0" cy="0"/>
          <a:chOff x="0" y="0"/>
          <a:chExt cx="0" cy="0"/>
        </a:xfrm>
      </p:grpSpPr>
      <p:sp>
        <p:nvSpPr>
          <p:cNvPr id="126" name="Google Shape;126;g203974fb7d7_0_22: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 name="Google Shape;127;g203974fb7d7_0_2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31" name="Shape 131"/>
        <p:cNvGrpSpPr/>
        <p:nvPr/>
      </p:nvGrpSpPr>
      <p:grpSpPr>
        <a:xfrm>
          <a:off x="0" y="0"/>
          <a:ext cx="0" cy="0"/>
          <a:chOff x="0" y="0"/>
          <a:chExt cx="0" cy="0"/>
        </a:xfrm>
      </p:grpSpPr>
      <p:sp>
        <p:nvSpPr>
          <p:cNvPr id="132" name="Google Shape;132;g203974fb7d7_0_26: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 name="Google Shape;133;g203974fb7d7_0_26: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38" name="Shape 138"/>
        <p:cNvGrpSpPr/>
        <p:nvPr/>
      </p:nvGrpSpPr>
      <p:grpSpPr>
        <a:xfrm>
          <a:off x="0" y="0"/>
          <a:ext cx="0" cy="0"/>
          <a:chOff x="0" y="0"/>
          <a:chExt cx="0" cy="0"/>
        </a:xfrm>
      </p:grpSpPr>
      <p:sp>
        <p:nvSpPr>
          <p:cNvPr id="139" name="Google Shape;139;g203974fb7d7_0_3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 name="Google Shape;140;g203974fb7d7_0_3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slide">
  <p:cSld name="TITLE">
    <p:bg>
      <p:bgPr>
        <a:solidFill>
          <a:schemeClr val="dk1"/>
        </a:solidFill>
        <a:effectLst/>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 name="Google Shape;12;p2"/>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 name="Google Shape;13;p2"/>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6" name="Google Shape;16;p2"/>
          <p:cNvSpPr txBox="1"/>
          <p:nvPr>
            <p:ph type="ctrTitle"/>
          </p:nvPr>
        </p:nvSpPr>
        <p:spPr>
          <a:xfrm>
            <a:off x="598100" y="1775222"/>
            <a:ext cx="8222100" cy="838800"/>
          </a:xfrm>
          <a:prstGeom prst="rect">
            <a:avLst/>
          </a:prstGeom>
        </p:spPr>
        <p:txBody>
          <a:bodyPr spcFirstLastPara="1" wrap="square" lIns="91425" tIns="91425" rIns="91425" bIns="91425" anchor="b" anchorCtr="0">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type="subTitle" idx="1"/>
          </p:nvPr>
        </p:nvSpPr>
        <p:spPr>
          <a:xfrm>
            <a:off x="598088" y="2715913"/>
            <a:ext cx="8222100" cy="4329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2" name="Google Shape;72;p11"/>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3" name="Google Shape;73;p11"/>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76" name="Google Shape;76;p11"/>
          <p:cNvSpPr txBox="1"/>
          <p:nvPr>
            <p:ph type="title" hasCustomPrompt="1"/>
          </p:nvPr>
        </p:nvSpPr>
        <p:spPr>
          <a:xfrm>
            <a:off x="311700" y="1256050"/>
            <a:ext cx="8520600" cy="20307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type="body" idx="1"/>
          </p:nvPr>
        </p:nvSpPr>
        <p:spPr>
          <a:xfrm>
            <a:off x="311700" y="3369225"/>
            <a:ext cx="8520600" cy="12819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Clr>
                <a:schemeClr val="lt1"/>
              </a:buClr>
              <a:buSzPts val="1800"/>
              <a:buChar char="●"/>
              <a:defRPr>
                <a:solidFill>
                  <a:schemeClr val="lt1"/>
                </a:solidFill>
              </a:defRPr>
            </a:lvl1pPr>
            <a:lvl2pPr marL="914400" lvl="1" indent="-317500" algn="ctr">
              <a:spcBef>
                <a:spcPts val="1600"/>
              </a:spcBef>
              <a:spcAft>
                <a:spcPts val="0"/>
              </a:spcAft>
              <a:buClr>
                <a:schemeClr val="lt1"/>
              </a:buClr>
              <a:buSzPts val="1400"/>
              <a:buChar char="○"/>
              <a:defRPr>
                <a:solidFill>
                  <a:schemeClr val="lt1"/>
                </a:solidFill>
              </a:defRPr>
            </a:lvl2pPr>
            <a:lvl3pPr marL="1371600" lvl="2" indent="-317500" algn="ctr">
              <a:spcBef>
                <a:spcPts val="1600"/>
              </a:spcBef>
              <a:spcAft>
                <a:spcPts val="0"/>
              </a:spcAft>
              <a:buClr>
                <a:schemeClr val="lt1"/>
              </a:buClr>
              <a:buSzPts val="1400"/>
              <a:buChar char="■"/>
              <a:defRPr>
                <a:solidFill>
                  <a:schemeClr val="lt1"/>
                </a:solidFill>
              </a:defRPr>
            </a:lvl3pPr>
            <a:lvl4pPr marL="1828800" lvl="3" indent="-317500" algn="ctr">
              <a:spcBef>
                <a:spcPts val="1600"/>
              </a:spcBef>
              <a:spcAft>
                <a:spcPts val="0"/>
              </a:spcAft>
              <a:buClr>
                <a:schemeClr val="lt1"/>
              </a:buClr>
              <a:buSzPts val="1400"/>
              <a:buChar char="●"/>
              <a:defRPr>
                <a:solidFill>
                  <a:schemeClr val="lt1"/>
                </a:solidFill>
              </a:defRPr>
            </a:lvl4pPr>
            <a:lvl5pPr marL="2286000" lvl="4" indent="-317500" algn="ctr">
              <a:spcBef>
                <a:spcPts val="1600"/>
              </a:spcBef>
              <a:spcAft>
                <a:spcPts val="0"/>
              </a:spcAft>
              <a:buClr>
                <a:schemeClr val="lt1"/>
              </a:buClr>
              <a:buSzPts val="1400"/>
              <a:buChar char="○"/>
              <a:defRPr>
                <a:solidFill>
                  <a:schemeClr val="lt1"/>
                </a:solidFill>
              </a:defRPr>
            </a:lvl5pPr>
            <a:lvl6pPr marL="2743200" lvl="5" indent="-317500" algn="ctr">
              <a:spcBef>
                <a:spcPts val="1600"/>
              </a:spcBef>
              <a:spcAft>
                <a:spcPts val="0"/>
              </a:spcAft>
              <a:buClr>
                <a:schemeClr val="lt1"/>
              </a:buClr>
              <a:buSzPts val="1400"/>
              <a:buChar char="■"/>
              <a:defRPr>
                <a:solidFill>
                  <a:schemeClr val="lt1"/>
                </a:solidFill>
              </a:defRPr>
            </a:lvl6pPr>
            <a:lvl7pPr marL="3200400" lvl="6" indent="-317500" algn="ctr">
              <a:spcBef>
                <a:spcPts val="1600"/>
              </a:spcBef>
              <a:spcAft>
                <a:spcPts val="0"/>
              </a:spcAft>
              <a:buClr>
                <a:schemeClr val="lt1"/>
              </a:buClr>
              <a:buSzPts val="1400"/>
              <a:buChar char="●"/>
              <a:defRPr>
                <a:solidFill>
                  <a:schemeClr val="lt1"/>
                </a:solidFill>
              </a:defRPr>
            </a:lvl7pPr>
            <a:lvl8pPr marL="3657600" lvl="7" indent="-317500" algn="ctr">
              <a:spcBef>
                <a:spcPts val="1600"/>
              </a:spcBef>
              <a:spcAft>
                <a:spcPts val="0"/>
              </a:spcAft>
              <a:buClr>
                <a:schemeClr val="lt1"/>
              </a:buClr>
              <a:buSzPts val="1400"/>
              <a:buChar char="○"/>
              <a:defRPr>
                <a:solidFill>
                  <a:schemeClr val="lt1"/>
                </a:solidFill>
              </a:defRPr>
            </a:lvl8pPr>
            <a:lvl9pPr marL="4114800" lvl="8" indent="-317500" algn="ctr">
              <a:spcBef>
                <a:spcPts val="1600"/>
              </a:spcBef>
              <a:spcAft>
                <a:spcPts val="1600"/>
              </a:spcAft>
              <a:buClr>
                <a:schemeClr val="lt1"/>
              </a:buClr>
              <a:buSzPts val="1400"/>
              <a:buChar char="■"/>
              <a:defRPr>
                <a:solidFill>
                  <a:schemeClr val="lt1"/>
                </a:solidFill>
              </a:defRPr>
            </a:lvl9pPr>
          </a:lstStyle>
          <a:p/>
        </p:txBody>
      </p:sp>
      <p:sp>
        <p:nvSpPr>
          <p:cNvPr id="78" name="Google Shape;78;p11"/>
          <p:cNvSpPr txBox="1"/>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79" name="Shape 79"/>
        <p:cNvGrpSpPr/>
        <p:nvPr/>
      </p:nvGrpSpPr>
      <p:grpSpPr>
        <a:xfrm>
          <a:off x="0" y="0"/>
          <a:ext cx="0" cy="0"/>
          <a:chOff x="0" y="0"/>
          <a:chExt cx="0" cy="0"/>
        </a:xfrm>
      </p:grpSpPr>
      <p:sp>
        <p:nvSpPr>
          <p:cNvPr id="80" name="Google Shape;80;p12"/>
          <p:cNvSpPr txBox="1"/>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bg>
      <p:bgPr>
        <a:solidFill>
          <a:schemeClr val="dk1"/>
        </a:solidFill>
        <a:effectLst/>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 name="Google Shape;22;p3"/>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 name="Google Shape;23;p3"/>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26" name="Google Shape;26;p3"/>
          <p:cNvSpPr txBox="1"/>
          <p:nvPr>
            <p:ph type="title"/>
          </p:nvPr>
        </p:nvSpPr>
        <p:spPr>
          <a:xfrm>
            <a:off x="598100" y="2152347"/>
            <a:ext cx="8222100" cy="8388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matchingName="Title and body">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 name="Google Shape;32;p4"/>
            <p:cNvSpPr/>
            <p:nvPr/>
          </p:nvSpPr>
          <p:spPr>
            <a:xfrm>
              <a:off x="7170274" y="3903669"/>
              <a:ext cx="989100" cy="9879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 name="Google Shape;34;p4"/>
            <p:cNvSpPr/>
            <p:nvPr/>
          </p:nvSpPr>
          <p:spPr>
            <a:xfrm>
              <a:off x="0" y="4891594"/>
              <a:ext cx="9144000" cy="2520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35" name="Google Shape;35;p4"/>
          <p:cNvSpPr txBox="1"/>
          <p:nvPr>
            <p:ph type="title"/>
          </p:nvPr>
        </p:nvSpPr>
        <p:spPr>
          <a:xfrm>
            <a:off x="311700" y="410000"/>
            <a:ext cx="8520600" cy="6078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type="body" idx="1"/>
          </p:nvPr>
        </p:nvSpPr>
        <p:spPr>
          <a:xfrm>
            <a:off x="311700" y="1229875"/>
            <a:ext cx="8520600" cy="33390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p:txBody>
      </p:sp>
      <p:sp>
        <p:nvSpPr>
          <p:cNvPr id="37" name="Google Shape;37;p4"/>
          <p:cNvSpPr txBox="1"/>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matchingName="Title and two columns">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type="body" idx="1"/>
          </p:nvPr>
        </p:nvSpPr>
        <p:spPr>
          <a:xfrm>
            <a:off x="311700" y="1229975"/>
            <a:ext cx="3999900" cy="33390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p:txBody>
      </p:sp>
      <p:sp>
        <p:nvSpPr>
          <p:cNvPr id="41" name="Google Shape;41;p5"/>
          <p:cNvSpPr txBox="1"/>
          <p:nvPr>
            <p:ph type="body" idx="2"/>
          </p:nvPr>
        </p:nvSpPr>
        <p:spPr>
          <a:xfrm>
            <a:off x="4832400" y="1229975"/>
            <a:ext cx="3999900" cy="33390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p:txBody>
      </p:sp>
      <p:sp>
        <p:nvSpPr>
          <p:cNvPr id="42" name="Google Shape;42;p5"/>
          <p:cNvSpPr txBox="1"/>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type="body" idx="1"/>
          </p:nvPr>
        </p:nvSpPr>
        <p:spPr>
          <a:xfrm>
            <a:off x="311700" y="1465804"/>
            <a:ext cx="2808000" cy="31032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p:txBody>
      </p:sp>
      <p:sp>
        <p:nvSpPr>
          <p:cNvPr id="49" name="Google Shape;49;p7"/>
          <p:cNvSpPr txBox="1"/>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4"/>
        </a:solidFill>
        <a:effectLst/>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 name="Google Shape;53;p8"/>
            <p:cNvSpPr/>
            <p:nvPr/>
          </p:nvSpPr>
          <p:spPr>
            <a:xfrm flipH="1">
              <a:off x="7113463" y="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 name="Google Shape;54;p8"/>
            <p:cNvSpPr/>
            <p:nvPr/>
          </p:nvSpPr>
          <p:spPr>
            <a:xfrm rot="10800000" flipH="1">
              <a:off x="7113588" y="107"/>
              <a:ext cx="1015200" cy="10152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57" name="Google Shape;57;p8"/>
          <p:cNvSpPr txBox="1"/>
          <p:nvPr>
            <p:ph type="title"/>
          </p:nvPr>
        </p:nvSpPr>
        <p:spPr>
          <a:xfrm>
            <a:off x="490250" y="526350"/>
            <a:ext cx="5618700" cy="40908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61" name="Google Shape;61;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62" name="Google Shape;62;p9"/>
          <p:cNvSpPr txBox="1"/>
          <p:nvPr>
            <p:ph type="title"/>
          </p:nvPr>
        </p:nvSpPr>
        <p:spPr>
          <a:xfrm>
            <a:off x="265500" y="1151100"/>
            <a:ext cx="4045200" cy="15645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type="subTitle" idx="1"/>
          </p:nvPr>
        </p:nvSpPr>
        <p:spPr>
          <a:xfrm>
            <a:off x="265500" y="2769001"/>
            <a:ext cx="4045200" cy="12693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1600"/>
              </a:spcBef>
              <a:spcAft>
                <a:spcPts val="0"/>
              </a:spcAft>
              <a:buClr>
                <a:schemeClr val="lt1"/>
              </a:buClr>
              <a:buSzPts val="1400"/>
              <a:buChar char="○"/>
              <a:defRPr>
                <a:solidFill>
                  <a:schemeClr val="lt1"/>
                </a:solidFill>
              </a:defRPr>
            </a:lvl2pPr>
            <a:lvl3pPr marL="1371600" lvl="2" indent="-317500">
              <a:spcBef>
                <a:spcPts val="1600"/>
              </a:spcBef>
              <a:spcAft>
                <a:spcPts val="0"/>
              </a:spcAft>
              <a:buClr>
                <a:schemeClr val="lt1"/>
              </a:buClr>
              <a:buSzPts val="1400"/>
              <a:buChar char="■"/>
              <a:defRPr>
                <a:solidFill>
                  <a:schemeClr val="lt1"/>
                </a:solidFill>
              </a:defRPr>
            </a:lvl3pPr>
            <a:lvl4pPr marL="1828800" lvl="3" indent="-317500">
              <a:spcBef>
                <a:spcPts val="1600"/>
              </a:spcBef>
              <a:spcAft>
                <a:spcPts val="0"/>
              </a:spcAft>
              <a:buClr>
                <a:schemeClr val="lt1"/>
              </a:buClr>
              <a:buSzPts val="1400"/>
              <a:buChar char="●"/>
              <a:defRPr>
                <a:solidFill>
                  <a:schemeClr val="lt1"/>
                </a:solidFill>
              </a:defRPr>
            </a:lvl4pPr>
            <a:lvl5pPr marL="2286000" lvl="4" indent="-317500">
              <a:spcBef>
                <a:spcPts val="1600"/>
              </a:spcBef>
              <a:spcAft>
                <a:spcPts val="0"/>
              </a:spcAft>
              <a:buClr>
                <a:schemeClr val="lt1"/>
              </a:buClr>
              <a:buSzPts val="1400"/>
              <a:buChar char="○"/>
              <a:defRPr>
                <a:solidFill>
                  <a:schemeClr val="lt1"/>
                </a:solidFill>
              </a:defRPr>
            </a:lvl5pPr>
            <a:lvl6pPr marL="2743200" lvl="5" indent="-317500">
              <a:spcBef>
                <a:spcPts val="1600"/>
              </a:spcBef>
              <a:spcAft>
                <a:spcPts val="0"/>
              </a:spcAft>
              <a:buClr>
                <a:schemeClr val="lt1"/>
              </a:buClr>
              <a:buSzPts val="1400"/>
              <a:buChar char="■"/>
              <a:defRPr>
                <a:solidFill>
                  <a:schemeClr val="lt1"/>
                </a:solidFill>
              </a:defRPr>
            </a:lvl6pPr>
            <a:lvl7pPr marL="3200400" lvl="6" indent="-317500">
              <a:spcBef>
                <a:spcPts val="1600"/>
              </a:spcBef>
              <a:spcAft>
                <a:spcPts val="0"/>
              </a:spcAft>
              <a:buClr>
                <a:schemeClr val="lt1"/>
              </a:buClr>
              <a:buSzPts val="1400"/>
              <a:buChar char="●"/>
              <a:defRPr>
                <a:solidFill>
                  <a:schemeClr val="lt1"/>
                </a:solidFill>
              </a:defRPr>
            </a:lvl7pPr>
            <a:lvl8pPr marL="3657600" lvl="7" indent="-317500">
              <a:spcBef>
                <a:spcPts val="1600"/>
              </a:spcBef>
              <a:spcAft>
                <a:spcPts val="0"/>
              </a:spcAft>
              <a:buClr>
                <a:schemeClr val="lt1"/>
              </a:buClr>
              <a:buSzPts val="1400"/>
              <a:buChar char="○"/>
              <a:defRPr>
                <a:solidFill>
                  <a:schemeClr val="lt1"/>
                </a:solidFill>
              </a:defRPr>
            </a:lvl8pPr>
            <a:lvl9pPr marL="4114800" lvl="8" indent="-317500">
              <a:spcBef>
                <a:spcPts val="1600"/>
              </a:spcBef>
              <a:spcAft>
                <a:spcPts val="1600"/>
              </a:spcAft>
              <a:buClr>
                <a:schemeClr val="lt1"/>
              </a:buClr>
              <a:buSzPts val="1400"/>
              <a:buChar char="■"/>
              <a:defRPr>
                <a:solidFill>
                  <a:schemeClr val="lt1"/>
                </a:solidFill>
              </a:defRPr>
            </a:lvl9pPr>
          </a:lstStyle>
          <a:p/>
        </p:txBody>
      </p:sp>
      <p:sp>
        <p:nvSpPr>
          <p:cNvPr id="65" name="Google Shape;65;p9"/>
          <p:cNvSpPr txBox="1"/>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66" name="Shape 66"/>
        <p:cNvGrpSpPr/>
        <p:nvPr/>
      </p:nvGrpSpPr>
      <p:grpSpPr>
        <a:xfrm>
          <a:off x="0" y="0"/>
          <a:ext cx="0" cy="0"/>
          <a:chOff x="0" y="0"/>
          <a:chExt cx="0" cy="0"/>
        </a:xfrm>
      </p:grpSpPr>
      <p:sp>
        <p:nvSpPr>
          <p:cNvPr id="67" name="Google Shape;67;p10"/>
          <p:cNvSpPr txBox="1"/>
          <p:nvPr>
            <p:ph type="body" idx="1"/>
          </p:nvPr>
        </p:nvSpPr>
        <p:spPr>
          <a:xfrm>
            <a:off x="319500" y="4230575"/>
            <a:ext cx="5998800" cy="5988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p:txBody>
      </p:sp>
      <p:sp>
        <p:nvSpPr>
          <p:cNvPr id="68" name="Google Shape;68;p10"/>
          <p:cNvSpPr txBox="1"/>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3000"/>
              <a:buFont typeface="Roboto" panose="02000000000000000000"/>
              <a:buNone/>
              <a:defRPr sz="3000">
                <a:solidFill>
                  <a:schemeClr val="dk1"/>
                </a:solidFill>
                <a:latin typeface="Roboto" panose="02000000000000000000"/>
                <a:ea typeface="Roboto" panose="02000000000000000000"/>
                <a:cs typeface="Roboto" panose="02000000000000000000"/>
                <a:sym typeface="Roboto" panose="02000000000000000000"/>
              </a:defRPr>
            </a:lvl1pPr>
            <a:lvl2pPr lvl="1">
              <a:spcBef>
                <a:spcPts val="0"/>
              </a:spcBef>
              <a:spcAft>
                <a:spcPts val="0"/>
              </a:spcAft>
              <a:buClr>
                <a:schemeClr val="dk1"/>
              </a:buClr>
              <a:buSzPts val="3000"/>
              <a:buFont typeface="Roboto" panose="02000000000000000000"/>
              <a:buNone/>
              <a:defRPr sz="3000">
                <a:solidFill>
                  <a:schemeClr val="dk1"/>
                </a:solidFill>
                <a:latin typeface="Roboto" panose="02000000000000000000"/>
                <a:ea typeface="Roboto" panose="02000000000000000000"/>
                <a:cs typeface="Roboto" panose="02000000000000000000"/>
                <a:sym typeface="Roboto" panose="02000000000000000000"/>
              </a:defRPr>
            </a:lvl2pPr>
            <a:lvl3pPr lvl="2">
              <a:spcBef>
                <a:spcPts val="0"/>
              </a:spcBef>
              <a:spcAft>
                <a:spcPts val="0"/>
              </a:spcAft>
              <a:buClr>
                <a:schemeClr val="dk1"/>
              </a:buClr>
              <a:buSzPts val="3000"/>
              <a:buFont typeface="Roboto" panose="02000000000000000000"/>
              <a:buNone/>
              <a:defRPr sz="3000">
                <a:solidFill>
                  <a:schemeClr val="dk1"/>
                </a:solidFill>
                <a:latin typeface="Roboto" panose="02000000000000000000"/>
                <a:ea typeface="Roboto" panose="02000000000000000000"/>
                <a:cs typeface="Roboto" panose="02000000000000000000"/>
                <a:sym typeface="Roboto" panose="02000000000000000000"/>
              </a:defRPr>
            </a:lvl3pPr>
            <a:lvl4pPr lvl="3">
              <a:spcBef>
                <a:spcPts val="0"/>
              </a:spcBef>
              <a:spcAft>
                <a:spcPts val="0"/>
              </a:spcAft>
              <a:buClr>
                <a:schemeClr val="dk1"/>
              </a:buClr>
              <a:buSzPts val="3000"/>
              <a:buFont typeface="Roboto" panose="02000000000000000000"/>
              <a:buNone/>
              <a:defRPr sz="3000">
                <a:solidFill>
                  <a:schemeClr val="dk1"/>
                </a:solidFill>
                <a:latin typeface="Roboto" panose="02000000000000000000"/>
                <a:ea typeface="Roboto" panose="02000000000000000000"/>
                <a:cs typeface="Roboto" panose="02000000000000000000"/>
                <a:sym typeface="Roboto" panose="02000000000000000000"/>
              </a:defRPr>
            </a:lvl4pPr>
            <a:lvl5pPr lvl="4">
              <a:spcBef>
                <a:spcPts val="0"/>
              </a:spcBef>
              <a:spcAft>
                <a:spcPts val="0"/>
              </a:spcAft>
              <a:buClr>
                <a:schemeClr val="dk1"/>
              </a:buClr>
              <a:buSzPts val="3000"/>
              <a:buFont typeface="Roboto" panose="02000000000000000000"/>
              <a:buNone/>
              <a:defRPr sz="3000">
                <a:solidFill>
                  <a:schemeClr val="dk1"/>
                </a:solidFill>
                <a:latin typeface="Roboto" panose="02000000000000000000"/>
                <a:ea typeface="Roboto" panose="02000000000000000000"/>
                <a:cs typeface="Roboto" panose="02000000000000000000"/>
                <a:sym typeface="Roboto" panose="02000000000000000000"/>
              </a:defRPr>
            </a:lvl5pPr>
            <a:lvl6pPr lvl="5">
              <a:spcBef>
                <a:spcPts val="0"/>
              </a:spcBef>
              <a:spcAft>
                <a:spcPts val="0"/>
              </a:spcAft>
              <a:buClr>
                <a:schemeClr val="dk1"/>
              </a:buClr>
              <a:buSzPts val="3000"/>
              <a:buFont typeface="Roboto" panose="02000000000000000000"/>
              <a:buNone/>
              <a:defRPr sz="3000">
                <a:solidFill>
                  <a:schemeClr val="dk1"/>
                </a:solidFill>
                <a:latin typeface="Roboto" panose="02000000000000000000"/>
                <a:ea typeface="Roboto" panose="02000000000000000000"/>
                <a:cs typeface="Roboto" panose="02000000000000000000"/>
                <a:sym typeface="Roboto" panose="02000000000000000000"/>
              </a:defRPr>
            </a:lvl6pPr>
            <a:lvl7pPr lvl="6">
              <a:spcBef>
                <a:spcPts val="0"/>
              </a:spcBef>
              <a:spcAft>
                <a:spcPts val="0"/>
              </a:spcAft>
              <a:buClr>
                <a:schemeClr val="dk1"/>
              </a:buClr>
              <a:buSzPts val="3000"/>
              <a:buFont typeface="Roboto" panose="02000000000000000000"/>
              <a:buNone/>
              <a:defRPr sz="3000">
                <a:solidFill>
                  <a:schemeClr val="dk1"/>
                </a:solidFill>
                <a:latin typeface="Roboto" panose="02000000000000000000"/>
                <a:ea typeface="Roboto" panose="02000000000000000000"/>
                <a:cs typeface="Roboto" panose="02000000000000000000"/>
                <a:sym typeface="Roboto" panose="02000000000000000000"/>
              </a:defRPr>
            </a:lvl7pPr>
            <a:lvl8pPr lvl="7">
              <a:spcBef>
                <a:spcPts val="0"/>
              </a:spcBef>
              <a:spcAft>
                <a:spcPts val="0"/>
              </a:spcAft>
              <a:buClr>
                <a:schemeClr val="dk1"/>
              </a:buClr>
              <a:buSzPts val="3000"/>
              <a:buFont typeface="Roboto" panose="02000000000000000000"/>
              <a:buNone/>
              <a:defRPr sz="3000">
                <a:solidFill>
                  <a:schemeClr val="dk1"/>
                </a:solidFill>
                <a:latin typeface="Roboto" panose="02000000000000000000"/>
                <a:ea typeface="Roboto" panose="02000000000000000000"/>
                <a:cs typeface="Roboto" panose="02000000000000000000"/>
                <a:sym typeface="Roboto" panose="02000000000000000000"/>
              </a:defRPr>
            </a:lvl8pPr>
            <a:lvl9pPr lvl="8">
              <a:spcBef>
                <a:spcPts val="0"/>
              </a:spcBef>
              <a:spcAft>
                <a:spcPts val="0"/>
              </a:spcAft>
              <a:buClr>
                <a:schemeClr val="dk1"/>
              </a:buClr>
              <a:buSzPts val="3000"/>
              <a:buFont typeface="Roboto" panose="02000000000000000000"/>
              <a:buNone/>
              <a:defRPr sz="3000">
                <a:solidFill>
                  <a:schemeClr val="dk1"/>
                </a:solidFill>
                <a:latin typeface="Roboto" panose="02000000000000000000"/>
                <a:ea typeface="Roboto" panose="02000000000000000000"/>
                <a:cs typeface="Roboto" panose="02000000000000000000"/>
                <a:sym typeface="Roboto" panose="02000000000000000000"/>
              </a:defRPr>
            </a:lvl9pPr>
          </a:lstStyle>
          <a:p/>
        </p:txBody>
      </p:sp>
      <p:sp>
        <p:nvSpPr>
          <p:cNvPr id="7" name="Google Shape;7;p1"/>
          <p:cNvSpPr txBox="1"/>
          <p:nvPr>
            <p:ph type="body" idx="1"/>
          </p:nvPr>
        </p:nvSpPr>
        <p:spPr>
          <a:xfrm>
            <a:off x="311700" y="1229875"/>
            <a:ext cx="8520600" cy="33390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Font typeface="Roboto" panose="02000000000000000000"/>
              <a:buChar char="●"/>
              <a:defRPr sz="1800">
                <a:solidFill>
                  <a:schemeClr val="dk2"/>
                </a:solidFill>
                <a:latin typeface="Roboto" panose="02000000000000000000"/>
                <a:ea typeface="Roboto" panose="02000000000000000000"/>
                <a:cs typeface="Roboto" panose="02000000000000000000"/>
                <a:sym typeface="Roboto" panose="02000000000000000000"/>
              </a:defRPr>
            </a:lvl1pPr>
            <a:lvl2pPr marL="914400" lvl="1" indent="-317500">
              <a:lnSpc>
                <a:spcPct val="115000"/>
              </a:lnSpc>
              <a:spcBef>
                <a:spcPts val="1600"/>
              </a:spcBef>
              <a:spcAft>
                <a:spcPts val="0"/>
              </a:spcAft>
              <a:buClr>
                <a:schemeClr val="dk2"/>
              </a:buClr>
              <a:buSzPts val="1400"/>
              <a:buFont typeface="Roboto" panose="02000000000000000000"/>
              <a:buChar char="○"/>
              <a:defRPr>
                <a:solidFill>
                  <a:schemeClr val="dk2"/>
                </a:solidFill>
                <a:latin typeface="Roboto" panose="02000000000000000000"/>
                <a:ea typeface="Roboto" panose="02000000000000000000"/>
                <a:cs typeface="Roboto" panose="02000000000000000000"/>
                <a:sym typeface="Roboto" panose="02000000000000000000"/>
              </a:defRPr>
            </a:lvl2pPr>
            <a:lvl3pPr marL="1371600" lvl="2" indent="-317500">
              <a:lnSpc>
                <a:spcPct val="115000"/>
              </a:lnSpc>
              <a:spcBef>
                <a:spcPts val="1600"/>
              </a:spcBef>
              <a:spcAft>
                <a:spcPts val="0"/>
              </a:spcAft>
              <a:buClr>
                <a:schemeClr val="dk2"/>
              </a:buClr>
              <a:buSzPts val="1400"/>
              <a:buFont typeface="Roboto" panose="02000000000000000000"/>
              <a:buChar char="■"/>
              <a:defRPr>
                <a:solidFill>
                  <a:schemeClr val="dk2"/>
                </a:solidFill>
                <a:latin typeface="Roboto" panose="02000000000000000000"/>
                <a:ea typeface="Roboto" panose="02000000000000000000"/>
                <a:cs typeface="Roboto" panose="02000000000000000000"/>
                <a:sym typeface="Roboto" panose="02000000000000000000"/>
              </a:defRPr>
            </a:lvl3pPr>
            <a:lvl4pPr marL="1828800" lvl="3" indent="-317500">
              <a:lnSpc>
                <a:spcPct val="115000"/>
              </a:lnSpc>
              <a:spcBef>
                <a:spcPts val="1600"/>
              </a:spcBef>
              <a:spcAft>
                <a:spcPts val="0"/>
              </a:spcAft>
              <a:buClr>
                <a:schemeClr val="dk2"/>
              </a:buClr>
              <a:buSzPts val="1400"/>
              <a:buFont typeface="Roboto" panose="02000000000000000000"/>
              <a:buChar char="●"/>
              <a:defRPr>
                <a:solidFill>
                  <a:schemeClr val="dk2"/>
                </a:solidFill>
                <a:latin typeface="Roboto" panose="02000000000000000000"/>
                <a:ea typeface="Roboto" panose="02000000000000000000"/>
                <a:cs typeface="Roboto" panose="02000000000000000000"/>
                <a:sym typeface="Roboto" panose="02000000000000000000"/>
              </a:defRPr>
            </a:lvl4pPr>
            <a:lvl5pPr marL="2286000" lvl="4" indent="-317500">
              <a:lnSpc>
                <a:spcPct val="115000"/>
              </a:lnSpc>
              <a:spcBef>
                <a:spcPts val="1600"/>
              </a:spcBef>
              <a:spcAft>
                <a:spcPts val="0"/>
              </a:spcAft>
              <a:buClr>
                <a:schemeClr val="dk2"/>
              </a:buClr>
              <a:buSzPts val="1400"/>
              <a:buFont typeface="Roboto" panose="02000000000000000000"/>
              <a:buChar char="○"/>
              <a:defRPr>
                <a:solidFill>
                  <a:schemeClr val="dk2"/>
                </a:solidFill>
                <a:latin typeface="Roboto" panose="02000000000000000000"/>
                <a:ea typeface="Roboto" panose="02000000000000000000"/>
                <a:cs typeface="Roboto" panose="02000000000000000000"/>
                <a:sym typeface="Roboto" panose="02000000000000000000"/>
              </a:defRPr>
            </a:lvl5pPr>
            <a:lvl6pPr marL="2743200" lvl="5" indent="-317500">
              <a:lnSpc>
                <a:spcPct val="115000"/>
              </a:lnSpc>
              <a:spcBef>
                <a:spcPts val="1600"/>
              </a:spcBef>
              <a:spcAft>
                <a:spcPts val="0"/>
              </a:spcAft>
              <a:buClr>
                <a:schemeClr val="dk2"/>
              </a:buClr>
              <a:buSzPts val="1400"/>
              <a:buFont typeface="Roboto" panose="02000000000000000000"/>
              <a:buChar char="■"/>
              <a:defRPr>
                <a:solidFill>
                  <a:schemeClr val="dk2"/>
                </a:solidFill>
                <a:latin typeface="Roboto" panose="02000000000000000000"/>
                <a:ea typeface="Roboto" panose="02000000000000000000"/>
                <a:cs typeface="Roboto" panose="02000000000000000000"/>
                <a:sym typeface="Roboto" panose="02000000000000000000"/>
              </a:defRPr>
            </a:lvl6pPr>
            <a:lvl7pPr marL="3200400" lvl="6" indent="-317500">
              <a:lnSpc>
                <a:spcPct val="115000"/>
              </a:lnSpc>
              <a:spcBef>
                <a:spcPts val="1600"/>
              </a:spcBef>
              <a:spcAft>
                <a:spcPts val="0"/>
              </a:spcAft>
              <a:buClr>
                <a:schemeClr val="dk2"/>
              </a:buClr>
              <a:buSzPts val="1400"/>
              <a:buFont typeface="Roboto" panose="02000000000000000000"/>
              <a:buChar char="●"/>
              <a:defRPr>
                <a:solidFill>
                  <a:schemeClr val="dk2"/>
                </a:solidFill>
                <a:latin typeface="Roboto" panose="02000000000000000000"/>
                <a:ea typeface="Roboto" panose="02000000000000000000"/>
                <a:cs typeface="Roboto" panose="02000000000000000000"/>
                <a:sym typeface="Roboto" panose="02000000000000000000"/>
              </a:defRPr>
            </a:lvl7pPr>
            <a:lvl8pPr marL="3657600" lvl="7" indent="-317500">
              <a:lnSpc>
                <a:spcPct val="115000"/>
              </a:lnSpc>
              <a:spcBef>
                <a:spcPts val="1600"/>
              </a:spcBef>
              <a:spcAft>
                <a:spcPts val="0"/>
              </a:spcAft>
              <a:buClr>
                <a:schemeClr val="dk2"/>
              </a:buClr>
              <a:buSzPts val="1400"/>
              <a:buFont typeface="Roboto" panose="02000000000000000000"/>
              <a:buChar char="○"/>
              <a:defRPr>
                <a:solidFill>
                  <a:schemeClr val="dk2"/>
                </a:solidFill>
                <a:latin typeface="Roboto" panose="02000000000000000000"/>
                <a:ea typeface="Roboto" panose="02000000000000000000"/>
                <a:cs typeface="Roboto" panose="02000000000000000000"/>
                <a:sym typeface="Roboto" panose="02000000000000000000"/>
              </a:defRPr>
            </a:lvl8pPr>
            <a:lvl9pPr marL="4114800" lvl="8" indent="-317500">
              <a:lnSpc>
                <a:spcPct val="115000"/>
              </a:lnSpc>
              <a:spcBef>
                <a:spcPts val="1600"/>
              </a:spcBef>
              <a:spcAft>
                <a:spcPts val="1600"/>
              </a:spcAft>
              <a:buClr>
                <a:schemeClr val="dk2"/>
              </a:buClr>
              <a:buSzPts val="1400"/>
              <a:buFont typeface="Roboto" panose="02000000000000000000"/>
              <a:buChar char="■"/>
              <a:defRPr>
                <a:solidFill>
                  <a:schemeClr val="dk2"/>
                </a:solidFill>
                <a:latin typeface="Roboto" panose="02000000000000000000"/>
                <a:ea typeface="Roboto" panose="02000000000000000000"/>
                <a:cs typeface="Roboto" panose="02000000000000000000"/>
                <a:sym typeface="Roboto" panose="02000000000000000000"/>
              </a:defRPr>
            </a:lvl9pPr>
          </a:lstStyle>
          <a:p/>
        </p:txBody>
      </p:sp>
      <p:sp>
        <p:nvSpPr>
          <p:cNvPr id="8" name="Google Shape;8;p1"/>
          <p:cNvSpPr txBox="1"/>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lt1"/>
                </a:solidFill>
                <a:latin typeface="Roboto" panose="02000000000000000000"/>
                <a:ea typeface="Roboto" panose="02000000000000000000"/>
                <a:cs typeface="Roboto" panose="02000000000000000000"/>
                <a:sym typeface="Roboto" panose="02000000000000000000"/>
              </a:defRPr>
            </a:lvl1pPr>
            <a:lvl2pPr lvl="1" algn="r">
              <a:buNone/>
              <a:defRPr sz="1000">
                <a:solidFill>
                  <a:schemeClr val="lt1"/>
                </a:solidFill>
                <a:latin typeface="Roboto" panose="02000000000000000000"/>
                <a:ea typeface="Roboto" panose="02000000000000000000"/>
                <a:cs typeface="Roboto" panose="02000000000000000000"/>
                <a:sym typeface="Roboto" panose="02000000000000000000"/>
              </a:defRPr>
            </a:lvl2pPr>
            <a:lvl3pPr lvl="2" algn="r">
              <a:buNone/>
              <a:defRPr sz="1000">
                <a:solidFill>
                  <a:schemeClr val="lt1"/>
                </a:solidFill>
                <a:latin typeface="Roboto" panose="02000000000000000000"/>
                <a:ea typeface="Roboto" panose="02000000000000000000"/>
                <a:cs typeface="Roboto" panose="02000000000000000000"/>
                <a:sym typeface="Roboto" panose="02000000000000000000"/>
              </a:defRPr>
            </a:lvl3pPr>
            <a:lvl4pPr lvl="3" algn="r">
              <a:buNone/>
              <a:defRPr sz="1000">
                <a:solidFill>
                  <a:schemeClr val="lt1"/>
                </a:solidFill>
                <a:latin typeface="Roboto" panose="02000000000000000000"/>
                <a:ea typeface="Roboto" panose="02000000000000000000"/>
                <a:cs typeface="Roboto" panose="02000000000000000000"/>
                <a:sym typeface="Roboto" panose="02000000000000000000"/>
              </a:defRPr>
            </a:lvl4pPr>
            <a:lvl5pPr lvl="4" algn="r">
              <a:buNone/>
              <a:defRPr sz="1000">
                <a:solidFill>
                  <a:schemeClr val="lt1"/>
                </a:solidFill>
                <a:latin typeface="Roboto" panose="02000000000000000000"/>
                <a:ea typeface="Roboto" panose="02000000000000000000"/>
                <a:cs typeface="Roboto" panose="02000000000000000000"/>
                <a:sym typeface="Roboto" panose="02000000000000000000"/>
              </a:defRPr>
            </a:lvl5pPr>
            <a:lvl6pPr lvl="5" algn="r">
              <a:buNone/>
              <a:defRPr sz="1000">
                <a:solidFill>
                  <a:schemeClr val="lt1"/>
                </a:solidFill>
                <a:latin typeface="Roboto" panose="02000000000000000000"/>
                <a:ea typeface="Roboto" panose="02000000000000000000"/>
                <a:cs typeface="Roboto" panose="02000000000000000000"/>
                <a:sym typeface="Roboto" panose="02000000000000000000"/>
              </a:defRPr>
            </a:lvl6pPr>
            <a:lvl7pPr lvl="6" algn="r">
              <a:buNone/>
              <a:defRPr sz="1000">
                <a:solidFill>
                  <a:schemeClr val="lt1"/>
                </a:solidFill>
                <a:latin typeface="Roboto" panose="02000000000000000000"/>
                <a:ea typeface="Roboto" panose="02000000000000000000"/>
                <a:cs typeface="Roboto" panose="02000000000000000000"/>
                <a:sym typeface="Roboto" panose="02000000000000000000"/>
              </a:defRPr>
            </a:lvl7pPr>
            <a:lvl8pPr lvl="7" algn="r">
              <a:buNone/>
              <a:defRPr sz="1000">
                <a:solidFill>
                  <a:schemeClr val="lt1"/>
                </a:solidFill>
                <a:latin typeface="Roboto" panose="02000000000000000000"/>
                <a:ea typeface="Roboto" panose="02000000000000000000"/>
                <a:cs typeface="Roboto" panose="02000000000000000000"/>
                <a:sym typeface="Roboto" panose="02000000000000000000"/>
              </a:defRPr>
            </a:lvl8pPr>
            <a:lvl9pPr lvl="8" algn="r">
              <a:buNone/>
              <a:defRPr sz="1000">
                <a:solidFill>
                  <a:schemeClr val="lt1"/>
                </a:solidFill>
                <a:latin typeface="Roboto" panose="02000000000000000000"/>
                <a:ea typeface="Roboto" panose="02000000000000000000"/>
                <a:cs typeface="Roboto" panose="02000000000000000000"/>
                <a:sym typeface="Roboto" panose="02000000000000000000"/>
              </a:defRPr>
            </a:lvl9pPr>
          </a:lstStyle>
          <a:p>
            <a:pPr marL="0" lvl="0" indent="0" algn="r" rtl="0">
              <a:spcBef>
                <a:spcPts val="0"/>
              </a:spcBef>
              <a:spcAft>
                <a:spcPts val="0"/>
              </a:spcAft>
              <a:buNone/>
            </a:pPr>
            <a:fld id="{00000000-1234-1234-1234-123412341234}" type="slidenum">
              <a:rPr lang="en-GB"/>
            </a:fld>
            <a:endParaRPr lang="en-GB"/>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5.xml"/><Relationship Id="rId1"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5.xml"/><Relationship Id="rId1"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5.xml"/><Relationship Id="rId1"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5.xml"/><Relationship Id="rId1" Type="http://schemas.openxmlformats.org/officeDocument/2006/relationships/image" Target="../media/image12.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5.xml"/><Relationship Id="rId1" Type="http://schemas.openxmlformats.org/officeDocument/2006/relationships/image" Target="../media/image13.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5.xml"/><Relationship Id="rId1" Type="http://schemas.openxmlformats.org/officeDocument/2006/relationships/image" Target="../media/image14.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5.xml"/><Relationship Id="rId1" Type="http://schemas.openxmlformats.org/officeDocument/2006/relationships/image" Target="../media/image15.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4" Type="http://schemas.openxmlformats.org/officeDocument/2006/relationships/notesSlide" Target="../notesSlides/notesSlide21.xml"/><Relationship Id="rId3" Type="http://schemas.openxmlformats.org/officeDocument/2006/relationships/slideLayout" Target="../slideLayouts/slideLayout2.xml"/><Relationship Id="rId2" Type="http://schemas.openxmlformats.org/officeDocument/2006/relationships/image" Target="../media/image1.png"/><Relationship Id="rId1" Type="http://schemas.openxmlformats.org/officeDocument/2006/relationships/image" Target="../media/image2.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4" Type="http://schemas.openxmlformats.org/officeDocument/2006/relationships/notesSlide" Target="../notesSlides/notesSlide5.xml"/><Relationship Id="rId3" Type="http://schemas.openxmlformats.org/officeDocument/2006/relationships/slideLayout" Target="../slideLayouts/slideLayout5.xml"/><Relationship Id="rId2" Type="http://schemas.openxmlformats.org/officeDocument/2006/relationships/image" Target="../media/image4.png"/><Relationship Id="rId1" Type="http://schemas.openxmlformats.org/officeDocument/2006/relationships/image" Target="../media/image3.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5.xml"/><Relationship Id="rId1" Type="http://schemas.openxmlformats.org/officeDocument/2006/relationships/image" Target="../media/image5.png"/></Relationships>
</file>

<file path=ppt/slides/_rels/slide8.xml.rels><?xml version="1.0" encoding="UTF-8" standalone="yes"?>
<Relationships xmlns="http://schemas.openxmlformats.org/package/2006/relationships"><Relationship Id="rId4" Type="http://schemas.openxmlformats.org/officeDocument/2006/relationships/notesSlide" Target="../notesSlides/notesSlide8.xml"/><Relationship Id="rId3" Type="http://schemas.openxmlformats.org/officeDocument/2006/relationships/slideLayout" Target="../slideLayouts/slideLayout5.xml"/><Relationship Id="rId2" Type="http://schemas.openxmlformats.org/officeDocument/2006/relationships/image" Target="../media/image7.png"/><Relationship Id="rId1"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5.xml"/><Relationship Id="rId1"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84" name="Shape 84"/>
        <p:cNvGrpSpPr/>
        <p:nvPr/>
      </p:nvGrpSpPr>
      <p:grpSpPr>
        <a:xfrm>
          <a:off x="0" y="0"/>
          <a:ext cx="0" cy="0"/>
          <a:chOff x="0" y="0"/>
          <a:chExt cx="0" cy="0"/>
        </a:xfrm>
      </p:grpSpPr>
      <p:sp>
        <p:nvSpPr>
          <p:cNvPr id="85" name="Google Shape;85;p13"/>
          <p:cNvSpPr txBox="1"/>
          <p:nvPr>
            <p:ph type="ctrTitle"/>
          </p:nvPr>
        </p:nvSpPr>
        <p:spPr>
          <a:xfrm>
            <a:off x="598100" y="1775222"/>
            <a:ext cx="8222100" cy="838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b="1"/>
              <a:t>Capstone Project:</a:t>
            </a:r>
            <a:endParaRPr b="1"/>
          </a:p>
          <a:p>
            <a:pPr marL="0" lvl="0" indent="0" algn="l" rtl="0">
              <a:spcBef>
                <a:spcPts val="0"/>
              </a:spcBef>
              <a:spcAft>
                <a:spcPts val="0"/>
              </a:spcAft>
              <a:buNone/>
            </a:pPr>
            <a:r>
              <a:rPr lang="en-GB"/>
              <a:t>Airbnb Booking Analysis</a:t>
            </a:r>
            <a:endParaRPr lang="en-GB"/>
          </a:p>
          <a:p>
            <a:pPr marL="0" lvl="0" indent="0" algn="l" rtl="0">
              <a:spcBef>
                <a:spcPts val="0"/>
              </a:spcBef>
              <a:spcAft>
                <a:spcPts val="0"/>
              </a:spcAft>
              <a:buNone/>
            </a:pPr>
          </a:p>
        </p:txBody>
      </p:sp>
      <p:sp>
        <p:nvSpPr>
          <p:cNvPr id="86" name="Google Shape;86;p13"/>
          <p:cNvSpPr txBox="1"/>
          <p:nvPr>
            <p:ph type="subTitle" idx="1"/>
          </p:nvPr>
        </p:nvSpPr>
        <p:spPr>
          <a:xfrm>
            <a:off x="598088" y="2715913"/>
            <a:ext cx="8222100" cy="432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By</a:t>
            </a:r>
            <a:endParaRPr lang="en-GB"/>
          </a:p>
          <a:p>
            <a:pPr marL="0" lvl="0" indent="0" algn="l" rtl="0">
              <a:spcBef>
                <a:spcPts val="0"/>
              </a:spcBef>
              <a:spcAft>
                <a:spcPts val="0"/>
              </a:spcAft>
              <a:buNone/>
            </a:pPr>
            <a:r>
              <a:rPr lang="en-MY" altLang="en-GB"/>
              <a:t>Poonam Kharwal</a:t>
            </a:r>
            <a:endParaRPr lang="en-MY" altLang="en-GB"/>
          </a:p>
          <a:p>
            <a:pPr marL="0" lvl="0" indent="0" algn="l" rtl="0">
              <a:spcBef>
                <a:spcPts val="0"/>
              </a:spcBef>
              <a:spcAft>
                <a:spcPts val="0"/>
              </a:spcAft>
              <a:buNone/>
            </a:pPr>
            <a:r>
              <a:rPr lang="en-GB"/>
              <a:t>Data Scientist Trainee</a:t>
            </a:r>
            <a:endParaRPr lang="en-GB"/>
          </a:p>
          <a:p>
            <a:pPr marL="0" lvl="0" indent="0" algn="l" rtl="0">
              <a:spcBef>
                <a:spcPts val="0"/>
              </a:spcBef>
              <a:spcAft>
                <a:spcPts val="0"/>
              </a:spcAft>
              <a:buNone/>
            </a:pPr>
            <a:r>
              <a:rPr lang="en-GB"/>
              <a:t>Almabetter</a:t>
            </a:r>
            <a:endParaRPr lang="en-GB"/>
          </a:p>
          <a:p>
            <a:pPr marL="0" lvl="0" indent="0" algn="l" rtl="0">
              <a:spcBef>
                <a:spcPts val="0"/>
              </a:spcBef>
              <a:spcAft>
                <a:spcPts val="0"/>
              </a:spcAft>
              <a:buNone/>
            </a:pPr>
            <a:r>
              <a:rPr lang="en-MY" altLang="en-GB"/>
              <a:t>Greater Noida</a:t>
            </a:r>
            <a:r>
              <a:rPr lang="en-GB"/>
              <a:t>, India</a:t>
            </a:r>
            <a:endParaRPr lang="en-GB"/>
          </a:p>
          <a:p>
            <a:pPr marL="0" lvl="0" indent="0" algn="l" rtl="0">
              <a:spcBef>
                <a:spcPts val="0"/>
              </a:spcBef>
              <a:spcAft>
                <a:spcPts val="0"/>
              </a:spcAft>
              <a:buNone/>
            </a:pPr>
            <a:r>
              <a:rPr lang="en-GB"/>
              <a:t>Contact: +91 </a:t>
            </a:r>
            <a:endParaRPr lang="en-GB"/>
          </a:p>
        </p:txBody>
      </p:sp>
      <p:pic>
        <p:nvPicPr>
          <p:cNvPr id="87" name="Google Shape;87;p13"/>
          <p:cNvPicPr preferRelativeResize="0"/>
          <p:nvPr/>
        </p:nvPicPr>
        <p:blipFill>
          <a:blip r:embed="rId1"/>
          <a:stretch>
            <a:fillRect/>
          </a:stretch>
        </p:blipFill>
        <p:spPr>
          <a:xfrm>
            <a:off x="6774815" y="68580"/>
            <a:ext cx="2207895" cy="75184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47" name="Shape 147"/>
        <p:cNvGrpSpPr/>
        <p:nvPr/>
      </p:nvGrpSpPr>
      <p:grpSpPr>
        <a:xfrm>
          <a:off x="0" y="0"/>
          <a:ext cx="0" cy="0"/>
          <a:chOff x="0" y="0"/>
          <a:chExt cx="0" cy="0"/>
        </a:xfrm>
      </p:grpSpPr>
      <p:sp>
        <p:nvSpPr>
          <p:cNvPr id="148" name="Google Shape;148;p22"/>
          <p:cNvSpPr txBox="1"/>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lnSpc>
                <a:spcPct val="115000"/>
              </a:lnSpc>
              <a:spcBef>
                <a:spcPts val="1400"/>
              </a:spcBef>
              <a:spcAft>
                <a:spcPts val="0"/>
              </a:spcAft>
              <a:buNone/>
            </a:pPr>
            <a:r>
              <a:rPr lang="en-GB" sz="1500" b="1">
                <a:highlight>
                  <a:srgbClr val="FFFFFF"/>
                </a:highlight>
              </a:rPr>
              <a:t>Plot all Neighbourhood Group</a:t>
            </a:r>
            <a:endParaRPr sz="1500" b="1">
              <a:highlight>
                <a:srgbClr val="FFFFFF"/>
              </a:highlight>
            </a:endParaRPr>
          </a:p>
          <a:p>
            <a:pPr marL="0" lvl="0" indent="0" algn="l" rtl="0">
              <a:spcBef>
                <a:spcPts val="400"/>
              </a:spcBef>
              <a:spcAft>
                <a:spcPts val="0"/>
              </a:spcAft>
              <a:buNone/>
            </a:pPr>
          </a:p>
        </p:txBody>
      </p:sp>
      <p:pic>
        <p:nvPicPr>
          <p:cNvPr id="149" name="Google Shape;149;p22"/>
          <p:cNvPicPr preferRelativeResize="0"/>
          <p:nvPr/>
        </p:nvPicPr>
        <p:blipFill>
          <a:blip r:embed="rId1"/>
          <a:stretch>
            <a:fillRect/>
          </a:stretch>
        </p:blipFill>
        <p:spPr>
          <a:xfrm>
            <a:off x="152400" y="1170200"/>
            <a:ext cx="7782400" cy="38209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53" name="Shape 153"/>
        <p:cNvGrpSpPr/>
        <p:nvPr/>
      </p:nvGrpSpPr>
      <p:grpSpPr>
        <a:xfrm>
          <a:off x="0" y="0"/>
          <a:ext cx="0" cy="0"/>
          <a:chOff x="0" y="0"/>
          <a:chExt cx="0" cy="0"/>
        </a:xfrm>
      </p:grpSpPr>
      <p:sp>
        <p:nvSpPr>
          <p:cNvPr id="154" name="Google Shape;154;p23"/>
          <p:cNvSpPr txBox="1"/>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lnSpc>
                <a:spcPct val="115000"/>
              </a:lnSpc>
              <a:spcBef>
                <a:spcPts val="1400"/>
              </a:spcBef>
              <a:spcAft>
                <a:spcPts val="0"/>
              </a:spcAft>
              <a:buNone/>
            </a:pPr>
            <a:r>
              <a:rPr lang="en-GB" sz="1800" b="1">
                <a:highlight>
                  <a:srgbClr val="FFFFFF"/>
                </a:highlight>
                <a:latin typeface="Arial" panose="020B0604020202020204"/>
                <a:ea typeface="Arial" panose="020B0604020202020204"/>
                <a:cs typeface="Arial" panose="020B0604020202020204"/>
                <a:sym typeface="Arial" panose="020B0604020202020204"/>
              </a:rPr>
              <a:t>Neighbourhood</a:t>
            </a:r>
            <a:endParaRPr sz="1800" b="1">
              <a:highlight>
                <a:srgbClr val="FFFFFF"/>
              </a:highlight>
              <a:latin typeface="Arial" panose="020B0604020202020204"/>
              <a:ea typeface="Arial" panose="020B0604020202020204"/>
              <a:cs typeface="Arial" panose="020B0604020202020204"/>
              <a:sym typeface="Arial" panose="020B0604020202020204"/>
            </a:endParaRPr>
          </a:p>
          <a:p>
            <a:pPr marL="0" lvl="0" indent="0" algn="l" rtl="0">
              <a:spcBef>
                <a:spcPts val="400"/>
              </a:spcBef>
              <a:spcAft>
                <a:spcPts val="0"/>
              </a:spcAft>
              <a:buNone/>
            </a:pPr>
          </a:p>
        </p:txBody>
      </p:sp>
      <p:pic>
        <p:nvPicPr>
          <p:cNvPr id="155" name="Google Shape;155;p23"/>
          <p:cNvPicPr preferRelativeResize="0"/>
          <p:nvPr/>
        </p:nvPicPr>
        <p:blipFill>
          <a:blip r:embed="rId1"/>
          <a:stretch>
            <a:fillRect/>
          </a:stretch>
        </p:blipFill>
        <p:spPr>
          <a:xfrm>
            <a:off x="152400" y="1170200"/>
            <a:ext cx="8839200" cy="36283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59" name="Shape 159"/>
        <p:cNvGrpSpPr/>
        <p:nvPr/>
      </p:nvGrpSpPr>
      <p:grpSpPr>
        <a:xfrm>
          <a:off x="0" y="0"/>
          <a:ext cx="0" cy="0"/>
          <a:chOff x="0" y="0"/>
          <a:chExt cx="0" cy="0"/>
        </a:xfrm>
      </p:grpSpPr>
      <p:sp>
        <p:nvSpPr>
          <p:cNvPr id="160" name="Google Shape;160;p24"/>
          <p:cNvSpPr txBox="1"/>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lnSpc>
                <a:spcPct val="115000"/>
              </a:lnSpc>
              <a:spcBef>
                <a:spcPts val="1400"/>
              </a:spcBef>
              <a:spcAft>
                <a:spcPts val="0"/>
              </a:spcAft>
              <a:buNone/>
            </a:pPr>
            <a:r>
              <a:rPr lang="en-GB" sz="1800" b="1">
                <a:highlight>
                  <a:srgbClr val="FFFFFF"/>
                </a:highlight>
                <a:latin typeface="Arial" panose="020B0604020202020204"/>
                <a:ea typeface="Arial" panose="020B0604020202020204"/>
                <a:cs typeface="Arial" panose="020B0604020202020204"/>
                <a:sym typeface="Arial" panose="020B0604020202020204"/>
              </a:rPr>
              <a:t>Room Type</a:t>
            </a:r>
            <a:endParaRPr sz="1800" b="1">
              <a:highlight>
                <a:srgbClr val="FFFFFF"/>
              </a:highlight>
              <a:latin typeface="Arial" panose="020B0604020202020204"/>
              <a:ea typeface="Arial" panose="020B0604020202020204"/>
              <a:cs typeface="Arial" panose="020B0604020202020204"/>
              <a:sym typeface="Arial" panose="020B0604020202020204"/>
            </a:endParaRPr>
          </a:p>
          <a:p>
            <a:pPr marL="0" lvl="0" indent="0" algn="l" rtl="0">
              <a:spcBef>
                <a:spcPts val="400"/>
              </a:spcBef>
              <a:spcAft>
                <a:spcPts val="0"/>
              </a:spcAft>
              <a:buNone/>
            </a:pPr>
          </a:p>
        </p:txBody>
      </p:sp>
      <p:pic>
        <p:nvPicPr>
          <p:cNvPr id="161" name="Google Shape;161;p24"/>
          <p:cNvPicPr preferRelativeResize="0"/>
          <p:nvPr/>
        </p:nvPicPr>
        <p:blipFill>
          <a:blip r:embed="rId1"/>
          <a:stretch>
            <a:fillRect/>
          </a:stretch>
        </p:blipFill>
        <p:spPr>
          <a:xfrm>
            <a:off x="957375" y="1107475"/>
            <a:ext cx="7625575" cy="38209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65" name="Shape 165"/>
        <p:cNvGrpSpPr/>
        <p:nvPr/>
      </p:nvGrpSpPr>
      <p:grpSpPr>
        <a:xfrm>
          <a:off x="0" y="0"/>
          <a:ext cx="0" cy="0"/>
          <a:chOff x="0" y="0"/>
          <a:chExt cx="0" cy="0"/>
        </a:xfrm>
      </p:grpSpPr>
      <p:sp>
        <p:nvSpPr>
          <p:cNvPr id="166" name="Google Shape;166;p25"/>
          <p:cNvSpPr txBox="1"/>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marR="190500" lvl="0" indent="0" algn="l" rtl="0">
              <a:lnSpc>
                <a:spcPct val="115000"/>
              </a:lnSpc>
              <a:spcBef>
                <a:spcPts val="1400"/>
              </a:spcBef>
              <a:spcAft>
                <a:spcPts val="0"/>
              </a:spcAft>
              <a:buNone/>
            </a:pPr>
            <a:r>
              <a:rPr lang="en-GB" sz="1800" b="1">
                <a:latin typeface="Arial" panose="020B0604020202020204"/>
                <a:ea typeface="Arial" panose="020B0604020202020204"/>
                <a:cs typeface="Arial" panose="020B0604020202020204"/>
                <a:sym typeface="Arial" panose="020B0604020202020204"/>
              </a:rPr>
              <a:t>Relation between neighbourhood group and Availability of Room</a:t>
            </a:r>
            <a:endParaRPr sz="1800" b="1">
              <a:latin typeface="Arial" panose="020B0604020202020204"/>
              <a:ea typeface="Arial" panose="020B0604020202020204"/>
              <a:cs typeface="Arial" panose="020B0604020202020204"/>
              <a:sym typeface="Arial" panose="020B0604020202020204"/>
            </a:endParaRPr>
          </a:p>
          <a:p>
            <a:pPr marL="0" lvl="0" indent="0" algn="r" rtl="0">
              <a:lnSpc>
                <a:spcPct val="115000"/>
              </a:lnSpc>
              <a:spcBef>
                <a:spcPts val="400"/>
              </a:spcBef>
              <a:spcAft>
                <a:spcPts val="0"/>
              </a:spcAft>
              <a:buNone/>
            </a:pPr>
            <a:r>
              <a:rPr lang="en-GB" sz="1100">
                <a:solidFill>
                  <a:srgbClr val="000000"/>
                </a:solidFill>
                <a:highlight>
                  <a:srgbClr val="FFFFFF"/>
                </a:highlight>
                <a:latin typeface="Arial" panose="020B0604020202020204"/>
                <a:ea typeface="Arial" panose="020B0604020202020204"/>
                <a:cs typeface="Arial" panose="020B0604020202020204"/>
                <a:sym typeface="Arial" panose="020B0604020202020204"/>
              </a:rPr>
              <a:t>In [22]:</a:t>
            </a:r>
            <a:endParaRPr sz="1100">
              <a:solidFill>
                <a:srgbClr val="000000"/>
              </a:solidFill>
              <a:highlight>
                <a:srgbClr val="FFFFFF"/>
              </a:highlight>
              <a:latin typeface="Arial" panose="020B0604020202020204"/>
              <a:ea typeface="Arial" panose="020B0604020202020204"/>
              <a:cs typeface="Arial" panose="020B0604020202020204"/>
              <a:sym typeface="Arial" panose="020B0604020202020204"/>
            </a:endParaRPr>
          </a:p>
          <a:p>
            <a:pPr marL="0" lvl="0" indent="0" algn="l" rtl="0">
              <a:spcBef>
                <a:spcPts val="0"/>
              </a:spcBef>
              <a:spcAft>
                <a:spcPts val="0"/>
              </a:spcAft>
              <a:buNone/>
            </a:pPr>
          </a:p>
        </p:txBody>
      </p:sp>
      <p:pic>
        <p:nvPicPr>
          <p:cNvPr id="167" name="Google Shape;167;p25"/>
          <p:cNvPicPr preferRelativeResize="0"/>
          <p:nvPr/>
        </p:nvPicPr>
        <p:blipFill>
          <a:blip r:embed="rId1"/>
          <a:stretch>
            <a:fillRect/>
          </a:stretch>
        </p:blipFill>
        <p:spPr>
          <a:xfrm>
            <a:off x="152400" y="1170200"/>
            <a:ext cx="8064649" cy="38209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71" name="Shape 171"/>
        <p:cNvGrpSpPr/>
        <p:nvPr/>
      </p:nvGrpSpPr>
      <p:grpSpPr>
        <a:xfrm>
          <a:off x="0" y="0"/>
          <a:ext cx="0" cy="0"/>
          <a:chOff x="0" y="0"/>
          <a:chExt cx="0" cy="0"/>
        </a:xfrm>
      </p:grpSpPr>
      <p:sp>
        <p:nvSpPr>
          <p:cNvPr id="172" name="Google Shape;172;p26"/>
          <p:cNvSpPr txBox="1"/>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lnSpc>
                <a:spcPct val="115000"/>
              </a:lnSpc>
              <a:spcBef>
                <a:spcPts val="1800"/>
              </a:spcBef>
              <a:spcAft>
                <a:spcPts val="0"/>
              </a:spcAft>
              <a:buNone/>
            </a:pPr>
            <a:r>
              <a:rPr lang="en-GB" sz="1800" b="1">
                <a:highlight>
                  <a:srgbClr val="FFFFFF"/>
                </a:highlight>
                <a:latin typeface="Arial" panose="020B0604020202020204"/>
                <a:ea typeface="Arial" panose="020B0604020202020204"/>
                <a:cs typeface="Arial" panose="020B0604020202020204"/>
                <a:sym typeface="Arial" panose="020B0604020202020204"/>
              </a:rPr>
              <a:t>Availability of Room</a:t>
            </a:r>
            <a:endParaRPr sz="1800" b="1">
              <a:highlight>
                <a:srgbClr val="FFFFFF"/>
              </a:highlight>
              <a:latin typeface="Arial" panose="020B0604020202020204"/>
              <a:ea typeface="Arial" panose="020B0604020202020204"/>
              <a:cs typeface="Arial" panose="020B0604020202020204"/>
              <a:sym typeface="Arial" panose="020B0604020202020204"/>
            </a:endParaRPr>
          </a:p>
          <a:p>
            <a:pPr marL="0" lvl="0" indent="0" algn="l" rtl="0">
              <a:spcBef>
                <a:spcPts val="400"/>
              </a:spcBef>
              <a:spcAft>
                <a:spcPts val="0"/>
              </a:spcAft>
              <a:buNone/>
            </a:pPr>
          </a:p>
        </p:txBody>
      </p:sp>
      <p:pic>
        <p:nvPicPr>
          <p:cNvPr id="173" name="Google Shape;173;p26"/>
          <p:cNvPicPr preferRelativeResize="0"/>
          <p:nvPr/>
        </p:nvPicPr>
        <p:blipFill>
          <a:blip r:embed="rId1"/>
          <a:stretch>
            <a:fillRect/>
          </a:stretch>
        </p:blipFill>
        <p:spPr>
          <a:xfrm>
            <a:off x="1187375" y="1138850"/>
            <a:ext cx="5857875" cy="35337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77" name="Shape 177"/>
        <p:cNvGrpSpPr/>
        <p:nvPr/>
      </p:nvGrpSpPr>
      <p:grpSpPr>
        <a:xfrm>
          <a:off x="0" y="0"/>
          <a:ext cx="0" cy="0"/>
          <a:chOff x="0" y="0"/>
          <a:chExt cx="0" cy="0"/>
        </a:xfrm>
      </p:grpSpPr>
      <p:sp>
        <p:nvSpPr>
          <p:cNvPr id="178" name="Google Shape;178;p27"/>
          <p:cNvSpPr txBox="1"/>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lnSpc>
                <a:spcPct val="115000"/>
              </a:lnSpc>
              <a:spcBef>
                <a:spcPts val="1800"/>
              </a:spcBef>
              <a:spcAft>
                <a:spcPts val="0"/>
              </a:spcAft>
              <a:buNone/>
            </a:pPr>
            <a:r>
              <a:rPr lang="en-GB" sz="1800" b="1">
                <a:highlight>
                  <a:srgbClr val="FFFFFF"/>
                </a:highlight>
                <a:latin typeface="Arial" panose="020B0604020202020204"/>
                <a:ea typeface="Arial" panose="020B0604020202020204"/>
                <a:cs typeface="Arial" panose="020B0604020202020204"/>
                <a:sym typeface="Arial" panose="020B0604020202020204"/>
              </a:rPr>
              <a:t>WordCloud</a:t>
            </a:r>
            <a:endParaRPr sz="1800" b="1">
              <a:highlight>
                <a:srgbClr val="FFFFFF"/>
              </a:highlight>
              <a:latin typeface="Arial" panose="020B0604020202020204"/>
              <a:ea typeface="Arial" panose="020B0604020202020204"/>
              <a:cs typeface="Arial" panose="020B0604020202020204"/>
              <a:sym typeface="Arial" panose="020B0604020202020204"/>
            </a:endParaRPr>
          </a:p>
          <a:p>
            <a:pPr marL="0" lvl="0" indent="0" algn="l" rtl="0">
              <a:spcBef>
                <a:spcPts val="400"/>
              </a:spcBef>
              <a:spcAft>
                <a:spcPts val="0"/>
              </a:spcAft>
              <a:buNone/>
            </a:pPr>
          </a:p>
        </p:txBody>
      </p:sp>
      <p:pic>
        <p:nvPicPr>
          <p:cNvPr id="179" name="Google Shape;179;p27"/>
          <p:cNvPicPr preferRelativeResize="0"/>
          <p:nvPr/>
        </p:nvPicPr>
        <p:blipFill>
          <a:blip r:embed="rId1"/>
          <a:stretch>
            <a:fillRect/>
          </a:stretch>
        </p:blipFill>
        <p:spPr>
          <a:xfrm>
            <a:off x="1124650" y="1017800"/>
            <a:ext cx="6737982" cy="38209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83" name="Shape 183"/>
        <p:cNvGrpSpPr/>
        <p:nvPr/>
      </p:nvGrpSpPr>
      <p:grpSpPr>
        <a:xfrm>
          <a:off x="0" y="0"/>
          <a:ext cx="0" cy="0"/>
          <a:chOff x="0" y="0"/>
          <a:chExt cx="0" cy="0"/>
        </a:xfrm>
      </p:grpSpPr>
      <p:sp>
        <p:nvSpPr>
          <p:cNvPr id="184" name="Google Shape;184;p28"/>
          <p:cNvSpPr txBox="1"/>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lnSpc>
                <a:spcPct val="111000"/>
              </a:lnSpc>
              <a:spcBef>
                <a:spcPts val="0"/>
              </a:spcBef>
              <a:spcAft>
                <a:spcPts val="0"/>
              </a:spcAft>
              <a:buNone/>
            </a:pPr>
            <a:r>
              <a:rPr lang="en-GB" sz="1800" b="1"/>
              <a:t>Correlation between different variables</a:t>
            </a:r>
            <a:endParaRPr sz="1800" b="1"/>
          </a:p>
          <a:p>
            <a:pPr marL="0" lvl="0" indent="0" algn="l" rtl="0">
              <a:spcBef>
                <a:spcPts val="0"/>
              </a:spcBef>
              <a:spcAft>
                <a:spcPts val="0"/>
              </a:spcAft>
              <a:buNone/>
            </a:pPr>
          </a:p>
        </p:txBody>
      </p:sp>
      <p:pic>
        <p:nvPicPr>
          <p:cNvPr id="185" name="Google Shape;185;p28"/>
          <p:cNvPicPr preferRelativeResize="0"/>
          <p:nvPr/>
        </p:nvPicPr>
        <p:blipFill>
          <a:blip r:embed="rId1"/>
          <a:stretch>
            <a:fillRect/>
          </a:stretch>
        </p:blipFill>
        <p:spPr>
          <a:xfrm>
            <a:off x="1427825" y="1117925"/>
            <a:ext cx="6000309" cy="3820899"/>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89" name="Shape 189"/>
        <p:cNvGrpSpPr/>
        <p:nvPr/>
      </p:nvGrpSpPr>
      <p:grpSpPr>
        <a:xfrm>
          <a:off x="0" y="0"/>
          <a:ext cx="0" cy="0"/>
          <a:chOff x="0" y="0"/>
          <a:chExt cx="0" cy="0"/>
        </a:xfrm>
      </p:grpSpPr>
      <p:sp>
        <p:nvSpPr>
          <p:cNvPr id="190" name="Google Shape;190;p29"/>
          <p:cNvSpPr txBox="1"/>
          <p:nvPr>
            <p:ph type="title"/>
          </p:nvPr>
        </p:nvSpPr>
        <p:spPr>
          <a:xfrm>
            <a:off x="598100" y="460000"/>
            <a:ext cx="8222100" cy="45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sz="3500"/>
              <a:t>Limitations &amp; Scope of Improvement</a:t>
            </a:r>
            <a:endParaRPr sz="3500"/>
          </a:p>
        </p:txBody>
      </p:sp>
      <p:sp>
        <p:nvSpPr>
          <p:cNvPr id="191" name="Google Shape;191;p29"/>
          <p:cNvSpPr txBox="1"/>
          <p:nvPr/>
        </p:nvSpPr>
        <p:spPr>
          <a:xfrm>
            <a:off x="773625" y="1327700"/>
            <a:ext cx="75897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Roboto" panose="02000000000000000000"/>
              <a:ea typeface="Roboto" panose="02000000000000000000"/>
              <a:cs typeface="Roboto" panose="02000000000000000000"/>
              <a:sym typeface="Roboto" panose="02000000000000000000"/>
            </a:endParaRPr>
          </a:p>
        </p:txBody>
      </p:sp>
      <p:sp>
        <p:nvSpPr>
          <p:cNvPr id="192" name="Google Shape;192;p29"/>
          <p:cNvSpPr txBox="1"/>
          <p:nvPr/>
        </p:nvSpPr>
        <p:spPr>
          <a:xfrm>
            <a:off x="626550" y="1617450"/>
            <a:ext cx="7890900" cy="2801400"/>
          </a:xfrm>
          <a:prstGeom prst="rect">
            <a:avLst/>
          </a:prstGeom>
          <a:noFill/>
          <a:ln>
            <a:noFill/>
          </a:ln>
        </p:spPr>
        <p:txBody>
          <a:bodyPr spcFirstLastPara="1" wrap="square" lIns="91425" tIns="91425" rIns="91425" bIns="91425" anchor="t" anchorCtr="0">
            <a:spAutoFit/>
          </a:bodyPr>
          <a:lstStyle/>
          <a:p>
            <a:pPr marL="457200" lvl="0" indent="-336550" algn="l" rtl="0">
              <a:spcBef>
                <a:spcPts val="0"/>
              </a:spcBef>
              <a:spcAft>
                <a:spcPts val="0"/>
              </a:spcAft>
              <a:buClr>
                <a:schemeClr val="lt1"/>
              </a:buClr>
              <a:buSzPts val="1700"/>
              <a:buFont typeface="Roboto" panose="02000000000000000000"/>
              <a:buAutoNum type="arabicPeriod"/>
            </a:pPr>
            <a:r>
              <a:rPr lang="en-GB" sz="1700">
                <a:solidFill>
                  <a:schemeClr val="lt1"/>
                </a:solidFill>
                <a:latin typeface="Roboto" panose="02000000000000000000"/>
                <a:ea typeface="Roboto" panose="02000000000000000000"/>
                <a:cs typeface="Roboto" panose="02000000000000000000"/>
                <a:sym typeface="Roboto" panose="02000000000000000000"/>
              </a:rPr>
              <a:t>DataSets have limiting attributes to classify </a:t>
            </a:r>
            <a:r>
              <a:rPr lang="en-GB" sz="1700">
                <a:solidFill>
                  <a:schemeClr val="lt1"/>
                </a:solidFill>
                <a:latin typeface="Roboto" panose="02000000000000000000"/>
                <a:ea typeface="Roboto" panose="02000000000000000000"/>
                <a:cs typeface="Roboto" panose="02000000000000000000"/>
                <a:sym typeface="Roboto" panose="02000000000000000000"/>
              </a:rPr>
              <a:t>various</a:t>
            </a:r>
            <a:r>
              <a:rPr lang="en-GB" sz="1700">
                <a:solidFill>
                  <a:schemeClr val="lt1"/>
                </a:solidFill>
                <a:latin typeface="Roboto" panose="02000000000000000000"/>
                <a:ea typeface="Roboto" panose="02000000000000000000"/>
                <a:cs typeface="Roboto" panose="02000000000000000000"/>
                <a:sym typeface="Roboto" panose="02000000000000000000"/>
              </a:rPr>
              <a:t> categories of properties.</a:t>
            </a:r>
            <a:endParaRPr sz="1700">
              <a:solidFill>
                <a:schemeClr val="lt1"/>
              </a:solidFill>
              <a:latin typeface="Roboto" panose="02000000000000000000"/>
              <a:ea typeface="Roboto" panose="02000000000000000000"/>
              <a:cs typeface="Roboto" panose="02000000000000000000"/>
              <a:sym typeface="Roboto" panose="02000000000000000000"/>
            </a:endParaRPr>
          </a:p>
          <a:p>
            <a:pPr marL="457200" lvl="0" indent="-336550" algn="l" rtl="0">
              <a:spcBef>
                <a:spcPts val="0"/>
              </a:spcBef>
              <a:spcAft>
                <a:spcPts val="0"/>
              </a:spcAft>
              <a:buClr>
                <a:schemeClr val="lt1"/>
              </a:buClr>
              <a:buSzPts val="1700"/>
              <a:buFont typeface="Roboto" panose="02000000000000000000"/>
              <a:buAutoNum type="arabicPeriod"/>
            </a:pPr>
            <a:r>
              <a:rPr lang="en-GB" sz="1700">
                <a:solidFill>
                  <a:schemeClr val="lt1"/>
                </a:solidFill>
                <a:latin typeface="Roboto" panose="02000000000000000000"/>
                <a:ea typeface="Roboto" panose="02000000000000000000"/>
                <a:cs typeface="Roboto" panose="02000000000000000000"/>
                <a:sym typeface="Roboto" panose="02000000000000000000"/>
              </a:rPr>
              <a:t>Customer experimental and Category wise ratings for Hosts seemed to be missing which could have </a:t>
            </a:r>
            <a:r>
              <a:rPr lang="en-GB" sz="1700">
                <a:solidFill>
                  <a:schemeClr val="lt1"/>
                </a:solidFill>
                <a:latin typeface="Roboto" panose="02000000000000000000"/>
                <a:ea typeface="Roboto" panose="02000000000000000000"/>
                <a:cs typeface="Roboto" panose="02000000000000000000"/>
                <a:sym typeface="Roboto" panose="02000000000000000000"/>
              </a:rPr>
              <a:t>played an important role in identifying Star Hosts.</a:t>
            </a:r>
            <a:endParaRPr sz="1700">
              <a:solidFill>
                <a:schemeClr val="lt1"/>
              </a:solidFill>
              <a:latin typeface="Roboto" panose="02000000000000000000"/>
              <a:ea typeface="Roboto" panose="02000000000000000000"/>
              <a:cs typeface="Roboto" panose="02000000000000000000"/>
              <a:sym typeface="Roboto" panose="02000000000000000000"/>
            </a:endParaRPr>
          </a:p>
          <a:p>
            <a:pPr marL="457200" lvl="0" indent="-336550" algn="l" rtl="0">
              <a:spcBef>
                <a:spcPts val="0"/>
              </a:spcBef>
              <a:spcAft>
                <a:spcPts val="0"/>
              </a:spcAft>
              <a:buClr>
                <a:schemeClr val="lt1"/>
              </a:buClr>
              <a:buSzPts val="1700"/>
              <a:buFont typeface="Roboto" panose="02000000000000000000"/>
              <a:buAutoNum type="arabicPeriod"/>
            </a:pPr>
            <a:r>
              <a:rPr lang="en-GB" sz="1700">
                <a:solidFill>
                  <a:schemeClr val="lt1"/>
                </a:solidFill>
                <a:latin typeface="Roboto" panose="02000000000000000000"/>
                <a:ea typeface="Roboto" panose="02000000000000000000"/>
                <a:cs typeface="Roboto" panose="02000000000000000000"/>
                <a:sym typeface="Roboto" panose="02000000000000000000"/>
              </a:rPr>
              <a:t>A lot of guest information were missing like Purpose of Visit, Number of Guests, which could have given a sense of understanding about the relation of customer footfall and neighbourhoods.</a:t>
            </a:r>
            <a:endParaRPr sz="1700">
              <a:solidFill>
                <a:schemeClr val="lt1"/>
              </a:solidFill>
              <a:latin typeface="Roboto" panose="02000000000000000000"/>
              <a:ea typeface="Roboto" panose="02000000000000000000"/>
              <a:cs typeface="Roboto" panose="02000000000000000000"/>
              <a:sym typeface="Roboto" panose="02000000000000000000"/>
            </a:endParaRPr>
          </a:p>
          <a:p>
            <a:pPr marL="457200" lvl="0" indent="-336550" algn="l" rtl="0">
              <a:spcBef>
                <a:spcPts val="0"/>
              </a:spcBef>
              <a:spcAft>
                <a:spcPts val="0"/>
              </a:spcAft>
              <a:buClr>
                <a:schemeClr val="lt1"/>
              </a:buClr>
              <a:buSzPts val="1700"/>
              <a:buFont typeface="Roboto" panose="02000000000000000000"/>
              <a:buAutoNum type="arabicPeriod"/>
            </a:pPr>
            <a:r>
              <a:rPr lang="en-GB" sz="1700">
                <a:solidFill>
                  <a:schemeClr val="lt1"/>
                </a:solidFill>
                <a:latin typeface="Roboto" panose="02000000000000000000"/>
                <a:ea typeface="Roboto" panose="02000000000000000000"/>
                <a:cs typeface="Roboto" panose="02000000000000000000"/>
                <a:sym typeface="Roboto" panose="02000000000000000000"/>
              </a:rPr>
              <a:t>Key attributes of properties like Number of Beds, Closets, Bathrooms, Gym, Sauna, Property Age, Distances from nearest Hospitals, Shopping, Complexes, Airport, Station were missing.</a:t>
            </a:r>
            <a:endParaRPr sz="1700">
              <a:solidFill>
                <a:schemeClr val="lt1"/>
              </a:solidFill>
              <a:latin typeface="Roboto" panose="02000000000000000000"/>
              <a:ea typeface="Roboto" panose="02000000000000000000"/>
              <a:cs typeface="Roboto" panose="02000000000000000000"/>
              <a:sym typeface="Roboto" panose="0200000000000000000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96" name="Shape 196"/>
        <p:cNvGrpSpPr/>
        <p:nvPr/>
      </p:nvGrpSpPr>
      <p:grpSpPr>
        <a:xfrm>
          <a:off x="0" y="0"/>
          <a:ext cx="0" cy="0"/>
          <a:chOff x="0" y="0"/>
          <a:chExt cx="0" cy="0"/>
        </a:xfrm>
      </p:grpSpPr>
      <p:sp>
        <p:nvSpPr>
          <p:cNvPr id="197" name="Google Shape;197;p30"/>
          <p:cNvSpPr txBox="1"/>
          <p:nvPr>
            <p:ph type="title"/>
          </p:nvPr>
        </p:nvSpPr>
        <p:spPr>
          <a:xfrm>
            <a:off x="598100" y="731803"/>
            <a:ext cx="8222100" cy="554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a:t>Conclusion</a:t>
            </a:r>
            <a:endParaRPr lang="en-GB"/>
          </a:p>
        </p:txBody>
      </p:sp>
      <p:sp>
        <p:nvSpPr>
          <p:cNvPr id="198" name="Google Shape;198;p30"/>
          <p:cNvSpPr txBox="1"/>
          <p:nvPr/>
        </p:nvSpPr>
        <p:spPr>
          <a:xfrm>
            <a:off x="836350" y="1683125"/>
            <a:ext cx="7600200" cy="2770500"/>
          </a:xfrm>
          <a:prstGeom prst="rect">
            <a:avLst/>
          </a:prstGeom>
          <a:noFill/>
          <a:ln>
            <a:noFill/>
          </a:ln>
        </p:spPr>
        <p:txBody>
          <a:bodyPr spcFirstLastPara="1" wrap="square" lIns="91425" tIns="91425" rIns="91425" bIns="91425" anchor="t" anchorCtr="0">
            <a:spAutoFit/>
          </a:bodyPr>
          <a:lstStyle/>
          <a:p>
            <a:pPr marL="457200" lvl="0" indent="-317500" algn="l" rtl="0">
              <a:spcBef>
                <a:spcPts val="0"/>
              </a:spcBef>
              <a:spcAft>
                <a:spcPts val="0"/>
              </a:spcAft>
              <a:buClr>
                <a:schemeClr val="lt1"/>
              </a:buClr>
              <a:buSzPts val="1400"/>
              <a:buFont typeface="Roboto" panose="02000000000000000000"/>
              <a:buAutoNum type="arabicPeriod"/>
            </a:pPr>
            <a:r>
              <a:rPr lang="en-GB">
                <a:solidFill>
                  <a:schemeClr val="lt1"/>
                </a:solidFill>
                <a:latin typeface="Roboto" panose="02000000000000000000"/>
                <a:ea typeface="Roboto" panose="02000000000000000000"/>
                <a:cs typeface="Roboto" panose="02000000000000000000"/>
                <a:sym typeface="Roboto" panose="02000000000000000000"/>
              </a:rPr>
              <a:t>Manhattan and Brooklyn are the posh areas in New York as there is maximum footfall and properties based on prices and listing are on the higher sides.</a:t>
            </a:r>
            <a:endParaRPr>
              <a:solidFill>
                <a:schemeClr val="lt1"/>
              </a:solidFill>
              <a:latin typeface="Roboto" panose="02000000000000000000"/>
              <a:ea typeface="Roboto" panose="02000000000000000000"/>
              <a:cs typeface="Roboto" panose="02000000000000000000"/>
              <a:sym typeface="Roboto" panose="02000000000000000000"/>
            </a:endParaRPr>
          </a:p>
          <a:p>
            <a:pPr marL="457200" lvl="0" indent="-317500" algn="l" rtl="0">
              <a:spcBef>
                <a:spcPts val="0"/>
              </a:spcBef>
              <a:spcAft>
                <a:spcPts val="0"/>
              </a:spcAft>
              <a:buClr>
                <a:schemeClr val="lt1"/>
              </a:buClr>
              <a:buSzPts val="1400"/>
              <a:buFont typeface="Roboto" panose="02000000000000000000"/>
              <a:buAutoNum type="arabicPeriod"/>
            </a:pPr>
            <a:r>
              <a:rPr lang="en-GB">
                <a:solidFill>
                  <a:schemeClr val="lt1"/>
                </a:solidFill>
                <a:latin typeface="Roboto" panose="02000000000000000000"/>
                <a:ea typeface="Roboto" panose="02000000000000000000"/>
                <a:cs typeface="Roboto" panose="02000000000000000000"/>
                <a:sym typeface="Roboto" panose="02000000000000000000"/>
              </a:rPr>
              <a:t>Manhattan and Brooklyn has the highest number of hosts .</a:t>
            </a:r>
            <a:endParaRPr>
              <a:solidFill>
                <a:schemeClr val="lt1"/>
              </a:solidFill>
              <a:latin typeface="Roboto" panose="02000000000000000000"/>
              <a:ea typeface="Roboto" panose="02000000000000000000"/>
              <a:cs typeface="Roboto" panose="02000000000000000000"/>
              <a:sym typeface="Roboto" panose="02000000000000000000"/>
            </a:endParaRPr>
          </a:p>
          <a:p>
            <a:pPr marL="457200" lvl="0" indent="-317500" algn="l" rtl="0">
              <a:spcBef>
                <a:spcPts val="0"/>
              </a:spcBef>
              <a:spcAft>
                <a:spcPts val="0"/>
              </a:spcAft>
              <a:buClr>
                <a:schemeClr val="lt1"/>
              </a:buClr>
              <a:buSzPts val="1400"/>
              <a:buFont typeface="Roboto" panose="02000000000000000000"/>
              <a:buAutoNum type="arabicPeriod"/>
            </a:pPr>
            <a:r>
              <a:rPr lang="en-GB">
                <a:solidFill>
                  <a:schemeClr val="lt1"/>
                </a:solidFill>
                <a:latin typeface="Roboto" panose="02000000000000000000"/>
                <a:ea typeface="Roboto" panose="02000000000000000000"/>
                <a:cs typeface="Roboto" panose="02000000000000000000"/>
                <a:sym typeface="Roboto" panose="02000000000000000000"/>
              </a:rPr>
              <a:t>Manhattan has the highest number of Private rooms and Entire house/Apt. In culmination followed by Brooklyn.</a:t>
            </a:r>
            <a:endParaRPr>
              <a:solidFill>
                <a:schemeClr val="lt1"/>
              </a:solidFill>
              <a:latin typeface="Roboto" panose="02000000000000000000"/>
              <a:ea typeface="Roboto" panose="02000000000000000000"/>
              <a:cs typeface="Roboto" panose="02000000000000000000"/>
              <a:sym typeface="Roboto" panose="02000000000000000000"/>
            </a:endParaRPr>
          </a:p>
          <a:p>
            <a:pPr marL="457200" lvl="0" indent="-317500" algn="l" rtl="0">
              <a:spcBef>
                <a:spcPts val="0"/>
              </a:spcBef>
              <a:spcAft>
                <a:spcPts val="0"/>
              </a:spcAft>
              <a:buClr>
                <a:schemeClr val="lt1"/>
              </a:buClr>
              <a:buSzPts val="1400"/>
              <a:buFont typeface="Roboto" panose="02000000000000000000"/>
              <a:buAutoNum type="arabicPeriod"/>
            </a:pPr>
            <a:r>
              <a:rPr lang="en-GB">
                <a:solidFill>
                  <a:schemeClr val="lt1"/>
                </a:solidFill>
                <a:latin typeface="Roboto" panose="02000000000000000000"/>
                <a:ea typeface="Roboto" panose="02000000000000000000"/>
                <a:cs typeface="Roboto" panose="02000000000000000000"/>
                <a:sym typeface="Roboto" panose="02000000000000000000"/>
              </a:rPr>
              <a:t>Highest accommodations of 10,000 USD are available in Manhattan, Brooklyn and Queens.</a:t>
            </a:r>
            <a:endParaRPr>
              <a:solidFill>
                <a:schemeClr val="lt1"/>
              </a:solidFill>
              <a:latin typeface="Roboto" panose="02000000000000000000"/>
              <a:ea typeface="Roboto" panose="02000000000000000000"/>
              <a:cs typeface="Roboto" panose="02000000000000000000"/>
              <a:sym typeface="Roboto" panose="02000000000000000000"/>
            </a:endParaRPr>
          </a:p>
          <a:p>
            <a:pPr marL="457200" lvl="0" indent="-317500" algn="l" rtl="0">
              <a:spcBef>
                <a:spcPts val="0"/>
              </a:spcBef>
              <a:spcAft>
                <a:spcPts val="0"/>
              </a:spcAft>
              <a:buClr>
                <a:schemeClr val="lt1"/>
              </a:buClr>
              <a:buSzPts val="1400"/>
              <a:buFont typeface="Roboto" panose="02000000000000000000"/>
              <a:buAutoNum type="arabicPeriod"/>
            </a:pPr>
            <a:r>
              <a:rPr lang="en-GB">
                <a:solidFill>
                  <a:schemeClr val="lt1"/>
                </a:solidFill>
                <a:latin typeface="Roboto" panose="02000000000000000000"/>
                <a:ea typeface="Roboto" panose="02000000000000000000"/>
                <a:cs typeface="Roboto" panose="02000000000000000000"/>
                <a:sym typeface="Roboto" panose="02000000000000000000"/>
              </a:rPr>
              <a:t>Most popular hosts are Sonder, Blueground, Kara to name a few based on number of reviews and calculated host listing counts.</a:t>
            </a:r>
            <a:endParaRPr>
              <a:solidFill>
                <a:schemeClr val="lt1"/>
              </a:solidFill>
              <a:latin typeface="Roboto" panose="02000000000000000000"/>
              <a:ea typeface="Roboto" panose="02000000000000000000"/>
              <a:cs typeface="Roboto" panose="02000000000000000000"/>
              <a:sym typeface="Roboto" panose="02000000000000000000"/>
            </a:endParaRPr>
          </a:p>
          <a:p>
            <a:pPr marL="457200" lvl="0" indent="-317500" algn="l" rtl="0">
              <a:spcBef>
                <a:spcPts val="0"/>
              </a:spcBef>
              <a:spcAft>
                <a:spcPts val="0"/>
              </a:spcAft>
              <a:buClr>
                <a:schemeClr val="lt1"/>
              </a:buClr>
              <a:buSzPts val="1400"/>
              <a:buFont typeface="Roboto" panose="02000000000000000000"/>
              <a:buAutoNum type="arabicPeriod"/>
            </a:pPr>
            <a:r>
              <a:rPr lang="en-GB">
                <a:solidFill>
                  <a:schemeClr val="lt1"/>
                </a:solidFill>
                <a:latin typeface="Roboto" panose="02000000000000000000"/>
                <a:ea typeface="Roboto" panose="02000000000000000000"/>
                <a:cs typeface="Roboto" panose="02000000000000000000"/>
                <a:sym typeface="Roboto" panose="02000000000000000000"/>
              </a:rPr>
              <a:t>Staten Island seems more available for booking throughout the year compared to other neighboiurhoods.</a:t>
            </a:r>
            <a:endParaRPr>
              <a:solidFill>
                <a:schemeClr val="lt1"/>
              </a:solidFill>
              <a:latin typeface="Roboto" panose="02000000000000000000"/>
              <a:ea typeface="Roboto" panose="02000000000000000000"/>
              <a:cs typeface="Roboto" panose="02000000000000000000"/>
              <a:sym typeface="Roboto" panose="02000000000000000000"/>
            </a:endParaRPr>
          </a:p>
          <a:p>
            <a:pPr marL="457200" lvl="0" indent="0" algn="l" rtl="0">
              <a:spcBef>
                <a:spcPts val="0"/>
              </a:spcBef>
              <a:spcAft>
                <a:spcPts val="0"/>
              </a:spcAft>
              <a:buNone/>
            </a:pPr>
            <a:endParaRPr>
              <a:solidFill>
                <a:schemeClr val="lt1"/>
              </a:solidFill>
              <a:latin typeface="Roboto" panose="02000000000000000000"/>
              <a:ea typeface="Roboto" panose="02000000000000000000"/>
              <a:cs typeface="Roboto" panose="02000000000000000000"/>
              <a:sym typeface="Roboto" panose="0200000000000000000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202" name="Shape 202"/>
        <p:cNvGrpSpPr/>
        <p:nvPr/>
      </p:nvGrpSpPr>
      <p:grpSpPr>
        <a:xfrm>
          <a:off x="0" y="0"/>
          <a:ext cx="0" cy="0"/>
          <a:chOff x="0" y="0"/>
          <a:chExt cx="0" cy="0"/>
        </a:xfrm>
      </p:grpSpPr>
      <p:sp>
        <p:nvSpPr>
          <p:cNvPr id="203" name="Google Shape;203;p31"/>
          <p:cNvSpPr txBox="1"/>
          <p:nvPr>
            <p:ph type="title"/>
          </p:nvPr>
        </p:nvSpPr>
        <p:spPr>
          <a:xfrm>
            <a:off x="598100" y="595904"/>
            <a:ext cx="8222100" cy="711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a:t>Conclusion [Contd.]</a:t>
            </a:r>
            <a:endParaRPr lang="en-GB"/>
          </a:p>
        </p:txBody>
      </p:sp>
      <p:sp>
        <p:nvSpPr>
          <p:cNvPr id="204" name="Google Shape;204;p31"/>
          <p:cNvSpPr txBox="1"/>
          <p:nvPr/>
        </p:nvSpPr>
        <p:spPr>
          <a:xfrm>
            <a:off x="825875" y="1672675"/>
            <a:ext cx="7464300" cy="3570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600">
                <a:solidFill>
                  <a:schemeClr val="lt1"/>
                </a:solidFill>
                <a:latin typeface="Roboto" panose="02000000000000000000"/>
                <a:ea typeface="Roboto" panose="02000000000000000000"/>
                <a:cs typeface="Roboto" panose="02000000000000000000"/>
                <a:sym typeface="Roboto" panose="02000000000000000000"/>
              </a:rPr>
              <a:t>7. Sonder, Blueground, Sally are some of the top hosts based on their turn over.</a:t>
            </a:r>
            <a:endParaRPr sz="1600">
              <a:solidFill>
                <a:schemeClr val="lt1"/>
              </a:solidFill>
              <a:latin typeface="Roboto" panose="02000000000000000000"/>
              <a:ea typeface="Roboto" panose="02000000000000000000"/>
              <a:cs typeface="Roboto" panose="02000000000000000000"/>
              <a:sym typeface="Roboto" panose="02000000000000000000"/>
            </a:endParaRPr>
          </a:p>
          <a:p>
            <a:pPr marL="0" lvl="0" indent="0" algn="l" rtl="0">
              <a:spcBef>
                <a:spcPts val="0"/>
              </a:spcBef>
              <a:spcAft>
                <a:spcPts val="0"/>
              </a:spcAft>
              <a:buNone/>
            </a:pPr>
            <a:r>
              <a:rPr lang="en-GB" sz="1600">
                <a:solidFill>
                  <a:schemeClr val="lt1"/>
                </a:solidFill>
                <a:latin typeface="Roboto" panose="02000000000000000000"/>
                <a:ea typeface="Roboto" panose="02000000000000000000"/>
                <a:cs typeface="Roboto" panose="02000000000000000000"/>
                <a:sym typeface="Roboto" panose="02000000000000000000"/>
              </a:rPr>
              <a:t>8. Financial districts, Midtown, Chelsea are some of the top neighbourhood based on their turn over.</a:t>
            </a:r>
            <a:endParaRPr sz="1600">
              <a:solidFill>
                <a:schemeClr val="lt1"/>
              </a:solidFill>
              <a:latin typeface="Roboto" panose="02000000000000000000"/>
              <a:ea typeface="Roboto" panose="02000000000000000000"/>
              <a:cs typeface="Roboto" panose="02000000000000000000"/>
              <a:sym typeface="Roboto" panose="02000000000000000000"/>
            </a:endParaRPr>
          </a:p>
          <a:p>
            <a:pPr marL="0" lvl="0" indent="0" algn="l" rtl="0">
              <a:spcBef>
                <a:spcPts val="0"/>
              </a:spcBef>
              <a:spcAft>
                <a:spcPts val="0"/>
              </a:spcAft>
              <a:buNone/>
            </a:pPr>
            <a:r>
              <a:rPr lang="en-GB" sz="1600">
                <a:solidFill>
                  <a:schemeClr val="lt1"/>
                </a:solidFill>
                <a:latin typeface="Roboto" panose="02000000000000000000"/>
                <a:ea typeface="Roboto" panose="02000000000000000000"/>
                <a:cs typeface="Roboto" panose="02000000000000000000"/>
                <a:sym typeface="Roboto" panose="02000000000000000000"/>
              </a:rPr>
              <a:t>9. Shared rooms are mostly available over other room types and Entire Home/ Apt which has the highest proportion of room share are mostly on the expensive ends. </a:t>
            </a:r>
            <a:endParaRPr sz="1600">
              <a:solidFill>
                <a:schemeClr val="lt1"/>
              </a:solidFill>
              <a:latin typeface="Roboto" panose="02000000000000000000"/>
              <a:ea typeface="Roboto" panose="02000000000000000000"/>
              <a:cs typeface="Roboto" panose="02000000000000000000"/>
              <a:sym typeface="Roboto" panose="02000000000000000000"/>
            </a:endParaRPr>
          </a:p>
          <a:p>
            <a:pPr marL="0" lvl="0" indent="0" algn="l" rtl="0">
              <a:spcBef>
                <a:spcPts val="0"/>
              </a:spcBef>
              <a:spcAft>
                <a:spcPts val="0"/>
              </a:spcAft>
              <a:buNone/>
            </a:pPr>
            <a:r>
              <a:rPr lang="en-GB" sz="1600">
                <a:solidFill>
                  <a:schemeClr val="lt1"/>
                </a:solidFill>
                <a:latin typeface="Roboto" panose="02000000000000000000"/>
                <a:ea typeface="Roboto" panose="02000000000000000000"/>
                <a:cs typeface="Roboto" panose="02000000000000000000"/>
                <a:sym typeface="Roboto" panose="02000000000000000000"/>
              </a:rPr>
              <a:t>10. Fort Wadsworth and Woodrow are </a:t>
            </a:r>
            <a:r>
              <a:rPr lang="en-GB" sz="1600">
                <a:solidFill>
                  <a:schemeClr val="lt1"/>
                </a:solidFill>
                <a:latin typeface="Roboto" panose="02000000000000000000"/>
                <a:ea typeface="Roboto" panose="02000000000000000000"/>
                <a:cs typeface="Roboto" panose="02000000000000000000"/>
                <a:sym typeface="Roboto" panose="02000000000000000000"/>
              </a:rPr>
              <a:t>expensive</a:t>
            </a:r>
            <a:r>
              <a:rPr lang="en-GB" sz="1600">
                <a:solidFill>
                  <a:schemeClr val="lt1"/>
                </a:solidFill>
                <a:latin typeface="Roboto" panose="02000000000000000000"/>
                <a:ea typeface="Roboto" panose="02000000000000000000"/>
                <a:cs typeface="Roboto" panose="02000000000000000000"/>
                <a:sym typeface="Roboto" panose="02000000000000000000"/>
              </a:rPr>
              <a:t> neighbourhood based on median listed price belong into Stated Island.</a:t>
            </a:r>
            <a:endParaRPr sz="1600">
              <a:solidFill>
                <a:schemeClr val="lt1"/>
              </a:solidFill>
              <a:latin typeface="Roboto" panose="02000000000000000000"/>
              <a:ea typeface="Roboto" panose="02000000000000000000"/>
              <a:cs typeface="Roboto" panose="02000000000000000000"/>
              <a:sym typeface="Roboto" panose="02000000000000000000"/>
            </a:endParaRPr>
          </a:p>
          <a:p>
            <a:pPr marL="0" lvl="0" indent="0" algn="l" rtl="0">
              <a:spcBef>
                <a:spcPts val="0"/>
              </a:spcBef>
              <a:spcAft>
                <a:spcPts val="0"/>
              </a:spcAft>
              <a:buNone/>
            </a:pPr>
            <a:r>
              <a:rPr lang="en-GB" sz="1600">
                <a:solidFill>
                  <a:schemeClr val="lt1"/>
                </a:solidFill>
                <a:latin typeface="Roboto" panose="02000000000000000000"/>
                <a:ea typeface="Roboto" panose="02000000000000000000"/>
                <a:cs typeface="Roboto" panose="02000000000000000000"/>
                <a:sym typeface="Roboto" panose="02000000000000000000"/>
              </a:rPr>
              <a:t>11. Most hosts allow a minimum 5 nights mandatory stay for single booking but the </a:t>
            </a:r>
            <a:r>
              <a:rPr lang="en-GB" sz="1600">
                <a:solidFill>
                  <a:schemeClr val="lt1"/>
                </a:solidFill>
                <a:latin typeface="Roboto" panose="02000000000000000000"/>
                <a:ea typeface="Roboto" panose="02000000000000000000"/>
                <a:cs typeface="Roboto" panose="02000000000000000000"/>
                <a:sym typeface="Roboto" panose="02000000000000000000"/>
              </a:rPr>
              <a:t>average</a:t>
            </a:r>
            <a:r>
              <a:rPr lang="en-GB" sz="1600">
                <a:solidFill>
                  <a:schemeClr val="lt1"/>
                </a:solidFill>
                <a:latin typeface="Roboto" panose="02000000000000000000"/>
                <a:ea typeface="Roboto" panose="02000000000000000000"/>
                <a:cs typeface="Roboto" panose="02000000000000000000"/>
                <a:sym typeface="Roboto" panose="02000000000000000000"/>
              </a:rPr>
              <a:t> increases in case of Manhattan, Brooklyn and Queens.</a:t>
            </a:r>
            <a:endParaRPr sz="1600">
              <a:solidFill>
                <a:schemeClr val="lt1"/>
              </a:solidFill>
              <a:latin typeface="Roboto" panose="02000000000000000000"/>
              <a:ea typeface="Roboto" panose="02000000000000000000"/>
              <a:cs typeface="Roboto" panose="02000000000000000000"/>
              <a:sym typeface="Roboto" panose="02000000000000000000"/>
            </a:endParaRPr>
          </a:p>
          <a:p>
            <a:pPr marL="0" lvl="0" indent="0" algn="l" rtl="0">
              <a:spcBef>
                <a:spcPts val="0"/>
              </a:spcBef>
              <a:spcAft>
                <a:spcPts val="0"/>
              </a:spcAft>
              <a:buNone/>
            </a:pPr>
            <a:r>
              <a:rPr lang="en-GB" sz="1600">
                <a:solidFill>
                  <a:schemeClr val="lt1"/>
                </a:solidFill>
                <a:latin typeface="Roboto" panose="02000000000000000000"/>
                <a:ea typeface="Roboto" panose="02000000000000000000"/>
                <a:cs typeface="Roboto" panose="02000000000000000000"/>
                <a:sym typeface="Roboto" panose="02000000000000000000"/>
              </a:rPr>
              <a:t>12. Bronx and Staten Island are mostly </a:t>
            </a:r>
            <a:r>
              <a:rPr lang="en-GB" sz="1600">
                <a:solidFill>
                  <a:schemeClr val="lt1"/>
                </a:solidFill>
                <a:latin typeface="Roboto" panose="02000000000000000000"/>
                <a:ea typeface="Roboto" panose="02000000000000000000"/>
                <a:cs typeface="Roboto" panose="02000000000000000000"/>
                <a:sym typeface="Roboto" panose="02000000000000000000"/>
              </a:rPr>
              <a:t>preferred</a:t>
            </a:r>
            <a:r>
              <a:rPr lang="en-GB" sz="1600">
                <a:solidFill>
                  <a:schemeClr val="lt1"/>
                </a:solidFill>
                <a:latin typeface="Roboto" panose="02000000000000000000"/>
                <a:ea typeface="Roboto" panose="02000000000000000000"/>
                <a:cs typeface="Roboto" panose="02000000000000000000"/>
                <a:sym typeface="Roboto" panose="02000000000000000000"/>
              </a:rPr>
              <a:t> for shorter visits an onwards and others are for slightly longer stays.</a:t>
            </a:r>
            <a:endParaRPr sz="1600">
              <a:solidFill>
                <a:schemeClr val="lt1"/>
              </a:solidFill>
              <a:latin typeface="Roboto" panose="02000000000000000000"/>
              <a:ea typeface="Roboto" panose="02000000000000000000"/>
              <a:cs typeface="Roboto" panose="02000000000000000000"/>
              <a:sym typeface="Roboto" panose="02000000000000000000"/>
            </a:endParaRPr>
          </a:p>
          <a:p>
            <a:pPr marL="0" lvl="0" indent="0" algn="l" rtl="0">
              <a:spcBef>
                <a:spcPts val="0"/>
              </a:spcBef>
              <a:spcAft>
                <a:spcPts val="0"/>
              </a:spcAft>
              <a:buNone/>
            </a:pPr>
            <a:endParaRPr sz="2800">
              <a:solidFill>
                <a:schemeClr val="lt1"/>
              </a:solidFill>
              <a:latin typeface="Roboto" panose="02000000000000000000"/>
              <a:ea typeface="Roboto" panose="02000000000000000000"/>
              <a:cs typeface="Roboto" panose="02000000000000000000"/>
              <a:sym typeface="Roboto" panose="0200000000000000000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92" name="Shape 92"/>
        <p:cNvGrpSpPr/>
        <p:nvPr/>
      </p:nvGrpSpPr>
      <p:grpSpPr>
        <a:xfrm>
          <a:off x="0" y="0"/>
          <a:ext cx="0" cy="0"/>
          <a:chOff x="0" y="0"/>
          <a:chExt cx="0" cy="0"/>
        </a:xfrm>
      </p:grpSpPr>
      <p:sp>
        <p:nvSpPr>
          <p:cNvPr id="93" name="Google Shape;93;p14"/>
          <p:cNvSpPr txBox="1"/>
          <p:nvPr>
            <p:ph type="ctrTitle"/>
          </p:nvPr>
        </p:nvSpPr>
        <p:spPr>
          <a:xfrm>
            <a:off x="598100" y="460002"/>
            <a:ext cx="8222100" cy="1014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a:t>Introduction</a:t>
            </a:r>
            <a:endParaRPr lang="en-GB"/>
          </a:p>
        </p:txBody>
      </p:sp>
      <p:sp>
        <p:nvSpPr>
          <p:cNvPr id="94" name="Google Shape;94;p14"/>
          <p:cNvSpPr txBox="1"/>
          <p:nvPr>
            <p:ph type="subTitle" idx="1"/>
          </p:nvPr>
        </p:nvSpPr>
        <p:spPr>
          <a:xfrm>
            <a:off x="598100" y="2715977"/>
            <a:ext cx="8222100" cy="2281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1900"/>
              <a:t>Airbnb, as in “Air Bed and Breakfast”, is a service that allows property owners to rent out their spaces/condos to travelers looking for a place to stay. </a:t>
            </a:r>
            <a:endParaRPr sz="1900"/>
          </a:p>
          <a:p>
            <a:pPr marL="0" lvl="0" indent="0" algn="l" rtl="0">
              <a:spcBef>
                <a:spcPts val="0"/>
              </a:spcBef>
              <a:spcAft>
                <a:spcPts val="0"/>
              </a:spcAft>
              <a:buNone/>
            </a:pPr>
            <a:endParaRPr sz="1900"/>
          </a:p>
          <a:p>
            <a:pPr marL="0" lvl="0" indent="0" algn="l" rtl="0">
              <a:spcBef>
                <a:spcPts val="0"/>
              </a:spcBef>
              <a:spcAft>
                <a:spcPts val="0"/>
              </a:spcAft>
              <a:buNone/>
            </a:pPr>
            <a:r>
              <a:rPr lang="en-GB" sz="1900"/>
              <a:t>Airbnb was started in 2008 by Brian Chesky &amp; Joe Gebbia, based in San Francisco, California. The platform is </a:t>
            </a:r>
            <a:r>
              <a:rPr lang="en-GB" sz="1900"/>
              <a:t>accessible</a:t>
            </a:r>
            <a:r>
              <a:rPr lang="en-GB" sz="1900"/>
              <a:t> via </a:t>
            </a:r>
            <a:r>
              <a:rPr lang="en-GB" sz="1900"/>
              <a:t>website and mobile app. </a:t>
            </a:r>
            <a:endParaRPr sz="1900"/>
          </a:p>
        </p:txBody>
      </p:sp>
      <p:pic>
        <p:nvPicPr>
          <p:cNvPr id="95" name="Google Shape;95;p14"/>
          <p:cNvPicPr preferRelativeResize="0"/>
          <p:nvPr/>
        </p:nvPicPr>
        <p:blipFill>
          <a:blip r:embed="rId1"/>
          <a:stretch>
            <a:fillRect/>
          </a:stretch>
        </p:blipFill>
        <p:spPr>
          <a:xfrm>
            <a:off x="6287088" y="375638"/>
            <a:ext cx="2047875" cy="223837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208" name="Shape 208"/>
        <p:cNvGrpSpPr/>
        <p:nvPr/>
      </p:nvGrpSpPr>
      <p:grpSpPr>
        <a:xfrm>
          <a:off x="0" y="0"/>
          <a:ext cx="0" cy="0"/>
          <a:chOff x="0" y="0"/>
          <a:chExt cx="0" cy="0"/>
        </a:xfrm>
      </p:grpSpPr>
      <p:sp>
        <p:nvSpPr>
          <p:cNvPr id="209" name="Google Shape;209;p32"/>
          <p:cNvSpPr txBox="1"/>
          <p:nvPr>
            <p:ph type="title"/>
          </p:nvPr>
        </p:nvSpPr>
        <p:spPr>
          <a:xfrm>
            <a:off x="598100" y="135899"/>
            <a:ext cx="8222100" cy="773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a:t>Marketing Initiative</a:t>
            </a:r>
            <a:endParaRPr lang="en-GB"/>
          </a:p>
        </p:txBody>
      </p:sp>
      <p:sp>
        <p:nvSpPr>
          <p:cNvPr id="210" name="Google Shape;210;p32"/>
          <p:cNvSpPr txBox="1"/>
          <p:nvPr/>
        </p:nvSpPr>
        <p:spPr>
          <a:xfrm>
            <a:off x="493575" y="1129025"/>
            <a:ext cx="8040600" cy="3512700"/>
          </a:xfrm>
          <a:prstGeom prst="rect">
            <a:avLst/>
          </a:prstGeom>
          <a:noFill/>
          <a:ln>
            <a:noFill/>
          </a:ln>
        </p:spPr>
        <p:txBody>
          <a:bodyPr spcFirstLastPara="1" wrap="square" lIns="91425" tIns="91425" rIns="91425" bIns="91425" anchor="t" anchorCtr="0">
            <a:normAutofit/>
          </a:bodyPr>
          <a:lstStyle/>
          <a:p>
            <a:pPr marL="457200" lvl="0" indent="-317500" algn="l" rtl="0">
              <a:spcBef>
                <a:spcPts val="0"/>
              </a:spcBef>
              <a:spcAft>
                <a:spcPts val="0"/>
              </a:spcAft>
              <a:buClr>
                <a:schemeClr val="lt1"/>
              </a:buClr>
              <a:buSzPts val="1400"/>
              <a:buFont typeface="Roboto" panose="02000000000000000000"/>
              <a:buAutoNum type="arabicPeriod"/>
            </a:pPr>
            <a:r>
              <a:rPr lang="en-GB">
                <a:solidFill>
                  <a:schemeClr val="lt1"/>
                </a:solidFill>
                <a:latin typeface="Roboto" panose="02000000000000000000"/>
                <a:ea typeface="Roboto" panose="02000000000000000000"/>
                <a:cs typeface="Roboto" panose="02000000000000000000"/>
                <a:sym typeface="Roboto" panose="02000000000000000000"/>
              </a:rPr>
              <a:t>Manhattan being the star neighbourhood we can roll down a lot of festive offers. Encouraging longer stays during Christmas and coming up with loyalty cards for frequent visitors which can also work for Brooklyn and Queens. </a:t>
            </a:r>
            <a:endParaRPr>
              <a:solidFill>
                <a:schemeClr val="lt1"/>
              </a:solidFill>
              <a:latin typeface="Roboto" panose="02000000000000000000"/>
              <a:ea typeface="Roboto" panose="02000000000000000000"/>
              <a:cs typeface="Roboto" panose="02000000000000000000"/>
              <a:sym typeface="Roboto" panose="02000000000000000000"/>
            </a:endParaRPr>
          </a:p>
          <a:p>
            <a:pPr marL="0" lvl="0" indent="0" algn="l" rtl="0">
              <a:spcBef>
                <a:spcPts val="0"/>
              </a:spcBef>
              <a:spcAft>
                <a:spcPts val="0"/>
              </a:spcAft>
              <a:buNone/>
            </a:pPr>
            <a:endParaRPr>
              <a:solidFill>
                <a:schemeClr val="lt1"/>
              </a:solidFill>
              <a:latin typeface="Roboto" panose="02000000000000000000"/>
              <a:ea typeface="Roboto" panose="02000000000000000000"/>
              <a:cs typeface="Roboto" panose="02000000000000000000"/>
              <a:sym typeface="Roboto" panose="02000000000000000000"/>
            </a:endParaRPr>
          </a:p>
          <a:p>
            <a:pPr marL="457200" lvl="0" indent="-317500" algn="l" rtl="0">
              <a:spcBef>
                <a:spcPts val="0"/>
              </a:spcBef>
              <a:spcAft>
                <a:spcPts val="0"/>
              </a:spcAft>
              <a:buClr>
                <a:schemeClr val="lt1"/>
              </a:buClr>
              <a:buSzPts val="1400"/>
              <a:buFont typeface="Roboto" panose="02000000000000000000"/>
              <a:buAutoNum type="arabicPeriod"/>
            </a:pPr>
            <a:r>
              <a:rPr lang="en-GB">
                <a:solidFill>
                  <a:schemeClr val="lt1"/>
                </a:solidFill>
                <a:latin typeface="Roboto" panose="02000000000000000000"/>
                <a:ea typeface="Roboto" panose="02000000000000000000"/>
                <a:cs typeface="Roboto" panose="02000000000000000000"/>
                <a:sym typeface="Roboto" panose="02000000000000000000"/>
              </a:rPr>
              <a:t>The star hosts should be </a:t>
            </a:r>
            <a:r>
              <a:rPr lang="en-GB">
                <a:solidFill>
                  <a:schemeClr val="lt1"/>
                </a:solidFill>
                <a:latin typeface="Roboto" panose="02000000000000000000"/>
                <a:ea typeface="Roboto" panose="02000000000000000000"/>
                <a:cs typeface="Roboto" panose="02000000000000000000"/>
                <a:sym typeface="Roboto" panose="02000000000000000000"/>
              </a:rPr>
              <a:t>incentivised to encourage them to maintain the properties and services as per the company standards.</a:t>
            </a:r>
            <a:endParaRPr>
              <a:solidFill>
                <a:schemeClr val="lt1"/>
              </a:solidFill>
              <a:latin typeface="Roboto" panose="02000000000000000000"/>
              <a:ea typeface="Roboto" panose="02000000000000000000"/>
              <a:cs typeface="Roboto" panose="02000000000000000000"/>
              <a:sym typeface="Roboto" panose="02000000000000000000"/>
            </a:endParaRPr>
          </a:p>
          <a:p>
            <a:pPr marL="0" lvl="0" indent="0" algn="l" rtl="0">
              <a:spcBef>
                <a:spcPts val="0"/>
              </a:spcBef>
              <a:spcAft>
                <a:spcPts val="0"/>
              </a:spcAft>
              <a:buNone/>
            </a:pPr>
            <a:endParaRPr>
              <a:solidFill>
                <a:schemeClr val="lt1"/>
              </a:solidFill>
              <a:latin typeface="Roboto" panose="02000000000000000000"/>
              <a:ea typeface="Roboto" panose="02000000000000000000"/>
              <a:cs typeface="Roboto" panose="02000000000000000000"/>
              <a:sym typeface="Roboto" panose="02000000000000000000"/>
            </a:endParaRPr>
          </a:p>
          <a:p>
            <a:pPr marL="457200" lvl="0" indent="-317500" algn="l" rtl="0">
              <a:spcBef>
                <a:spcPts val="0"/>
              </a:spcBef>
              <a:spcAft>
                <a:spcPts val="0"/>
              </a:spcAft>
              <a:buClr>
                <a:schemeClr val="lt1"/>
              </a:buClr>
              <a:buSzPts val="1400"/>
              <a:buFont typeface="Roboto" panose="02000000000000000000"/>
              <a:buAutoNum type="arabicPeriod"/>
            </a:pPr>
            <a:r>
              <a:rPr lang="en-GB">
                <a:solidFill>
                  <a:schemeClr val="lt1"/>
                </a:solidFill>
                <a:latin typeface="Roboto" panose="02000000000000000000"/>
                <a:ea typeface="Roboto" panose="02000000000000000000"/>
                <a:cs typeface="Roboto" panose="02000000000000000000"/>
                <a:sym typeface="Roboto" panose="02000000000000000000"/>
              </a:rPr>
              <a:t>Staten Island and Bronx can have discounts  encouraging students to stay for a longer period. It can also have frequent check in cards for people from low income groups visiting regularly by offering good incentives and coupons.</a:t>
            </a:r>
            <a:endParaRPr>
              <a:solidFill>
                <a:schemeClr val="lt1"/>
              </a:solidFill>
              <a:latin typeface="Roboto" panose="02000000000000000000"/>
              <a:ea typeface="Roboto" panose="02000000000000000000"/>
              <a:cs typeface="Roboto" panose="02000000000000000000"/>
              <a:sym typeface="Roboto" panose="02000000000000000000"/>
            </a:endParaRPr>
          </a:p>
          <a:p>
            <a:pPr marL="0" lvl="0" indent="0" algn="l" rtl="0">
              <a:spcBef>
                <a:spcPts val="0"/>
              </a:spcBef>
              <a:spcAft>
                <a:spcPts val="0"/>
              </a:spcAft>
              <a:buNone/>
            </a:pPr>
            <a:endParaRPr>
              <a:solidFill>
                <a:schemeClr val="lt1"/>
              </a:solidFill>
              <a:latin typeface="Roboto" panose="02000000000000000000"/>
              <a:ea typeface="Roboto" panose="02000000000000000000"/>
              <a:cs typeface="Roboto" panose="02000000000000000000"/>
              <a:sym typeface="Roboto" panose="02000000000000000000"/>
            </a:endParaRPr>
          </a:p>
          <a:p>
            <a:pPr marL="457200" lvl="0" indent="-317500" algn="l" rtl="0">
              <a:spcBef>
                <a:spcPts val="0"/>
              </a:spcBef>
              <a:spcAft>
                <a:spcPts val="0"/>
              </a:spcAft>
              <a:buClr>
                <a:schemeClr val="lt1"/>
              </a:buClr>
              <a:buSzPts val="1400"/>
              <a:buFont typeface="Roboto" panose="02000000000000000000"/>
              <a:buAutoNum type="arabicPeriod"/>
            </a:pPr>
            <a:r>
              <a:rPr lang="en-GB">
                <a:solidFill>
                  <a:schemeClr val="lt1"/>
                </a:solidFill>
                <a:latin typeface="Roboto" panose="02000000000000000000"/>
                <a:ea typeface="Roboto" panose="02000000000000000000"/>
                <a:cs typeface="Roboto" panose="02000000000000000000"/>
                <a:sym typeface="Roboto" panose="02000000000000000000"/>
              </a:rPr>
              <a:t>Some local tours can be clubbed during longer visits encouraging customers to stay longer and prefer their stays.</a:t>
            </a:r>
            <a:endParaRPr>
              <a:solidFill>
                <a:schemeClr val="lt1"/>
              </a:solidFill>
              <a:latin typeface="Roboto" panose="02000000000000000000"/>
              <a:ea typeface="Roboto" panose="02000000000000000000"/>
              <a:cs typeface="Roboto" panose="02000000000000000000"/>
              <a:sym typeface="Roboto" panose="0200000000000000000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214" name="Shape 214"/>
        <p:cNvGrpSpPr/>
        <p:nvPr/>
      </p:nvGrpSpPr>
      <p:grpSpPr>
        <a:xfrm>
          <a:off x="0" y="0"/>
          <a:ext cx="0" cy="0"/>
          <a:chOff x="0" y="0"/>
          <a:chExt cx="0" cy="0"/>
        </a:xfrm>
      </p:grpSpPr>
      <p:sp>
        <p:nvSpPr>
          <p:cNvPr id="215" name="Google Shape;215;p33"/>
          <p:cNvSpPr txBox="1"/>
          <p:nvPr>
            <p:ph type="title"/>
          </p:nvPr>
        </p:nvSpPr>
        <p:spPr>
          <a:xfrm>
            <a:off x="598100" y="2152347"/>
            <a:ext cx="8222100" cy="838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b="1">
                <a:latin typeface="Lobster" panose="00000500000000000000"/>
                <a:ea typeface="Lobster" panose="00000500000000000000"/>
                <a:cs typeface="Lobster" panose="00000500000000000000"/>
                <a:sym typeface="Lobster" panose="00000500000000000000"/>
              </a:rPr>
              <a:t>Thank You</a:t>
            </a:r>
            <a:endParaRPr b="1">
              <a:latin typeface="Lobster" panose="00000500000000000000"/>
              <a:ea typeface="Lobster" panose="00000500000000000000"/>
              <a:cs typeface="Lobster" panose="00000500000000000000"/>
              <a:sym typeface="Lobster" panose="00000500000000000000"/>
            </a:endParaRPr>
          </a:p>
          <a:p>
            <a:pPr marL="0" lvl="0" indent="0" algn="l" rtl="0">
              <a:spcBef>
                <a:spcPts val="0"/>
              </a:spcBef>
              <a:spcAft>
                <a:spcPts val="0"/>
              </a:spcAft>
              <a:buNone/>
            </a:pPr>
          </a:p>
          <a:p>
            <a:pPr marL="0" lvl="0" indent="0" algn="l" rtl="0">
              <a:spcBef>
                <a:spcPts val="0"/>
              </a:spcBef>
              <a:spcAft>
                <a:spcPts val="0"/>
              </a:spcAft>
              <a:buNone/>
            </a:pPr>
          </a:p>
          <a:p>
            <a:pPr marL="0" lvl="0" indent="0" algn="l" rtl="0">
              <a:spcBef>
                <a:spcPts val="0"/>
              </a:spcBef>
              <a:spcAft>
                <a:spcPts val="0"/>
              </a:spcAft>
              <a:buNone/>
            </a:pPr>
            <a:r>
              <a:rPr lang="en-MY" sz="3000"/>
              <a:t>Poonam Kharwal</a:t>
            </a:r>
            <a:endParaRPr sz="3000"/>
          </a:p>
          <a:p>
            <a:pPr marL="0" lvl="0" indent="0" algn="l" rtl="0">
              <a:spcBef>
                <a:spcPts val="0"/>
              </a:spcBef>
              <a:spcAft>
                <a:spcPts val="0"/>
              </a:spcAft>
              <a:buNone/>
            </a:pPr>
          </a:p>
        </p:txBody>
      </p:sp>
      <p:pic>
        <p:nvPicPr>
          <p:cNvPr id="216" name="Google Shape;216;p33"/>
          <p:cNvPicPr preferRelativeResize="0"/>
          <p:nvPr/>
        </p:nvPicPr>
        <p:blipFill>
          <a:blip r:embed="rId1"/>
          <a:stretch>
            <a:fillRect/>
          </a:stretch>
        </p:blipFill>
        <p:spPr>
          <a:xfrm>
            <a:off x="6989698" y="107938"/>
            <a:ext cx="2047875" cy="2238375"/>
          </a:xfrm>
          <a:prstGeom prst="rect">
            <a:avLst/>
          </a:prstGeom>
          <a:noFill/>
          <a:ln>
            <a:noFill/>
          </a:ln>
        </p:spPr>
      </p:pic>
      <p:pic>
        <p:nvPicPr>
          <p:cNvPr id="217" name="Google Shape;217;p33"/>
          <p:cNvPicPr preferRelativeResize="0"/>
          <p:nvPr/>
        </p:nvPicPr>
        <p:blipFill>
          <a:blip r:embed="rId2"/>
          <a:stretch>
            <a:fillRect/>
          </a:stretch>
        </p:blipFill>
        <p:spPr>
          <a:xfrm>
            <a:off x="87630" y="69850"/>
            <a:ext cx="2474595" cy="76771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99" name="Shape 99"/>
        <p:cNvGrpSpPr/>
        <p:nvPr/>
      </p:nvGrpSpPr>
      <p:grpSpPr>
        <a:xfrm>
          <a:off x="0" y="0"/>
          <a:ext cx="0" cy="0"/>
          <a:chOff x="0" y="0"/>
          <a:chExt cx="0" cy="0"/>
        </a:xfrm>
      </p:grpSpPr>
      <p:sp>
        <p:nvSpPr>
          <p:cNvPr id="100" name="Google Shape;100;p15"/>
          <p:cNvSpPr txBox="1"/>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t>Problem Statement</a:t>
            </a:r>
            <a:endParaRPr b="1"/>
          </a:p>
        </p:txBody>
      </p:sp>
      <p:sp>
        <p:nvSpPr>
          <p:cNvPr id="101" name="Google Shape;101;p15"/>
          <p:cNvSpPr txBox="1"/>
          <p:nvPr>
            <p:ph type="body" idx="4294967295"/>
          </p:nvPr>
        </p:nvSpPr>
        <p:spPr>
          <a:xfrm>
            <a:off x="506425" y="1304875"/>
            <a:ext cx="2494500" cy="461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solidFill>
                  <a:schemeClr val="lt1"/>
                </a:solidFill>
              </a:rPr>
              <a:t>Company</a:t>
            </a:r>
            <a:endParaRPr>
              <a:solidFill>
                <a:schemeClr val="lt1"/>
              </a:solidFill>
            </a:endParaRPr>
          </a:p>
        </p:txBody>
      </p:sp>
      <p:sp>
        <p:nvSpPr>
          <p:cNvPr id="102" name="Google Shape;102;p15"/>
          <p:cNvSpPr txBox="1"/>
          <p:nvPr>
            <p:ph type="body" idx="4294967295"/>
          </p:nvPr>
        </p:nvSpPr>
        <p:spPr>
          <a:xfrm>
            <a:off x="759225" y="1850300"/>
            <a:ext cx="2478600" cy="27948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sz="1600"/>
          </a:p>
        </p:txBody>
      </p:sp>
      <p:sp>
        <p:nvSpPr>
          <p:cNvPr id="103" name="Google Shape;103;p15"/>
          <p:cNvSpPr txBox="1"/>
          <p:nvPr>
            <p:ph type="body" idx="4294967295"/>
          </p:nvPr>
        </p:nvSpPr>
        <p:spPr>
          <a:xfrm>
            <a:off x="3396775" y="1850300"/>
            <a:ext cx="2478600" cy="27948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sz="1600"/>
          </a:p>
        </p:txBody>
      </p:sp>
      <p:sp>
        <p:nvSpPr>
          <p:cNvPr id="104" name="Google Shape;104;p15"/>
          <p:cNvSpPr txBox="1"/>
          <p:nvPr>
            <p:ph type="body" idx="4294967295"/>
          </p:nvPr>
        </p:nvSpPr>
        <p:spPr>
          <a:xfrm>
            <a:off x="6272475" y="1304875"/>
            <a:ext cx="2494500" cy="461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solidFill>
                  <a:schemeClr val="lt1"/>
                </a:solidFill>
              </a:rPr>
              <a:t>Proble</a:t>
            </a:r>
            <a:r>
              <a:rPr lang="en-GB">
                <a:solidFill>
                  <a:schemeClr val="lt1"/>
                </a:solidFill>
              </a:rPr>
              <a:t>m statement</a:t>
            </a:r>
            <a:endParaRPr>
              <a:solidFill>
                <a:schemeClr val="lt1"/>
              </a:solidFill>
            </a:endParaRPr>
          </a:p>
        </p:txBody>
      </p:sp>
      <p:sp>
        <p:nvSpPr>
          <p:cNvPr id="105" name="Google Shape;105;p15"/>
          <p:cNvSpPr txBox="1"/>
          <p:nvPr>
            <p:ph type="body" idx="4294967295"/>
          </p:nvPr>
        </p:nvSpPr>
        <p:spPr>
          <a:xfrm>
            <a:off x="460000" y="1304875"/>
            <a:ext cx="8304900" cy="3340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1600"/>
              <a:t>Since 2008, </a:t>
            </a:r>
            <a:r>
              <a:rPr lang="en-GB" sz="1600"/>
              <a:t>guests and hosts have used Airbnb to expand on travelling possibilities and present   a more unique, personalised way of experiencing the world. </a:t>
            </a:r>
            <a:endParaRPr sz="1600"/>
          </a:p>
          <a:p>
            <a:pPr marL="0" lvl="0" indent="0" algn="l" rtl="0">
              <a:spcBef>
                <a:spcPts val="1600"/>
              </a:spcBef>
              <a:spcAft>
                <a:spcPts val="0"/>
              </a:spcAft>
              <a:buNone/>
            </a:pPr>
            <a:endParaRPr sz="1600"/>
          </a:p>
          <a:p>
            <a:pPr marL="0" lvl="0" indent="0" algn="l" rtl="0">
              <a:spcBef>
                <a:spcPts val="1600"/>
              </a:spcBef>
              <a:spcAft>
                <a:spcPts val="1600"/>
              </a:spcAft>
              <a:buNone/>
            </a:pPr>
            <a:r>
              <a:rPr lang="en-GB" sz="1600"/>
              <a:t>This millions of listings generate a lot of data- data that can be analyzed and used for security, business decisions, understanding of customers’ and providers’ (hosts) behaviour and performance on the platform, guiding marketing initiatives, implementation of innovation additional services.</a:t>
            </a:r>
            <a:endParaRPr sz="16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09" name="Shape 109"/>
        <p:cNvGrpSpPr/>
        <p:nvPr/>
      </p:nvGrpSpPr>
      <p:grpSpPr>
        <a:xfrm>
          <a:off x="0" y="0"/>
          <a:ext cx="0" cy="0"/>
          <a:chOff x="0" y="0"/>
          <a:chExt cx="0" cy="0"/>
        </a:xfrm>
      </p:grpSpPr>
      <p:sp>
        <p:nvSpPr>
          <p:cNvPr id="110" name="Google Shape;110;p16"/>
          <p:cNvSpPr txBox="1"/>
          <p:nvPr>
            <p:ph type="ctrTitle"/>
          </p:nvPr>
        </p:nvSpPr>
        <p:spPr>
          <a:xfrm>
            <a:off x="598100" y="240449"/>
            <a:ext cx="8222100" cy="721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a:t>DataSets</a:t>
            </a:r>
            <a:endParaRPr lang="en-GB"/>
          </a:p>
        </p:txBody>
      </p:sp>
      <p:sp>
        <p:nvSpPr>
          <p:cNvPr id="111" name="Google Shape;111;p16"/>
          <p:cNvSpPr txBox="1"/>
          <p:nvPr>
            <p:ph type="subTitle" idx="1"/>
          </p:nvPr>
        </p:nvSpPr>
        <p:spPr>
          <a:xfrm>
            <a:off x="598100" y="1045424"/>
            <a:ext cx="8222100" cy="3826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1500">
                <a:solidFill>
                  <a:srgbClr val="000000"/>
                </a:solidFill>
                <a:highlight>
                  <a:srgbClr val="FFFFFF"/>
                </a:highlight>
                <a:latin typeface="Arial" panose="020B0604020202020204"/>
                <a:ea typeface="Arial" panose="020B0604020202020204"/>
                <a:cs typeface="Arial" panose="020B0604020202020204"/>
                <a:sym typeface="Arial" panose="020B0604020202020204"/>
              </a:rPr>
              <a:t>i</a:t>
            </a:r>
            <a:r>
              <a:rPr lang="en-GB" sz="1500">
                <a:solidFill>
                  <a:srgbClr val="000000"/>
                </a:solidFill>
                <a:highlight>
                  <a:srgbClr val="FFFFFF"/>
                </a:highlight>
              </a:rPr>
              <a:t>d                                  = Unique </a:t>
            </a:r>
            <a:r>
              <a:rPr lang="en-GB" sz="1500">
                <a:solidFill>
                  <a:srgbClr val="000000"/>
                </a:solidFill>
                <a:highlight>
                  <a:srgbClr val="FFFFFF"/>
                </a:highlight>
              </a:rPr>
              <a:t>listing</a:t>
            </a:r>
            <a:r>
              <a:rPr lang="en-GB" sz="1500">
                <a:solidFill>
                  <a:srgbClr val="000000"/>
                </a:solidFill>
                <a:highlight>
                  <a:srgbClr val="FFFFFF"/>
                </a:highlight>
              </a:rPr>
              <a:t> id</a:t>
            </a:r>
            <a:endParaRPr sz="1500">
              <a:solidFill>
                <a:srgbClr val="000000"/>
              </a:solidFill>
              <a:highlight>
                <a:srgbClr val="FFFFFF"/>
              </a:highlight>
            </a:endParaRPr>
          </a:p>
          <a:p>
            <a:pPr marL="0" lvl="0" indent="0" algn="l" rtl="0">
              <a:spcBef>
                <a:spcPts val="0"/>
              </a:spcBef>
              <a:spcAft>
                <a:spcPts val="0"/>
              </a:spcAft>
              <a:buNone/>
            </a:pPr>
            <a:r>
              <a:rPr lang="en-GB" sz="1500">
                <a:solidFill>
                  <a:srgbClr val="000000"/>
                </a:solidFill>
                <a:highlight>
                  <a:srgbClr val="FFFFFF"/>
                </a:highlight>
              </a:rPr>
              <a:t>name                             = </a:t>
            </a:r>
            <a:r>
              <a:rPr lang="en-GB" sz="1500">
                <a:solidFill>
                  <a:srgbClr val="000000"/>
                </a:solidFill>
                <a:highlight>
                  <a:srgbClr val="FFFFFF"/>
                </a:highlight>
              </a:rPr>
              <a:t>represents</a:t>
            </a:r>
            <a:r>
              <a:rPr lang="en-GB" sz="1500">
                <a:solidFill>
                  <a:srgbClr val="000000"/>
                </a:solidFill>
                <a:highlight>
                  <a:srgbClr val="FFFFFF"/>
                </a:highlight>
              </a:rPr>
              <a:t> accommodation</a:t>
            </a:r>
            <a:endParaRPr sz="1500">
              <a:solidFill>
                <a:srgbClr val="000000"/>
              </a:solidFill>
              <a:highlight>
                <a:srgbClr val="FFFFFF"/>
              </a:highlight>
            </a:endParaRPr>
          </a:p>
          <a:p>
            <a:pPr marL="0" lvl="0" indent="0" algn="l" rtl="0">
              <a:spcBef>
                <a:spcPts val="0"/>
              </a:spcBef>
              <a:spcAft>
                <a:spcPts val="0"/>
              </a:spcAft>
              <a:buNone/>
            </a:pPr>
            <a:r>
              <a:rPr lang="en-GB" sz="1500">
                <a:solidFill>
                  <a:srgbClr val="000000"/>
                </a:solidFill>
                <a:highlight>
                  <a:srgbClr val="FFFFFF"/>
                </a:highlight>
              </a:rPr>
              <a:t>host_id                             = unique id for hosts</a:t>
            </a:r>
            <a:endParaRPr sz="1500">
              <a:solidFill>
                <a:srgbClr val="000000"/>
              </a:solidFill>
              <a:highlight>
                <a:srgbClr val="FFFFFF"/>
              </a:highlight>
            </a:endParaRPr>
          </a:p>
          <a:p>
            <a:pPr marL="0" lvl="0" indent="0" algn="l" rtl="0">
              <a:spcBef>
                <a:spcPts val="0"/>
              </a:spcBef>
              <a:spcAft>
                <a:spcPts val="0"/>
              </a:spcAft>
              <a:buNone/>
            </a:pPr>
            <a:r>
              <a:rPr lang="en-GB" sz="1500">
                <a:solidFill>
                  <a:srgbClr val="000000"/>
                </a:solidFill>
                <a:highlight>
                  <a:srgbClr val="FFFFFF"/>
                </a:highlight>
              </a:rPr>
              <a:t>host_name                          = registered name for hosts</a:t>
            </a:r>
            <a:endParaRPr sz="1500">
              <a:solidFill>
                <a:srgbClr val="000000"/>
              </a:solidFill>
              <a:highlight>
                <a:srgbClr val="FFFFFF"/>
              </a:highlight>
            </a:endParaRPr>
          </a:p>
          <a:p>
            <a:pPr marL="0" lvl="0" indent="0" algn="l" rtl="0">
              <a:spcBef>
                <a:spcPts val="0"/>
              </a:spcBef>
              <a:spcAft>
                <a:spcPts val="0"/>
              </a:spcAft>
              <a:buNone/>
            </a:pPr>
            <a:r>
              <a:rPr lang="en-GB" sz="1500">
                <a:solidFill>
                  <a:srgbClr val="000000"/>
                </a:solidFill>
                <a:highlight>
                  <a:srgbClr val="FFFFFF"/>
                </a:highlight>
              </a:rPr>
              <a:t>neighbourhood_group                = group of area</a:t>
            </a:r>
            <a:endParaRPr sz="1500">
              <a:solidFill>
                <a:srgbClr val="000000"/>
              </a:solidFill>
              <a:highlight>
                <a:srgbClr val="FFFFFF"/>
              </a:highlight>
            </a:endParaRPr>
          </a:p>
          <a:p>
            <a:pPr marL="0" lvl="0" indent="0" algn="l" rtl="0">
              <a:spcBef>
                <a:spcPts val="0"/>
              </a:spcBef>
              <a:spcAft>
                <a:spcPts val="0"/>
              </a:spcAft>
              <a:buNone/>
            </a:pPr>
            <a:r>
              <a:rPr lang="en-GB" sz="1500">
                <a:solidFill>
                  <a:srgbClr val="000000"/>
                </a:solidFill>
                <a:highlight>
                  <a:srgbClr val="FFFFFF"/>
                </a:highlight>
              </a:rPr>
              <a:t>neighbourhood                      = area under neighbourhood group</a:t>
            </a:r>
            <a:endParaRPr sz="1500">
              <a:solidFill>
                <a:srgbClr val="000000"/>
              </a:solidFill>
              <a:highlight>
                <a:srgbClr val="FFFFFF"/>
              </a:highlight>
            </a:endParaRPr>
          </a:p>
          <a:p>
            <a:pPr marL="0" lvl="0" indent="0" algn="l" rtl="0">
              <a:spcBef>
                <a:spcPts val="0"/>
              </a:spcBef>
              <a:spcAft>
                <a:spcPts val="0"/>
              </a:spcAft>
              <a:buNone/>
            </a:pPr>
            <a:r>
              <a:rPr lang="en-GB" sz="1500">
                <a:solidFill>
                  <a:srgbClr val="000000"/>
                </a:solidFill>
                <a:highlight>
                  <a:srgbClr val="FFFFFF"/>
                </a:highlight>
              </a:rPr>
              <a:t>latitude                          = location of listing</a:t>
            </a:r>
            <a:endParaRPr sz="1500">
              <a:solidFill>
                <a:srgbClr val="000000"/>
              </a:solidFill>
              <a:highlight>
                <a:srgbClr val="FFFFFF"/>
              </a:highlight>
            </a:endParaRPr>
          </a:p>
          <a:p>
            <a:pPr marL="0" lvl="0" indent="0" algn="l" rtl="0">
              <a:spcBef>
                <a:spcPts val="0"/>
              </a:spcBef>
              <a:spcAft>
                <a:spcPts val="0"/>
              </a:spcAft>
              <a:buNone/>
            </a:pPr>
            <a:r>
              <a:rPr lang="en-GB" sz="1500">
                <a:solidFill>
                  <a:srgbClr val="000000"/>
                </a:solidFill>
                <a:highlight>
                  <a:srgbClr val="FFFFFF"/>
                </a:highlight>
              </a:rPr>
              <a:t>longitude                         = location of listing</a:t>
            </a:r>
            <a:endParaRPr sz="1500">
              <a:solidFill>
                <a:srgbClr val="000000"/>
              </a:solidFill>
              <a:highlight>
                <a:srgbClr val="FFFFFF"/>
              </a:highlight>
            </a:endParaRPr>
          </a:p>
          <a:p>
            <a:pPr marL="0" lvl="0" indent="0" algn="l" rtl="0">
              <a:spcBef>
                <a:spcPts val="0"/>
              </a:spcBef>
              <a:spcAft>
                <a:spcPts val="0"/>
              </a:spcAft>
              <a:buNone/>
            </a:pPr>
            <a:r>
              <a:rPr lang="en-GB" sz="1500">
                <a:solidFill>
                  <a:srgbClr val="000000"/>
                </a:solidFill>
                <a:highlight>
                  <a:srgbClr val="FFFFFF"/>
                </a:highlight>
              </a:rPr>
              <a:t>room_type                          = 3 unique rooms</a:t>
            </a:r>
            <a:endParaRPr sz="1500">
              <a:solidFill>
                <a:srgbClr val="000000"/>
              </a:solidFill>
              <a:highlight>
                <a:srgbClr val="FFFFFF"/>
              </a:highlight>
            </a:endParaRPr>
          </a:p>
          <a:p>
            <a:pPr marL="0" lvl="0" indent="0" algn="l" rtl="0">
              <a:spcBef>
                <a:spcPts val="0"/>
              </a:spcBef>
              <a:spcAft>
                <a:spcPts val="0"/>
              </a:spcAft>
              <a:buNone/>
            </a:pPr>
            <a:r>
              <a:rPr lang="en-GB" sz="1500">
                <a:solidFill>
                  <a:srgbClr val="000000"/>
                </a:solidFill>
                <a:highlight>
                  <a:srgbClr val="FFFFFF"/>
                </a:highlight>
              </a:rPr>
              <a:t>price                               = price of listing</a:t>
            </a:r>
            <a:endParaRPr sz="1500">
              <a:solidFill>
                <a:srgbClr val="000000"/>
              </a:solidFill>
              <a:highlight>
                <a:srgbClr val="FFFFFF"/>
              </a:highlight>
            </a:endParaRPr>
          </a:p>
          <a:p>
            <a:pPr marL="0" lvl="0" indent="0" algn="l" rtl="0">
              <a:spcBef>
                <a:spcPts val="0"/>
              </a:spcBef>
              <a:spcAft>
                <a:spcPts val="0"/>
              </a:spcAft>
              <a:buNone/>
            </a:pPr>
            <a:r>
              <a:rPr lang="en-GB" sz="1500">
                <a:solidFill>
                  <a:srgbClr val="000000"/>
                </a:solidFill>
                <a:highlight>
                  <a:srgbClr val="FFFFFF"/>
                </a:highlight>
              </a:rPr>
              <a:t>minimum_nights                       = minimum nights stay required for single visit</a:t>
            </a:r>
            <a:endParaRPr sz="1500">
              <a:solidFill>
                <a:srgbClr val="000000"/>
              </a:solidFill>
              <a:highlight>
                <a:srgbClr val="FFFFFF"/>
              </a:highlight>
            </a:endParaRPr>
          </a:p>
          <a:p>
            <a:pPr marL="0" lvl="0" indent="0" algn="l" rtl="0">
              <a:spcBef>
                <a:spcPts val="0"/>
              </a:spcBef>
              <a:spcAft>
                <a:spcPts val="0"/>
              </a:spcAft>
              <a:buNone/>
            </a:pPr>
            <a:r>
              <a:rPr lang="en-GB" sz="1500">
                <a:solidFill>
                  <a:srgbClr val="000000"/>
                </a:solidFill>
                <a:highlight>
                  <a:srgbClr val="FFFFFF"/>
                </a:highlight>
              </a:rPr>
              <a:t>number_of_reviews                   = total rating count of listings</a:t>
            </a:r>
            <a:endParaRPr sz="1500">
              <a:solidFill>
                <a:srgbClr val="000000"/>
              </a:solidFill>
              <a:highlight>
                <a:srgbClr val="FFFFFF"/>
              </a:highlight>
            </a:endParaRPr>
          </a:p>
          <a:p>
            <a:pPr marL="0" lvl="0" indent="0" algn="l" rtl="0">
              <a:spcBef>
                <a:spcPts val="0"/>
              </a:spcBef>
              <a:spcAft>
                <a:spcPts val="0"/>
              </a:spcAft>
              <a:buNone/>
            </a:pPr>
            <a:r>
              <a:rPr lang="en-GB" sz="1500">
                <a:solidFill>
                  <a:srgbClr val="000000"/>
                </a:solidFill>
                <a:highlight>
                  <a:srgbClr val="FFFFFF"/>
                </a:highlight>
              </a:rPr>
              <a:t>last_review                        = last review given</a:t>
            </a:r>
            <a:endParaRPr sz="1500">
              <a:solidFill>
                <a:srgbClr val="000000"/>
              </a:solidFill>
              <a:highlight>
                <a:srgbClr val="FFFFFF"/>
              </a:highlight>
            </a:endParaRPr>
          </a:p>
          <a:p>
            <a:pPr marL="0" lvl="0" indent="0" algn="l" rtl="0">
              <a:spcBef>
                <a:spcPts val="0"/>
              </a:spcBef>
              <a:spcAft>
                <a:spcPts val="0"/>
              </a:spcAft>
              <a:buNone/>
            </a:pPr>
            <a:r>
              <a:rPr lang="en-GB" sz="1500">
                <a:solidFill>
                  <a:srgbClr val="000000"/>
                </a:solidFill>
                <a:highlight>
                  <a:srgbClr val="FFFFFF"/>
                </a:highlight>
              </a:rPr>
              <a:t>reviews_per_month                 = ratings received per month</a:t>
            </a:r>
            <a:endParaRPr sz="1500">
              <a:solidFill>
                <a:srgbClr val="000000"/>
              </a:solidFill>
              <a:highlight>
                <a:srgbClr val="FFFFFF"/>
              </a:highlight>
            </a:endParaRPr>
          </a:p>
          <a:p>
            <a:pPr marL="0" lvl="0" indent="0" algn="l" rtl="0">
              <a:spcBef>
                <a:spcPts val="0"/>
              </a:spcBef>
              <a:spcAft>
                <a:spcPts val="0"/>
              </a:spcAft>
              <a:buNone/>
            </a:pPr>
            <a:r>
              <a:rPr lang="en-GB" sz="1500">
                <a:solidFill>
                  <a:srgbClr val="000000"/>
                </a:solidFill>
                <a:highlight>
                  <a:srgbClr val="FFFFFF"/>
                </a:highlight>
              </a:rPr>
              <a:t>calculated_host_listings_count      = total number of listings registered under hosts</a:t>
            </a:r>
            <a:endParaRPr sz="1500">
              <a:solidFill>
                <a:srgbClr val="000000"/>
              </a:solidFill>
              <a:highlight>
                <a:srgbClr val="FFFFFF"/>
              </a:highlight>
            </a:endParaRPr>
          </a:p>
          <a:p>
            <a:pPr marL="0" lvl="0" indent="0" algn="l" rtl="0">
              <a:lnSpc>
                <a:spcPct val="111000"/>
              </a:lnSpc>
              <a:spcBef>
                <a:spcPts val="0"/>
              </a:spcBef>
              <a:spcAft>
                <a:spcPts val="0"/>
              </a:spcAft>
              <a:buNone/>
            </a:pPr>
            <a:r>
              <a:rPr lang="en-GB" sz="1500">
                <a:solidFill>
                  <a:srgbClr val="000000"/>
                </a:solidFill>
                <a:highlight>
                  <a:srgbClr val="FFFFFF"/>
                </a:highlight>
              </a:rPr>
              <a:t>availability_365                    = Number of days for which host is </a:t>
            </a:r>
            <a:r>
              <a:rPr lang="en-GB" sz="1500">
                <a:solidFill>
                  <a:srgbClr val="000000"/>
                </a:solidFill>
                <a:highlight>
                  <a:srgbClr val="FFFFFF"/>
                </a:highlight>
              </a:rPr>
              <a:t>available in a year</a:t>
            </a:r>
            <a:endParaRPr sz="1500">
              <a:solidFill>
                <a:srgbClr val="000000"/>
              </a:solidFill>
              <a:highlight>
                <a:srgbClr val="FFFFFF"/>
              </a:highlight>
            </a:endParaRPr>
          </a:p>
          <a:p>
            <a:pPr marL="0" lvl="0" indent="0" algn="l" rtl="0">
              <a:spcBef>
                <a:spcPts val="0"/>
              </a:spcBef>
              <a:spcAft>
                <a:spcPts val="0"/>
              </a:spcAft>
              <a:buNone/>
            </a:pPr>
            <a:endParaRPr sz="1500">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15" name="Shape 115"/>
        <p:cNvGrpSpPr/>
        <p:nvPr/>
      </p:nvGrpSpPr>
      <p:grpSpPr>
        <a:xfrm>
          <a:off x="0" y="0"/>
          <a:ext cx="0" cy="0"/>
          <a:chOff x="0" y="0"/>
          <a:chExt cx="0" cy="0"/>
        </a:xfrm>
      </p:grpSpPr>
      <p:sp>
        <p:nvSpPr>
          <p:cNvPr id="116" name="Google Shape;116;p17"/>
          <p:cNvSpPr txBox="1"/>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t>New York City Map</a:t>
            </a:r>
            <a:endParaRPr b="1"/>
          </a:p>
        </p:txBody>
      </p:sp>
      <p:pic>
        <p:nvPicPr>
          <p:cNvPr id="117" name="Google Shape;117;p17"/>
          <p:cNvPicPr preferRelativeResize="0"/>
          <p:nvPr/>
        </p:nvPicPr>
        <p:blipFill>
          <a:blip r:embed="rId1"/>
          <a:stretch>
            <a:fillRect/>
          </a:stretch>
        </p:blipFill>
        <p:spPr>
          <a:xfrm>
            <a:off x="4835925" y="1128375"/>
            <a:ext cx="3863400" cy="3820903"/>
          </a:xfrm>
          <a:prstGeom prst="rect">
            <a:avLst/>
          </a:prstGeom>
          <a:noFill/>
          <a:ln>
            <a:noFill/>
          </a:ln>
        </p:spPr>
      </p:pic>
      <p:pic>
        <p:nvPicPr>
          <p:cNvPr id="118" name="Google Shape;118;p17"/>
          <p:cNvPicPr preferRelativeResize="0"/>
          <p:nvPr/>
        </p:nvPicPr>
        <p:blipFill>
          <a:blip r:embed="rId2"/>
          <a:stretch>
            <a:fillRect/>
          </a:stretch>
        </p:blipFill>
        <p:spPr>
          <a:xfrm>
            <a:off x="152400" y="1170200"/>
            <a:ext cx="3820900" cy="38209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22" name="Shape 122"/>
        <p:cNvGrpSpPr/>
        <p:nvPr/>
      </p:nvGrpSpPr>
      <p:grpSpPr>
        <a:xfrm>
          <a:off x="0" y="0"/>
          <a:ext cx="0" cy="0"/>
          <a:chOff x="0" y="0"/>
          <a:chExt cx="0" cy="0"/>
        </a:xfrm>
      </p:grpSpPr>
      <p:sp>
        <p:nvSpPr>
          <p:cNvPr id="123" name="Google Shape;123;p18"/>
          <p:cNvSpPr txBox="1"/>
          <p:nvPr>
            <p:ph type="ctrTitle"/>
          </p:nvPr>
        </p:nvSpPr>
        <p:spPr>
          <a:xfrm>
            <a:off x="460950" y="156804"/>
            <a:ext cx="8222100" cy="721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b="1"/>
              <a:t>Objectives</a:t>
            </a:r>
            <a:endParaRPr b="1"/>
          </a:p>
        </p:txBody>
      </p:sp>
      <p:sp>
        <p:nvSpPr>
          <p:cNvPr id="124" name="Google Shape;124;p18"/>
          <p:cNvSpPr txBox="1"/>
          <p:nvPr>
            <p:ph type="subTitle" idx="1"/>
          </p:nvPr>
        </p:nvSpPr>
        <p:spPr>
          <a:xfrm>
            <a:off x="598100" y="1160425"/>
            <a:ext cx="8222100" cy="37533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AutoNum type="arabicPeriod"/>
            </a:pPr>
            <a:r>
              <a:rPr lang="en-GB" sz="1800"/>
              <a:t>Which is the preferred location </a:t>
            </a:r>
            <a:r>
              <a:rPr lang="en-GB" sz="1800"/>
              <a:t>according to average best price ?</a:t>
            </a:r>
            <a:endParaRPr sz="1800"/>
          </a:p>
          <a:p>
            <a:pPr marL="457200" lvl="0" indent="-342900" algn="l" rtl="0">
              <a:spcBef>
                <a:spcPts val="0"/>
              </a:spcBef>
              <a:spcAft>
                <a:spcPts val="0"/>
              </a:spcAft>
              <a:buSzPts val="1800"/>
              <a:buAutoNum type="arabicPeriod"/>
            </a:pPr>
            <a:r>
              <a:rPr lang="en-GB" sz="1800"/>
              <a:t>Where are most of the hosts located ?</a:t>
            </a:r>
            <a:endParaRPr sz="1800"/>
          </a:p>
          <a:p>
            <a:pPr marL="457200" lvl="0" indent="-342900" algn="l" rtl="0">
              <a:spcBef>
                <a:spcPts val="0"/>
              </a:spcBef>
              <a:spcAft>
                <a:spcPts val="0"/>
              </a:spcAft>
              <a:buSzPts val="1800"/>
              <a:buAutoNum type="arabicPeriod"/>
            </a:pPr>
            <a:r>
              <a:rPr lang="en-GB" sz="1800"/>
              <a:t>The highest and lowest rent paying locations by customers</a:t>
            </a:r>
            <a:endParaRPr sz="1800"/>
          </a:p>
          <a:p>
            <a:pPr marL="457200" lvl="0" indent="-342900" algn="l" rtl="0">
              <a:spcBef>
                <a:spcPts val="0"/>
              </a:spcBef>
              <a:spcAft>
                <a:spcPts val="0"/>
              </a:spcAft>
              <a:buSzPts val="1800"/>
              <a:buAutoNum type="arabicPeriod"/>
            </a:pPr>
            <a:r>
              <a:rPr lang="en-GB" sz="1800"/>
              <a:t>Most popular/ demanded host based on reviews and availability 365 days</a:t>
            </a:r>
            <a:endParaRPr sz="1800"/>
          </a:p>
          <a:p>
            <a:pPr marL="457200" lvl="0" indent="-342900" algn="l" rtl="0">
              <a:spcBef>
                <a:spcPts val="0"/>
              </a:spcBef>
              <a:spcAft>
                <a:spcPts val="0"/>
              </a:spcAft>
              <a:buSzPts val="1800"/>
              <a:buAutoNum type="arabicPeriod"/>
            </a:pPr>
            <a:r>
              <a:rPr lang="en-GB" sz="1800"/>
              <a:t>Establishing relation between neighbourhood group and availability of rooms</a:t>
            </a:r>
            <a:endParaRPr sz="1800"/>
          </a:p>
          <a:p>
            <a:pPr marL="457200" lvl="0" indent="-342900" algn="l" rtl="0">
              <a:spcBef>
                <a:spcPts val="0"/>
              </a:spcBef>
              <a:spcAft>
                <a:spcPts val="0"/>
              </a:spcAft>
              <a:buSzPts val="1800"/>
              <a:buAutoNum type="arabicPeriod"/>
            </a:pPr>
            <a:r>
              <a:rPr lang="en-GB" sz="1800"/>
              <a:t>Which are the top hosts, neighbourhoods, neighbourhood groups based on their turn over?</a:t>
            </a:r>
            <a:endParaRPr sz="1800"/>
          </a:p>
          <a:p>
            <a:pPr marL="457200" lvl="0" indent="-342900" algn="l" rtl="0">
              <a:spcBef>
                <a:spcPts val="0"/>
              </a:spcBef>
              <a:spcAft>
                <a:spcPts val="0"/>
              </a:spcAft>
              <a:buSzPts val="1800"/>
              <a:buAutoNum type="arabicPeriod"/>
            </a:pPr>
            <a:r>
              <a:rPr lang="en-GB" sz="1800"/>
              <a:t>Room type selection based on price, availability on 365 days.</a:t>
            </a:r>
            <a:endParaRPr sz="1800"/>
          </a:p>
          <a:p>
            <a:pPr marL="457200" lvl="0" indent="-342900" algn="l" rtl="0">
              <a:spcBef>
                <a:spcPts val="0"/>
              </a:spcBef>
              <a:spcAft>
                <a:spcPts val="0"/>
              </a:spcAft>
              <a:buSzPts val="1800"/>
              <a:buAutoNum type="arabicPeriod"/>
            </a:pPr>
            <a:r>
              <a:rPr lang="en-GB" sz="1800"/>
              <a:t>Top 10 neighbourhood based on listing price.</a:t>
            </a:r>
            <a:endParaRPr sz="1800"/>
          </a:p>
          <a:p>
            <a:pPr marL="457200" lvl="0" indent="-342900" algn="l" rtl="0">
              <a:spcBef>
                <a:spcPts val="0"/>
              </a:spcBef>
              <a:spcAft>
                <a:spcPts val="0"/>
              </a:spcAft>
              <a:buSzPts val="1800"/>
              <a:buAutoNum type="arabicPeriod"/>
            </a:pPr>
            <a:r>
              <a:rPr lang="en-GB" sz="1800"/>
              <a:t>Distribution of properties based on Mandatory Stays.</a:t>
            </a:r>
            <a:endParaRPr sz="1800"/>
          </a:p>
          <a:p>
            <a:pPr marL="457200" lvl="0" indent="-342900" algn="l" rtl="0">
              <a:spcBef>
                <a:spcPts val="0"/>
              </a:spcBef>
              <a:spcAft>
                <a:spcPts val="0"/>
              </a:spcAft>
              <a:buSzPts val="1800"/>
              <a:buAutoNum type="arabicPeriod"/>
            </a:pPr>
            <a:r>
              <a:rPr lang="en-GB" sz="1800"/>
              <a:t>Type of Visit based on Mandatory Stay allowed for single booking.</a:t>
            </a:r>
            <a:endParaRPr sz="18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28" name="Shape 128"/>
        <p:cNvGrpSpPr/>
        <p:nvPr/>
      </p:nvGrpSpPr>
      <p:grpSpPr>
        <a:xfrm>
          <a:off x="0" y="0"/>
          <a:ext cx="0" cy="0"/>
          <a:chOff x="0" y="0"/>
          <a:chExt cx="0" cy="0"/>
        </a:xfrm>
      </p:grpSpPr>
      <p:sp>
        <p:nvSpPr>
          <p:cNvPr id="129" name="Google Shape;129;p19"/>
          <p:cNvSpPr txBox="1"/>
          <p:nvPr>
            <p:ph type="title"/>
          </p:nvPr>
        </p:nvSpPr>
        <p:spPr>
          <a:xfrm>
            <a:off x="311700" y="410000"/>
            <a:ext cx="8520600" cy="426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1800" b="1"/>
              <a:t>Hosts with the most listings in NYC</a:t>
            </a:r>
            <a:endParaRPr sz="1800" b="1"/>
          </a:p>
        </p:txBody>
      </p:sp>
      <p:pic>
        <p:nvPicPr>
          <p:cNvPr id="130" name="Google Shape;130;p19"/>
          <p:cNvPicPr preferRelativeResize="0"/>
          <p:nvPr/>
        </p:nvPicPr>
        <p:blipFill>
          <a:blip r:embed="rId1"/>
          <a:stretch>
            <a:fillRect/>
          </a:stretch>
        </p:blipFill>
        <p:spPr>
          <a:xfrm>
            <a:off x="1793725" y="999175"/>
            <a:ext cx="5795928" cy="40024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34" name="Shape 134"/>
        <p:cNvGrpSpPr/>
        <p:nvPr/>
      </p:nvGrpSpPr>
      <p:grpSpPr>
        <a:xfrm>
          <a:off x="0" y="0"/>
          <a:ext cx="0" cy="0"/>
          <a:chOff x="0" y="0"/>
          <a:chExt cx="0" cy="0"/>
        </a:xfrm>
      </p:grpSpPr>
      <p:sp>
        <p:nvSpPr>
          <p:cNvPr id="135" name="Google Shape;135;p20"/>
          <p:cNvSpPr txBox="1"/>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1800" b="1"/>
              <a:t>Map of neighbourhood group and room type</a:t>
            </a:r>
            <a:endParaRPr sz="1800" b="1"/>
          </a:p>
        </p:txBody>
      </p:sp>
      <p:pic>
        <p:nvPicPr>
          <p:cNvPr id="136" name="Google Shape;136;p20"/>
          <p:cNvPicPr preferRelativeResize="0"/>
          <p:nvPr/>
        </p:nvPicPr>
        <p:blipFill>
          <a:blip r:embed="rId1"/>
          <a:stretch>
            <a:fillRect/>
          </a:stretch>
        </p:blipFill>
        <p:spPr>
          <a:xfrm>
            <a:off x="152400" y="1170200"/>
            <a:ext cx="4259299" cy="3576050"/>
          </a:xfrm>
          <a:prstGeom prst="rect">
            <a:avLst/>
          </a:prstGeom>
          <a:noFill/>
          <a:ln>
            <a:noFill/>
          </a:ln>
        </p:spPr>
      </p:pic>
      <p:pic>
        <p:nvPicPr>
          <p:cNvPr id="137" name="Google Shape;137;p20"/>
          <p:cNvPicPr preferRelativeResize="0"/>
          <p:nvPr/>
        </p:nvPicPr>
        <p:blipFill>
          <a:blip r:embed="rId2"/>
          <a:stretch>
            <a:fillRect/>
          </a:stretch>
        </p:blipFill>
        <p:spPr>
          <a:xfrm>
            <a:off x="4334100" y="1170200"/>
            <a:ext cx="4657500" cy="36387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41" name="Shape 141"/>
        <p:cNvGrpSpPr/>
        <p:nvPr/>
      </p:nvGrpSpPr>
      <p:grpSpPr>
        <a:xfrm>
          <a:off x="0" y="0"/>
          <a:ext cx="0" cy="0"/>
          <a:chOff x="0" y="0"/>
          <a:chExt cx="0" cy="0"/>
        </a:xfrm>
      </p:grpSpPr>
      <p:sp>
        <p:nvSpPr>
          <p:cNvPr id="142" name="Google Shape;142;p21"/>
          <p:cNvSpPr txBox="1"/>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1800" b="1"/>
              <a:t>Correlation Matrix</a:t>
            </a:r>
            <a:endParaRPr sz="1800" b="1"/>
          </a:p>
        </p:txBody>
      </p:sp>
      <p:pic>
        <p:nvPicPr>
          <p:cNvPr id="143" name="Google Shape;143;p21"/>
          <p:cNvPicPr preferRelativeResize="0"/>
          <p:nvPr/>
        </p:nvPicPr>
        <p:blipFill>
          <a:blip r:embed="rId1"/>
          <a:stretch>
            <a:fillRect/>
          </a:stretch>
        </p:blipFill>
        <p:spPr>
          <a:xfrm>
            <a:off x="152400" y="1285875"/>
            <a:ext cx="8679901" cy="3705225"/>
          </a:xfrm>
          <a:prstGeom prst="rect">
            <a:avLst/>
          </a:prstGeom>
          <a:noFill/>
          <a:ln>
            <a:noFill/>
          </a:ln>
        </p:spPr>
      </p:pic>
    </p:spTree>
  </p:cSld>
  <p:clrMapOvr>
    <a:masterClrMapping/>
  </p:clrMapOvr>
</p:sld>
</file>

<file path=ppt/theme/theme1.xml><?xml version="1.0" encoding="utf-8"?>
<a:theme xmlns:a="http://schemas.openxmlformats.org/drawingml/2006/main"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5593</Words>
  <Application>WPS Presentation</Application>
  <PresentationFormat/>
  <Paragraphs>133</Paragraphs>
  <Slides>21</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21</vt:i4>
      </vt:variant>
    </vt:vector>
  </HeadingPairs>
  <TitlesOfParts>
    <vt:vector size="30" baseType="lpstr">
      <vt:lpstr>Arial</vt:lpstr>
      <vt:lpstr>SimSun</vt:lpstr>
      <vt:lpstr>Wingdings</vt:lpstr>
      <vt:lpstr>Arial</vt:lpstr>
      <vt:lpstr>Roboto</vt:lpstr>
      <vt:lpstr>Microsoft YaHei</vt:lpstr>
      <vt:lpstr>Arial Unicode MS</vt:lpstr>
      <vt:lpstr>Lobster</vt:lpstr>
      <vt:lpstr>Geometric</vt:lpstr>
      <vt:lpstr>Airbnb Booking Analysis</vt:lpstr>
      <vt:lpstr>Introduction</vt:lpstr>
      <vt:lpstr>Problem Statement</vt:lpstr>
      <vt:lpstr>DataSets</vt:lpstr>
      <vt:lpstr>New York City Map</vt:lpstr>
      <vt:lpstr>Objectives</vt:lpstr>
      <vt:lpstr>Hosts with the most listings in NYC</vt:lpstr>
      <vt:lpstr>Map of neighbourhood group and room type</vt:lpstr>
      <vt:lpstr>Correlation Matrix</vt:lpstr>
      <vt:lpstr>Plot all Neighbourhood Group</vt:lpstr>
      <vt:lpstr>Neighbourhood</vt:lpstr>
      <vt:lpstr>Room Type</vt:lpstr>
      <vt:lpstr>In [22]:</vt:lpstr>
      <vt:lpstr>Availability of Room</vt:lpstr>
      <vt:lpstr>WordCloud</vt:lpstr>
      <vt:lpstr>Correlation between different variables</vt:lpstr>
      <vt:lpstr>Limitations &amp; Scope of Improvement</vt:lpstr>
      <vt:lpstr>Conclusion</vt:lpstr>
      <vt:lpstr>Conclusion [Contd.]</vt:lpstr>
      <vt:lpstr>Marketing Initiative</vt:lpstr>
      <vt:lpstr>EDA Capstone Project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Airbnb Booking Analysis</dc:title>
  <dc:creator/>
  <cp:lastModifiedBy>Pardeep</cp:lastModifiedBy>
  <cp:revision>3</cp:revision>
  <dcterms:created xsi:type="dcterms:W3CDTF">2023-06-03T05:16:00Z</dcterms:created>
  <dcterms:modified xsi:type="dcterms:W3CDTF">2023-06-03T06:41:19Z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1265FC10B56244F1B0AFE28BBCF97DF9</vt:lpwstr>
  </property>
  <property fmtid="{D5CDD505-2E9C-101B-9397-08002B2CF9AE}" pid="3" name="KSOProductBuildVer">
    <vt:lpwstr>1033-11.2.0.11537</vt:lpwstr>
  </property>
</Properties>
</file>