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p:notesSz cx="9144000" cy="51435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04291" y="29972"/>
            <a:ext cx="8535416" cy="452120"/>
          </a:xfrm>
          <a:prstGeom prst="rect">
            <a:avLst/>
          </a:prstGeom>
        </p:spPr>
        <p:txBody>
          <a:bodyPr wrap="square" lIns="0" tIns="0" rIns="0" bIns="0">
            <a:spAutoFit/>
          </a:bodyPr>
          <a:lstStyle>
            <a:lvl1pPr>
              <a:defRPr b="0" i="0">
                <a:solidFill>
                  <a:schemeClr val="tx1"/>
                </a:solidFill>
              </a:defRPr>
            </a:lvl1pPr>
          </a:lstStyle>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150" b="1" i="0">
                <a:solidFill>
                  <a:srgbClr val="CC0000"/>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sz="3600" b="1" i="1">
                <a:solidFill>
                  <a:schemeClr val="hlink"/>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150" b="1" i="0">
                <a:solidFill>
                  <a:srgbClr val="CC0000"/>
                </a:solidFill>
                <a:latin typeface="Arial" panose="020B0604020202020204"/>
                <a:cs typeface="Arial" panose="020B0604020202020204"/>
              </a:defRPr>
            </a:lvl1pPr>
          </a:lstStyle>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150" b="1" i="0">
                <a:solidFill>
                  <a:srgbClr val="CC0000"/>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8602980" y="66675"/>
            <a:ext cx="348615" cy="358139"/>
          </a:xfrm>
          <a:prstGeom prst="rect">
            <a:avLst/>
          </a:prstGeom>
        </p:spPr>
      </p:pic>
      <p:sp>
        <p:nvSpPr>
          <p:cNvPr id="2" name="Holder 2"/>
          <p:cNvSpPr>
            <a:spLocks noGrp="1"/>
          </p:cNvSpPr>
          <p:nvPr>
            <p:ph type="title"/>
          </p:nvPr>
        </p:nvSpPr>
        <p:spPr>
          <a:xfrm>
            <a:off x="1963039" y="1894970"/>
            <a:ext cx="5217921" cy="1444625"/>
          </a:xfrm>
          <a:prstGeom prst="rect">
            <a:avLst/>
          </a:prstGeom>
        </p:spPr>
        <p:txBody>
          <a:bodyPr wrap="square" lIns="0" tIns="0" rIns="0" bIns="0">
            <a:spAutoFit/>
          </a:bodyPr>
          <a:lstStyle>
            <a:lvl1pPr>
              <a:defRPr sz="4150" b="1" i="0">
                <a:solidFill>
                  <a:srgbClr val="CC0000"/>
                </a:solidFill>
                <a:latin typeface="Arial" panose="020B0604020202020204"/>
                <a:cs typeface="Arial" panose="020B0604020202020204"/>
              </a:defRPr>
            </a:lvl1pPr>
          </a:lstStyle>
          <a:p/>
        </p:txBody>
      </p:sp>
      <p:sp>
        <p:nvSpPr>
          <p:cNvPr id="3" name="Holder 3"/>
          <p:cNvSpPr>
            <a:spLocks noGrp="1"/>
          </p:cNvSpPr>
          <p:nvPr>
            <p:ph type="body" idx="1"/>
          </p:nvPr>
        </p:nvSpPr>
        <p:spPr>
          <a:xfrm>
            <a:off x="2245613" y="2257425"/>
            <a:ext cx="4652772" cy="2529840"/>
          </a:xfrm>
          <a:prstGeom prst="rect">
            <a:avLst/>
          </a:prstGeom>
        </p:spPr>
        <p:txBody>
          <a:bodyPr wrap="square" lIns="0" tIns="0" rIns="0" bIns="0">
            <a:spAutoFit/>
          </a:bodyPr>
          <a:lstStyle>
            <a:lvl1pPr>
              <a:defRPr sz="3600" b="1" i="1">
                <a:solidFill>
                  <a:schemeClr val="hlink"/>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7.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4" Type="http://schemas.openxmlformats.org/officeDocument/2006/relationships/slideLayout" Target="../slideLayouts/slideLayout2.xml"/><Relationship Id="rId13" Type="http://schemas.openxmlformats.org/officeDocument/2006/relationships/image" Target="../media/image15.png"/><Relationship Id="rId12" Type="http://schemas.openxmlformats.org/officeDocument/2006/relationships/image" Target="../media/image14.png"/><Relationship Id="rId11" Type="http://schemas.openxmlformats.org/officeDocument/2006/relationships/image" Target="../media/image13.png"/><Relationship Id="rId10" Type="http://schemas.openxmlformats.org/officeDocument/2006/relationships/image" Target="../media/image12.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8.jpeg"/><Relationship Id="rId1"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2.jpeg"/><Relationship Id="rId1"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44780" rIns="0" bIns="0" rtlCol="0">
            <a:spAutoFit/>
          </a:bodyPr>
          <a:lstStyle/>
          <a:p>
            <a:pPr marL="106680">
              <a:lnSpc>
                <a:spcPct val="100000"/>
              </a:lnSpc>
              <a:spcBef>
                <a:spcPts val="1140"/>
              </a:spcBef>
            </a:pPr>
            <a:r>
              <a:rPr spc="-5" dirty="0"/>
              <a:t>Capstone</a:t>
            </a:r>
            <a:r>
              <a:rPr spc="-25" dirty="0"/>
              <a:t> </a:t>
            </a:r>
            <a:r>
              <a:rPr spc="-5" dirty="0"/>
              <a:t>Project</a:t>
            </a:r>
            <a:r>
              <a:rPr spc="10" dirty="0"/>
              <a:t> </a:t>
            </a:r>
            <a:r>
              <a:rPr dirty="0"/>
              <a:t>-</a:t>
            </a:r>
            <a:r>
              <a:rPr spc="-15" dirty="0"/>
              <a:t> </a:t>
            </a:r>
            <a:r>
              <a:rPr dirty="0"/>
              <a:t>2</a:t>
            </a:r>
            <a:endParaRPr dirty="0"/>
          </a:p>
          <a:p>
            <a:pPr marL="272415">
              <a:lnSpc>
                <a:spcPct val="100000"/>
              </a:lnSpc>
              <a:spcBef>
                <a:spcPts val="890"/>
              </a:spcBef>
            </a:pPr>
            <a:r>
              <a:rPr sz="3550" dirty="0">
                <a:solidFill>
                  <a:srgbClr val="124F5C"/>
                </a:solidFill>
              </a:rPr>
              <a:t>Retail</a:t>
            </a:r>
            <a:r>
              <a:rPr sz="3550" spc="-35" dirty="0">
                <a:solidFill>
                  <a:srgbClr val="124F5C"/>
                </a:solidFill>
              </a:rPr>
              <a:t> </a:t>
            </a:r>
            <a:r>
              <a:rPr sz="3550" dirty="0">
                <a:solidFill>
                  <a:srgbClr val="124F5C"/>
                </a:solidFill>
              </a:rPr>
              <a:t>Sales</a:t>
            </a:r>
            <a:r>
              <a:rPr sz="3550" spc="-40" dirty="0">
                <a:solidFill>
                  <a:srgbClr val="124F5C"/>
                </a:solidFill>
              </a:rPr>
              <a:t> </a:t>
            </a:r>
            <a:r>
              <a:rPr sz="3550" dirty="0">
                <a:solidFill>
                  <a:srgbClr val="124F5C"/>
                </a:solidFill>
              </a:rPr>
              <a:t>Prediction</a:t>
            </a:r>
            <a:endParaRPr sz="355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362941" y="1110056"/>
            <a:ext cx="8081288" cy="4033388"/>
          </a:xfrm>
          <a:prstGeom prst="rect">
            <a:avLst/>
          </a:prstGeom>
        </p:spPr>
      </p:pic>
      <p:sp>
        <p:nvSpPr>
          <p:cNvPr id="3" name="object 3"/>
          <p:cNvSpPr txBox="1"/>
          <p:nvPr/>
        </p:nvSpPr>
        <p:spPr>
          <a:xfrm>
            <a:off x="266191" y="31495"/>
            <a:ext cx="2236470" cy="444500"/>
          </a:xfrm>
          <a:prstGeom prst="rect">
            <a:avLst/>
          </a:prstGeom>
        </p:spPr>
        <p:txBody>
          <a:bodyPr vert="horz" wrap="square" lIns="0" tIns="12065" rIns="0" bIns="0" rtlCol="0">
            <a:spAutoFit/>
          </a:bodyPr>
          <a:lstStyle/>
          <a:p>
            <a:pPr marL="12700">
              <a:lnSpc>
                <a:spcPct val="100000"/>
              </a:lnSpc>
              <a:spcBef>
                <a:spcPts val="95"/>
              </a:spcBef>
            </a:pPr>
            <a:r>
              <a:rPr sz="2750" b="1" spc="-5" dirty="0">
                <a:solidFill>
                  <a:srgbClr val="CC0000"/>
                </a:solidFill>
                <a:latin typeface="Arial" panose="020B0604020202020204"/>
                <a:cs typeface="Arial" panose="020B0604020202020204"/>
              </a:rPr>
              <a:t>EDA</a:t>
            </a:r>
            <a:r>
              <a:rPr sz="2750" b="1" spc="-45" dirty="0">
                <a:solidFill>
                  <a:srgbClr val="CC0000"/>
                </a:solidFill>
                <a:latin typeface="Arial" panose="020B0604020202020204"/>
                <a:cs typeface="Arial" panose="020B0604020202020204"/>
              </a:rPr>
              <a:t> </a:t>
            </a:r>
            <a:r>
              <a:rPr sz="2750" b="1" spc="-5" dirty="0">
                <a:solidFill>
                  <a:srgbClr val="CC0000"/>
                </a:solidFill>
                <a:latin typeface="Arial" panose="020B0604020202020204"/>
                <a:cs typeface="Arial" panose="020B0604020202020204"/>
              </a:rPr>
              <a:t>(contd..)</a:t>
            </a:r>
            <a:endParaRPr sz="2750">
              <a:latin typeface="Arial" panose="020B0604020202020204"/>
              <a:cs typeface="Arial" panose="020B0604020202020204"/>
            </a:endParaRPr>
          </a:p>
        </p:txBody>
      </p:sp>
      <p:sp>
        <p:nvSpPr>
          <p:cNvPr id="4" name="object 4"/>
          <p:cNvSpPr txBox="1"/>
          <p:nvPr/>
        </p:nvSpPr>
        <p:spPr>
          <a:xfrm>
            <a:off x="596900" y="763269"/>
            <a:ext cx="5382895" cy="261620"/>
          </a:xfrm>
          <a:prstGeom prst="rect">
            <a:avLst/>
          </a:prstGeom>
        </p:spPr>
        <p:txBody>
          <a:bodyPr vert="horz" wrap="square" lIns="0" tIns="12065" rIns="0" bIns="0" rtlCol="0">
            <a:spAutoFit/>
          </a:bodyPr>
          <a:lstStyle/>
          <a:p>
            <a:pPr marL="12700">
              <a:lnSpc>
                <a:spcPct val="100000"/>
              </a:lnSpc>
              <a:spcBef>
                <a:spcPts val="95"/>
              </a:spcBef>
            </a:pPr>
            <a:r>
              <a:rPr sz="1550" b="1" spc="-5" dirty="0">
                <a:solidFill>
                  <a:srgbClr val="124F5C"/>
                </a:solidFill>
                <a:latin typeface="Arial" panose="020B0604020202020204"/>
                <a:cs typeface="Arial" panose="020B0604020202020204"/>
              </a:rPr>
              <a:t>Analysis of</a:t>
            </a:r>
            <a:r>
              <a:rPr sz="1550" b="1" dirty="0">
                <a:solidFill>
                  <a:srgbClr val="124F5C"/>
                </a:solidFill>
                <a:latin typeface="Arial" panose="020B0604020202020204"/>
                <a:cs typeface="Arial" panose="020B0604020202020204"/>
              </a:rPr>
              <a:t> </a:t>
            </a:r>
            <a:r>
              <a:rPr sz="1550" b="1" spc="-5" dirty="0">
                <a:solidFill>
                  <a:srgbClr val="124F5C"/>
                </a:solidFill>
                <a:latin typeface="Arial" panose="020B0604020202020204"/>
                <a:cs typeface="Arial" panose="020B0604020202020204"/>
              </a:rPr>
              <a:t>Store</a:t>
            </a:r>
            <a:r>
              <a:rPr sz="1550" b="1" spc="-10" dirty="0">
                <a:solidFill>
                  <a:srgbClr val="124F5C"/>
                </a:solidFill>
                <a:latin typeface="Arial" panose="020B0604020202020204"/>
                <a:cs typeface="Arial" panose="020B0604020202020204"/>
              </a:rPr>
              <a:t> </a:t>
            </a:r>
            <a:r>
              <a:rPr sz="1550" b="1" spc="-5" dirty="0">
                <a:solidFill>
                  <a:srgbClr val="124F5C"/>
                </a:solidFill>
                <a:latin typeface="Arial" panose="020B0604020202020204"/>
                <a:cs typeface="Arial" panose="020B0604020202020204"/>
              </a:rPr>
              <a:t>Types</a:t>
            </a:r>
            <a:r>
              <a:rPr sz="1550" b="1" spc="-20" dirty="0">
                <a:solidFill>
                  <a:srgbClr val="124F5C"/>
                </a:solidFill>
                <a:latin typeface="Arial" panose="020B0604020202020204"/>
                <a:cs typeface="Arial" panose="020B0604020202020204"/>
              </a:rPr>
              <a:t> </a:t>
            </a:r>
            <a:r>
              <a:rPr sz="1550" b="1" spc="5" dirty="0">
                <a:solidFill>
                  <a:srgbClr val="124F5C"/>
                </a:solidFill>
                <a:latin typeface="Arial" panose="020B0604020202020204"/>
                <a:cs typeface="Arial" panose="020B0604020202020204"/>
              </a:rPr>
              <a:t>with</a:t>
            </a:r>
            <a:r>
              <a:rPr sz="1550" b="1" spc="-5" dirty="0">
                <a:solidFill>
                  <a:srgbClr val="124F5C"/>
                </a:solidFill>
                <a:latin typeface="Arial" panose="020B0604020202020204"/>
                <a:cs typeface="Arial" panose="020B0604020202020204"/>
              </a:rPr>
              <a:t> their</a:t>
            </a:r>
            <a:r>
              <a:rPr sz="1550" b="1" dirty="0">
                <a:solidFill>
                  <a:srgbClr val="124F5C"/>
                </a:solidFill>
                <a:latin typeface="Arial" panose="020B0604020202020204"/>
                <a:cs typeface="Arial" panose="020B0604020202020204"/>
              </a:rPr>
              <a:t> </a:t>
            </a:r>
            <a:r>
              <a:rPr sz="1550" b="1" spc="-5" dirty="0">
                <a:solidFill>
                  <a:srgbClr val="124F5C"/>
                </a:solidFill>
                <a:latin typeface="Arial" panose="020B0604020202020204"/>
                <a:cs typeface="Arial" panose="020B0604020202020204"/>
              </a:rPr>
              <a:t>respective </a:t>
            </a:r>
            <a:r>
              <a:rPr sz="1550" b="1" dirty="0">
                <a:solidFill>
                  <a:srgbClr val="124F5C"/>
                </a:solidFill>
                <a:latin typeface="Arial" panose="020B0604020202020204"/>
                <a:cs typeface="Arial" panose="020B0604020202020204"/>
              </a:rPr>
              <a:t>assortment.</a:t>
            </a:r>
            <a:endParaRPr sz="1550">
              <a:latin typeface="Arial" panose="020B0604020202020204"/>
              <a:cs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76830" y="1172656"/>
            <a:ext cx="9067169" cy="3363384"/>
          </a:xfrm>
          <a:prstGeom prst="rect">
            <a:avLst/>
          </a:prstGeom>
        </p:spPr>
      </p:pic>
      <p:sp>
        <p:nvSpPr>
          <p:cNvPr id="3" name="object 3"/>
          <p:cNvSpPr txBox="1">
            <a:spLocks noGrp="1"/>
          </p:cNvSpPr>
          <p:nvPr>
            <p:ph type="title"/>
          </p:nvPr>
        </p:nvSpPr>
        <p:spPr>
          <a:xfrm>
            <a:off x="241808" y="0"/>
            <a:ext cx="3896995" cy="904240"/>
          </a:xfrm>
          <a:prstGeom prst="rect">
            <a:avLst/>
          </a:prstGeom>
        </p:spPr>
        <p:txBody>
          <a:bodyPr vert="horz" wrap="square" lIns="0" tIns="151130" rIns="0" bIns="0" rtlCol="0">
            <a:spAutoFit/>
          </a:bodyPr>
          <a:lstStyle/>
          <a:p>
            <a:pPr marL="76200">
              <a:lnSpc>
                <a:spcPct val="100000"/>
              </a:lnSpc>
              <a:spcBef>
                <a:spcPts val="1190"/>
              </a:spcBef>
            </a:pPr>
            <a:r>
              <a:rPr sz="2800" spc="-5" dirty="0"/>
              <a:t>EDA</a:t>
            </a:r>
            <a:r>
              <a:rPr sz="2800" spc="-30" dirty="0"/>
              <a:t> </a:t>
            </a:r>
            <a:r>
              <a:rPr sz="2800" spc="-5" dirty="0"/>
              <a:t>(contd..)</a:t>
            </a:r>
            <a:endParaRPr sz="2800"/>
          </a:p>
          <a:p>
            <a:pPr marL="12700">
              <a:lnSpc>
                <a:spcPct val="100000"/>
              </a:lnSpc>
              <a:spcBef>
                <a:spcPts val="605"/>
              </a:spcBef>
            </a:pPr>
            <a:r>
              <a:rPr sz="1550" spc="-5" dirty="0">
                <a:solidFill>
                  <a:srgbClr val="124F5C"/>
                </a:solidFill>
              </a:rPr>
              <a:t>School</a:t>
            </a:r>
            <a:r>
              <a:rPr sz="1550" spc="10" dirty="0">
                <a:solidFill>
                  <a:srgbClr val="124F5C"/>
                </a:solidFill>
              </a:rPr>
              <a:t> </a:t>
            </a:r>
            <a:r>
              <a:rPr sz="1550" spc="-5" dirty="0">
                <a:solidFill>
                  <a:srgbClr val="124F5C"/>
                </a:solidFill>
              </a:rPr>
              <a:t>and</a:t>
            </a:r>
            <a:r>
              <a:rPr sz="1550" spc="5" dirty="0">
                <a:solidFill>
                  <a:srgbClr val="124F5C"/>
                </a:solidFill>
              </a:rPr>
              <a:t> </a:t>
            </a:r>
            <a:r>
              <a:rPr sz="1550" spc="-5" dirty="0">
                <a:solidFill>
                  <a:srgbClr val="124F5C"/>
                </a:solidFill>
              </a:rPr>
              <a:t>State</a:t>
            </a:r>
            <a:r>
              <a:rPr sz="1550" spc="5" dirty="0">
                <a:solidFill>
                  <a:srgbClr val="124F5C"/>
                </a:solidFill>
              </a:rPr>
              <a:t> </a:t>
            </a:r>
            <a:r>
              <a:rPr sz="1550" spc="-5" dirty="0">
                <a:solidFill>
                  <a:srgbClr val="124F5C"/>
                </a:solidFill>
              </a:rPr>
              <a:t>holidays</a:t>
            </a:r>
            <a:r>
              <a:rPr sz="1550" spc="5" dirty="0">
                <a:solidFill>
                  <a:srgbClr val="124F5C"/>
                </a:solidFill>
              </a:rPr>
              <a:t> </a:t>
            </a:r>
            <a:r>
              <a:rPr sz="1550" spc="-5" dirty="0">
                <a:solidFill>
                  <a:srgbClr val="124F5C"/>
                </a:solidFill>
              </a:rPr>
              <a:t>effect on</a:t>
            </a:r>
            <a:r>
              <a:rPr sz="1550" dirty="0">
                <a:solidFill>
                  <a:srgbClr val="124F5C"/>
                </a:solidFill>
              </a:rPr>
              <a:t> </a:t>
            </a:r>
            <a:r>
              <a:rPr sz="1550" spc="-5" dirty="0">
                <a:solidFill>
                  <a:srgbClr val="124F5C"/>
                </a:solidFill>
              </a:rPr>
              <a:t>sales</a:t>
            </a:r>
            <a:endParaRPr sz="155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372318" y="1005349"/>
            <a:ext cx="8343691" cy="4137778"/>
          </a:xfrm>
          <a:prstGeom prst="rect">
            <a:avLst/>
          </a:prstGeom>
        </p:spPr>
      </p:pic>
      <p:sp>
        <p:nvSpPr>
          <p:cNvPr id="3" name="object 3"/>
          <p:cNvSpPr txBox="1"/>
          <p:nvPr/>
        </p:nvSpPr>
        <p:spPr>
          <a:xfrm>
            <a:off x="304291" y="29972"/>
            <a:ext cx="2276475"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CC0000"/>
                </a:solidFill>
                <a:latin typeface="Arial" panose="020B0604020202020204"/>
                <a:cs typeface="Arial" panose="020B0604020202020204"/>
              </a:rPr>
              <a:t>EDA</a:t>
            </a:r>
            <a:r>
              <a:rPr sz="2800" b="1" spc="-50" dirty="0">
                <a:solidFill>
                  <a:srgbClr val="CC0000"/>
                </a:solidFill>
                <a:latin typeface="Arial" panose="020B0604020202020204"/>
                <a:cs typeface="Arial" panose="020B0604020202020204"/>
              </a:rPr>
              <a:t> </a:t>
            </a:r>
            <a:r>
              <a:rPr sz="2800" b="1" spc="-5" dirty="0">
                <a:solidFill>
                  <a:srgbClr val="CC0000"/>
                </a:solidFill>
                <a:latin typeface="Arial" panose="020B0604020202020204"/>
                <a:cs typeface="Arial" panose="020B0604020202020204"/>
              </a:rPr>
              <a:t>(contd..)</a:t>
            </a:r>
            <a:endParaRPr sz="2800">
              <a:latin typeface="Arial" panose="020B0604020202020204"/>
              <a:cs typeface="Arial" panose="020B0604020202020204"/>
            </a:endParaRPr>
          </a:p>
        </p:txBody>
      </p:sp>
      <p:sp>
        <p:nvSpPr>
          <p:cNvPr id="4" name="object 4"/>
          <p:cNvSpPr txBox="1"/>
          <p:nvPr/>
        </p:nvSpPr>
        <p:spPr>
          <a:xfrm>
            <a:off x="342391" y="620013"/>
            <a:ext cx="2235200" cy="261620"/>
          </a:xfrm>
          <a:prstGeom prst="rect">
            <a:avLst/>
          </a:prstGeom>
        </p:spPr>
        <p:txBody>
          <a:bodyPr vert="horz" wrap="square" lIns="0" tIns="12065" rIns="0" bIns="0" rtlCol="0">
            <a:spAutoFit/>
          </a:bodyPr>
          <a:lstStyle/>
          <a:p>
            <a:pPr marL="12700">
              <a:lnSpc>
                <a:spcPct val="100000"/>
              </a:lnSpc>
              <a:spcBef>
                <a:spcPts val="95"/>
              </a:spcBef>
            </a:pPr>
            <a:r>
              <a:rPr sz="1550" b="1" spc="-5" dirty="0">
                <a:solidFill>
                  <a:srgbClr val="124F5C"/>
                </a:solidFill>
                <a:latin typeface="Arial" panose="020B0604020202020204"/>
                <a:cs typeface="Arial" panose="020B0604020202020204"/>
              </a:rPr>
              <a:t>Monthly</a:t>
            </a:r>
            <a:r>
              <a:rPr sz="1550" b="1" spc="-15" dirty="0">
                <a:solidFill>
                  <a:srgbClr val="124F5C"/>
                </a:solidFill>
                <a:latin typeface="Arial" panose="020B0604020202020204"/>
                <a:cs typeface="Arial" panose="020B0604020202020204"/>
              </a:rPr>
              <a:t> </a:t>
            </a:r>
            <a:r>
              <a:rPr sz="1550" b="1" spc="-5" dirty="0">
                <a:solidFill>
                  <a:srgbClr val="124F5C"/>
                </a:solidFill>
                <a:latin typeface="Arial" panose="020B0604020202020204"/>
                <a:cs typeface="Arial" panose="020B0604020202020204"/>
              </a:rPr>
              <a:t>trends</a:t>
            </a:r>
            <a:r>
              <a:rPr sz="1550" b="1" spc="-10" dirty="0">
                <a:solidFill>
                  <a:srgbClr val="124F5C"/>
                </a:solidFill>
                <a:latin typeface="Arial" panose="020B0604020202020204"/>
                <a:cs typeface="Arial" panose="020B0604020202020204"/>
              </a:rPr>
              <a:t> </a:t>
            </a:r>
            <a:r>
              <a:rPr sz="1550" b="1" dirty="0">
                <a:solidFill>
                  <a:srgbClr val="124F5C"/>
                </a:solidFill>
                <a:latin typeface="Arial" panose="020B0604020202020204"/>
                <a:cs typeface="Arial" panose="020B0604020202020204"/>
              </a:rPr>
              <a:t>in</a:t>
            </a:r>
            <a:r>
              <a:rPr sz="1550" b="1" spc="-10" dirty="0">
                <a:solidFill>
                  <a:srgbClr val="124F5C"/>
                </a:solidFill>
                <a:latin typeface="Arial" panose="020B0604020202020204"/>
                <a:cs typeface="Arial" panose="020B0604020202020204"/>
              </a:rPr>
              <a:t> </a:t>
            </a:r>
            <a:r>
              <a:rPr sz="1550" b="1" spc="-5" dirty="0">
                <a:solidFill>
                  <a:srgbClr val="124F5C"/>
                </a:solidFill>
                <a:latin typeface="Arial" panose="020B0604020202020204"/>
                <a:cs typeface="Arial" panose="020B0604020202020204"/>
              </a:rPr>
              <a:t>Sales</a:t>
            </a:r>
            <a:endParaRPr sz="1550">
              <a:latin typeface="Arial" panose="020B0604020202020204"/>
              <a:cs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636" y="1065709"/>
            <a:ext cx="9143363" cy="3953593"/>
          </a:xfrm>
          <a:prstGeom prst="rect">
            <a:avLst/>
          </a:prstGeom>
        </p:spPr>
      </p:pic>
      <p:sp>
        <p:nvSpPr>
          <p:cNvPr id="3" name="object 3"/>
          <p:cNvSpPr txBox="1"/>
          <p:nvPr/>
        </p:nvSpPr>
        <p:spPr>
          <a:xfrm>
            <a:off x="304291" y="29972"/>
            <a:ext cx="2276475"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CC0000"/>
                </a:solidFill>
                <a:latin typeface="Arial" panose="020B0604020202020204"/>
                <a:cs typeface="Arial" panose="020B0604020202020204"/>
              </a:rPr>
              <a:t>EDA</a:t>
            </a:r>
            <a:r>
              <a:rPr sz="2800" b="1" spc="-50" dirty="0">
                <a:solidFill>
                  <a:srgbClr val="CC0000"/>
                </a:solidFill>
                <a:latin typeface="Arial" panose="020B0604020202020204"/>
                <a:cs typeface="Arial" panose="020B0604020202020204"/>
              </a:rPr>
              <a:t> </a:t>
            </a:r>
            <a:r>
              <a:rPr sz="2800" b="1" spc="-5" dirty="0">
                <a:solidFill>
                  <a:srgbClr val="CC0000"/>
                </a:solidFill>
                <a:latin typeface="Arial" panose="020B0604020202020204"/>
                <a:cs typeface="Arial" panose="020B0604020202020204"/>
              </a:rPr>
              <a:t>(contd..)</a:t>
            </a:r>
            <a:endParaRPr sz="2800">
              <a:latin typeface="Arial" panose="020B0604020202020204"/>
              <a:cs typeface="Arial" panose="020B0604020202020204"/>
            </a:endParaRPr>
          </a:p>
        </p:txBody>
      </p:sp>
      <p:sp>
        <p:nvSpPr>
          <p:cNvPr id="4" name="object 4"/>
          <p:cNvSpPr txBox="1"/>
          <p:nvPr/>
        </p:nvSpPr>
        <p:spPr>
          <a:xfrm>
            <a:off x="330200" y="620013"/>
            <a:ext cx="4923790" cy="261620"/>
          </a:xfrm>
          <a:prstGeom prst="rect">
            <a:avLst/>
          </a:prstGeom>
        </p:spPr>
        <p:txBody>
          <a:bodyPr vert="horz" wrap="square" lIns="0" tIns="12065" rIns="0" bIns="0" rtlCol="0">
            <a:spAutoFit/>
          </a:bodyPr>
          <a:lstStyle/>
          <a:p>
            <a:pPr marL="12700">
              <a:lnSpc>
                <a:spcPct val="100000"/>
              </a:lnSpc>
              <a:spcBef>
                <a:spcPts val="95"/>
              </a:spcBef>
            </a:pPr>
            <a:r>
              <a:rPr sz="1550" b="1" spc="-5" dirty="0">
                <a:solidFill>
                  <a:srgbClr val="124F5C"/>
                </a:solidFill>
                <a:latin typeface="Arial" panose="020B0604020202020204"/>
                <a:cs typeface="Arial" panose="020B0604020202020204"/>
              </a:rPr>
              <a:t>Yearly Distribution</a:t>
            </a:r>
            <a:r>
              <a:rPr sz="1550" b="1" spc="10" dirty="0">
                <a:solidFill>
                  <a:srgbClr val="124F5C"/>
                </a:solidFill>
                <a:latin typeface="Arial" panose="020B0604020202020204"/>
                <a:cs typeface="Arial" panose="020B0604020202020204"/>
              </a:rPr>
              <a:t> </a:t>
            </a:r>
            <a:r>
              <a:rPr sz="1550" b="1" spc="-5" dirty="0">
                <a:solidFill>
                  <a:srgbClr val="124F5C"/>
                </a:solidFill>
                <a:latin typeface="Arial" panose="020B0604020202020204"/>
                <a:cs typeface="Arial" panose="020B0604020202020204"/>
              </a:rPr>
              <a:t>of</a:t>
            </a:r>
            <a:r>
              <a:rPr sz="1550" b="1" spc="10" dirty="0">
                <a:solidFill>
                  <a:srgbClr val="124F5C"/>
                </a:solidFill>
                <a:latin typeface="Arial" panose="020B0604020202020204"/>
                <a:cs typeface="Arial" panose="020B0604020202020204"/>
              </a:rPr>
              <a:t> </a:t>
            </a:r>
            <a:r>
              <a:rPr sz="1550" b="1" spc="-5" dirty="0">
                <a:solidFill>
                  <a:srgbClr val="124F5C"/>
                </a:solidFill>
                <a:latin typeface="Arial" panose="020B0604020202020204"/>
                <a:cs typeface="Arial" panose="020B0604020202020204"/>
              </a:rPr>
              <a:t>Sales</a:t>
            </a:r>
            <a:r>
              <a:rPr sz="1550" b="1" spc="10" dirty="0">
                <a:solidFill>
                  <a:srgbClr val="124F5C"/>
                </a:solidFill>
                <a:latin typeface="Arial" panose="020B0604020202020204"/>
                <a:cs typeface="Arial" panose="020B0604020202020204"/>
              </a:rPr>
              <a:t> </a:t>
            </a:r>
            <a:r>
              <a:rPr sz="1550" b="1" spc="-5" dirty="0">
                <a:solidFill>
                  <a:srgbClr val="124F5C"/>
                </a:solidFill>
                <a:latin typeface="Arial" panose="020B0604020202020204"/>
                <a:cs typeface="Arial" panose="020B0604020202020204"/>
              </a:rPr>
              <a:t>according</a:t>
            </a:r>
            <a:r>
              <a:rPr sz="1550" b="1" spc="10" dirty="0">
                <a:solidFill>
                  <a:srgbClr val="124F5C"/>
                </a:solidFill>
                <a:latin typeface="Arial" panose="020B0604020202020204"/>
                <a:cs typeface="Arial" panose="020B0604020202020204"/>
              </a:rPr>
              <a:t> </a:t>
            </a:r>
            <a:r>
              <a:rPr sz="1550" b="1" spc="-5" dirty="0">
                <a:solidFill>
                  <a:srgbClr val="124F5C"/>
                </a:solidFill>
                <a:latin typeface="Arial" panose="020B0604020202020204"/>
                <a:cs typeface="Arial" panose="020B0604020202020204"/>
              </a:rPr>
              <a:t>to</a:t>
            </a:r>
            <a:r>
              <a:rPr sz="1550" b="1" spc="10" dirty="0">
                <a:solidFill>
                  <a:srgbClr val="124F5C"/>
                </a:solidFill>
                <a:latin typeface="Arial" panose="020B0604020202020204"/>
                <a:cs typeface="Arial" panose="020B0604020202020204"/>
              </a:rPr>
              <a:t> </a:t>
            </a:r>
            <a:r>
              <a:rPr sz="1550" b="1" spc="-5" dirty="0">
                <a:solidFill>
                  <a:srgbClr val="124F5C"/>
                </a:solidFill>
                <a:latin typeface="Arial" panose="020B0604020202020204"/>
                <a:cs typeface="Arial" panose="020B0604020202020204"/>
              </a:rPr>
              <a:t>store</a:t>
            </a:r>
            <a:r>
              <a:rPr sz="1550" b="1" spc="5" dirty="0">
                <a:solidFill>
                  <a:srgbClr val="124F5C"/>
                </a:solidFill>
                <a:latin typeface="Arial" panose="020B0604020202020204"/>
                <a:cs typeface="Arial" panose="020B0604020202020204"/>
              </a:rPr>
              <a:t> </a:t>
            </a:r>
            <a:r>
              <a:rPr sz="1550" b="1" spc="-5" dirty="0">
                <a:solidFill>
                  <a:srgbClr val="124F5C"/>
                </a:solidFill>
                <a:latin typeface="Arial" panose="020B0604020202020204"/>
                <a:cs typeface="Arial" panose="020B0604020202020204"/>
              </a:rPr>
              <a:t>types</a:t>
            </a:r>
            <a:endParaRPr sz="1550">
              <a:latin typeface="Arial" panose="020B0604020202020204"/>
              <a:cs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63261" y="899062"/>
            <a:ext cx="9080738" cy="4223423"/>
          </a:xfrm>
          <a:prstGeom prst="rect">
            <a:avLst/>
          </a:prstGeom>
        </p:spPr>
      </p:pic>
      <p:sp>
        <p:nvSpPr>
          <p:cNvPr id="3" name="object 3"/>
          <p:cNvSpPr txBox="1">
            <a:spLocks noGrp="1"/>
          </p:cNvSpPr>
          <p:nvPr>
            <p:ph type="title"/>
          </p:nvPr>
        </p:nvSpPr>
        <p:spPr>
          <a:xfrm>
            <a:off x="241808" y="0"/>
            <a:ext cx="5538470" cy="904240"/>
          </a:xfrm>
          <a:prstGeom prst="rect">
            <a:avLst/>
          </a:prstGeom>
        </p:spPr>
        <p:txBody>
          <a:bodyPr vert="horz" wrap="square" lIns="0" tIns="151130" rIns="0" bIns="0" rtlCol="0">
            <a:spAutoFit/>
          </a:bodyPr>
          <a:lstStyle/>
          <a:p>
            <a:pPr marL="76200">
              <a:lnSpc>
                <a:spcPct val="100000"/>
              </a:lnSpc>
              <a:spcBef>
                <a:spcPts val="1190"/>
              </a:spcBef>
            </a:pPr>
            <a:r>
              <a:rPr sz="2800" spc="-5" dirty="0"/>
              <a:t>EDA</a:t>
            </a:r>
            <a:r>
              <a:rPr sz="2800" spc="-30" dirty="0"/>
              <a:t> </a:t>
            </a:r>
            <a:r>
              <a:rPr sz="2800" spc="-5" dirty="0"/>
              <a:t>(contd..)</a:t>
            </a:r>
            <a:endParaRPr sz="2800"/>
          </a:p>
          <a:p>
            <a:pPr marL="12700">
              <a:lnSpc>
                <a:spcPct val="100000"/>
              </a:lnSpc>
              <a:spcBef>
                <a:spcPts val="605"/>
              </a:spcBef>
            </a:pPr>
            <a:r>
              <a:rPr sz="1550" spc="-5" dirty="0">
                <a:solidFill>
                  <a:srgbClr val="124F5C"/>
                </a:solidFill>
              </a:rPr>
              <a:t>Store</a:t>
            </a:r>
            <a:r>
              <a:rPr sz="1550" spc="10" dirty="0">
                <a:solidFill>
                  <a:srgbClr val="124F5C"/>
                </a:solidFill>
              </a:rPr>
              <a:t> </a:t>
            </a:r>
            <a:r>
              <a:rPr sz="1550" spc="-5" dirty="0">
                <a:solidFill>
                  <a:srgbClr val="124F5C"/>
                </a:solidFill>
              </a:rPr>
              <a:t>Types</a:t>
            </a:r>
            <a:r>
              <a:rPr sz="1550" spc="10" dirty="0">
                <a:solidFill>
                  <a:srgbClr val="124F5C"/>
                </a:solidFill>
              </a:rPr>
              <a:t> </a:t>
            </a:r>
            <a:r>
              <a:rPr sz="1550" spc="-5" dirty="0">
                <a:solidFill>
                  <a:srgbClr val="124F5C"/>
                </a:solidFill>
              </a:rPr>
              <a:t>and</a:t>
            </a:r>
            <a:r>
              <a:rPr sz="1550" spc="10" dirty="0">
                <a:solidFill>
                  <a:srgbClr val="124F5C"/>
                </a:solidFill>
              </a:rPr>
              <a:t> </a:t>
            </a:r>
            <a:r>
              <a:rPr sz="1550" spc="-5" dirty="0">
                <a:solidFill>
                  <a:srgbClr val="124F5C"/>
                </a:solidFill>
              </a:rPr>
              <a:t>average</a:t>
            </a:r>
            <a:r>
              <a:rPr sz="1550" spc="30" dirty="0">
                <a:solidFill>
                  <a:srgbClr val="124F5C"/>
                </a:solidFill>
              </a:rPr>
              <a:t> </a:t>
            </a:r>
            <a:r>
              <a:rPr sz="1550" spc="-5" dirty="0">
                <a:solidFill>
                  <a:srgbClr val="124F5C"/>
                </a:solidFill>
              </a:rPr>
              <a:t>sales/customer/spending</a:t>
            </a:r>
            <a:r>
              <a:rPr sz="1550" spc="10" dirty="0">
                <a:solidFill>
                  <a:srgbClr val="124F5C"/>
                </a:solidFill>
              </a:rPr>
              <a:t> </a:t>
            </a:r>
            <a:r>
              <a:rPr sz="1550" spc="-5" dirty="0">
                <a:solidFill>
                  <a:srgbClr val="124F5C"/>
                </a:solidFill>
              </a:rPr>
              <a:t>relation</a:t>
            </a:r>
            <a:endParaRPr sz="155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362584" y="1087390"/>
            <a:ext cx="8305800" cy="3991431"/>
          </a:xfrm>
          <a:prstGeom prst="rect">
            <a:avLst/>
          </a:prstGeom>
        </p:spPr>
      </p:pic>
      <p:sp>
        <p:nvSpPr>
          <p:cNvPr id="3" name="object 3"/>
          <p:cNvSpPr txBox="1"/>
          <p:nvPr/>
        </p:nvSpPr>
        <p:spPr>
          <a:xfrm>
            <a:off x="304291" y="29972"/>
            <a:ext cx="2276475"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CC0000"/>
                </a:solidFill>
                <a:latin typeface="Arial" panose="020B0604020202020204"/>
                <a:cs typeface="Arial" panose="020B0604020202020204"/>
              </a:rPr>
              <a:t>EDA</a:t>
            </a:r>
            <a:r>
              <a:rPr sz="2800" b="1" spc="-50" dirty="0">
                <a:solidFill>
                  <a:srgbClr val="CC0000"/>
                </a:solidFill>
                <a:latin typeface="Arial" panose="020B0604020202020204"/>
                <a:cs typeface="Arial" panose="020B0604020202020204"/>
              </a:rPr>
              <a:t> </a:t>
            </a:r>
            <a:r>
              <a:rPr sz="2800" b="1" spc="-5" dirty="0">
                <a:solidFill>
                  <a:srgbClr val="CC0000"/>
                </a:solidFill>
                <a:latin typeface="Arial" panose="020B0604020202020204"/>
                <a:cs typeface="Arial" panose="020B0604020202020204"/>
              </a:rPr>
              <a:t>(contd..)</a:t>
            </a:r>
            <a:endParaRPr sz="2800">
              <a:latin typeface="Arial" panose="020B0604020202020204"/>
              <a:cs typeface="Arial" panose="020B0604020202020204"/>
            </a:endParaRPr>
          </a:p>
        </p:txBody>
      </p:sp>
      <p:sp>
        <p:nvSpPr>
          <p:cNvPr id="4" name="object 4"/>
          <p:cNvSpPr txBox="1"/>
          <p:nvPr/>
        </p:nvSpPr>
        <p:spPr>
          <a:xfrm>
            <a:off x="292100" y="679450"/>
            <a:ext cx="5328920" cy="261620"/>
          </a:xfrm>
          <a:prstGeom prst="rect">
            <a:avLst/>
          </a:prstGeom>
        </p:spPr>
        <p:txBody>
          <a:bodyPr vert="horz" wrap="square" lIns="0" tIns="12065" rIns="0" bIns="0" rtlCol="0">
            <a:spAutoFit/>
          </a:bodyPr>
          <a:lstStyle/>
          <a:p>
            <a:pPr marL="12700">
              <a:lnSpc>
                <a:spcPct val="100000"/>
              </a:lnSpc>
              <a:spcBef>
                <a:spcPts val="95"/>
              </a:spcBef>
            </a:pPr>
            <a:r>
              <a:rPr sz="1550" b="1" spc="-5" dirty="0">
                <a:solidFill>
                  <a:srgbClr val="124F5C"/>
                </a:solidFill>
                <a:latin typeface="Arial" panose="020B0604020202020204"/>
                <a:cs typeface="Arial" panose="020B0604020202020204"/>
              </a:rPr>
              <a:t>Impact</a:t>
            </a:r>
            <a:r>
              <a:rPr sz="1550" b="1" spc="5" dirty="0">
                <a:solidFill>
                  <a:srgbClr val="124F5C"/>
                </a:solidFill>
                <a:latin typeface="Arial" panose="020B0604020202020204"/>
                <a:cs typeface="Arial" panose="020B0604020202020204"/>
              </a:rPr>
              <a:t> </a:t>
            </a:r>
            <a:r>
              <a:rPr sz="1550" b="1" spc="-5" dirty="0">
                <a:solidFill>
                  <a:srgbClr val="124F5C"/>
                </a:solidFill>
                <a:latin typeface="Arial" panose="020B0604020202020204"/>
                <a:cs typeface="Arial" panose="020B0604020202020204"/>
              </a:rPr>
              <a:t>of</a:t>
            </a:r>
            <a:r>
              <a:rPr sz="1550" b="1" spc="10" dirty="0">
                <a:solidFill>
                  <a:srgbClr val="124F5C"/>
                </a:solidFill>
                <a:latin typeface="Arial" panose="020B0604020202020204"/>
                <a:cs typeface="Arial" panose="020B0604020202020204"/>
              </a:rPr>
              <a:t> </a:t>
            </a:r>
            <a:r>
              <a:rPr sz="1550" b="1" spc="-5" dirty="0">
                <a:solidFill>
                  <a:srgbClr val="124F5C"/>
                </a:solidFill>
                <a:latin typeface="Arial" panose="020B0604020202020204"/>
                <a:cs typeface="Arial" panose="020B0604020202020204"/>
              </a:rPr>
              <a:t>Competition</a:t>
            </a:r>
            <a:r>
              <a:rPr sz="1550" b="1" spc="10" dirty="0">
                <a:solidFill>
                  <a:srgbClr val="124F5C"/>
                </a:solidFill>
                <a:latin typeface="Arial" panose="020B0604020202020204"/>
                <a:cs typeface="Arial" panose="020B0604020202020204"/>
              </a:rPr>
              <a:t> </a:t>
            </a:r>
            <a:r>
              <a:rPr sz="1550" b="1" spc="-5" dirty="0">
                <a:solidFill>
                  <a:srgbClr val="124F5C"/>
                </a:solidFill>
                <a:latin typeface="Arial" panose="020B0604020202020204"/>
                <a:cs typeface="Arial" panose="020B0604020202020204"/>
              </a:rPr>
              <a:t>Distance</a:t>
            </a:r>
            <a:r>
              <a:rPr sz="1550" b="1" dirty="0">
                <a:solidFill>
                  <a:srgbClr val="124F5C"/>
                </a:solidFill>
                <a:latin typeface="Arial" panose="020B0604020202020204"/>
                <a:cs typeface="Arial" panose="020B0604020202020204"/>
              </a:rPr>
              <a:t> </a:t>
            </a:r>
            <a:r>
              <a:rPr sz="1550" b="1" spc="-5" dirty="0">
                <a:solidFill>
                  <a:srgbClr val="124F5C"/>
                </a:solidFill>
                <a:latin typeface="Arial" panose="020B0604020202020204"/>
                <a:cs typeface="Arial" panose="020B0604020202020204"/>
              </a:rPr>
              <a:t>on</a:t>
            </a:r>
            <a:r>
              <a:rPr sz="1550" b="1" spc="5" dirty="0">
                <a:solidFill>
                  <a:srgbClr val="124F5C"/>
                </a:solidFill>
                <a:latin typeface="Arial" panose="020B0604020202020204"/>
                <a:cs typeface="Arial" panose="020B0604020202020204"/>
              </a:rPr>
              <a:t> </a:t>
            </a:r>
            <a:r>
              <a:rPr sz="1550" b="1" spc="-5" dirty="0">
                <a:solidFill>
                  <a:srgbClr val="124F5C"/>
                </a:solidFill>
                <a:latin typeface="Arial" panose="020B0604020202020204"/>
                <a:cs typeface="Arial" panose="020B0604020202020204"/>
              </a:rPr>
              <a:t>Sales</a:t>
            </a:r>
            <a:r>
              <a:rPr sz="1550" b="1" spc="10" dirty="0">
                <a:solidFill>
                  <a:srgbClr val="124F5C"/>
                </a:solidFill>
                <a:latin typeface="Arial" panose="020B0604020202020204"/>
                <a:cs typeface="Arial" panose="020B0604020202020204"/>
              </a:rPr>
              <a:t> </a:t>
            </a:r>
            <a:r>
              <a:rPr sz="1550" b="1" spc="-5" dirty="0">
                <a:solidFill>
                  <a:srgbClr val="124F5C"/>
                </a:solidFill>
                <a:latin typeface="Arial" panose="020B0604020202020204"/>
                <a:cs typeface="Arial" panose="020B0604020202020204"/>
              </a:rPr>
              <a:t>and</a:t>
            </a:r>
            <a:r>
              <a:rPr sz="1550" b="1" spc="10" dirty="0">
                <a:solidFill>
                  <a:srgbClr val="124F5C"/>
                </a:solidFill>
                <a:latin typeface="Arial" panose="020B0604020202020204"/>
                <a:cs typeface="Arial" panose="020B0604020202020204"/>
              </a:rPr>
              <a:t> </a:t>
            </a:r>
            <a:r>
              <a:rPr sz="1550" b="1" spc="-5" dirty="0">
                <a:solidFill>
                  <a:srgbClr val="124F5C"/>
                </a:solidFill>
                <a:latin typeface="Arial" panose="020B0604020202020204"/>
                <a:cs typeface="Arial" panose="020B0604020202020204"/>
              </a:rPr>
              <a:t>Customers</a:t>
            </a:r>
            <a:endParaRPr sz="1550">
              <a:latin typeface="Arial" panose="020B0604020202020204"/>
              <a:cs typeface="Arial" panose="020B0604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0491" y="112268"/>
            <a:ext cx="2643505" cy="444500"/>
          </a:xfrm>
          <a:prstGeom prst="rect">
            <a:avLst/>
          </a:prstGeom>
        </p:spPr>
        <p:txBody>
          <a:bodyPr vert="horz" wrap="square" lIns="0" tIns="12065" rIns="0" bIns="0" rtlCol="0">
            <a:spAutoFit/>
          </a:bodyPr>
          <a:lstStyle/>
          <a:p>
            <a:pPr marL="12700">
              <a:lnSpc>
                <a:spcPct val="100000"/>
              </a:lnSpc>
              <a:spcBef>
                <a:spcPts val="95"/>
              </a:spcBef>
            </a:pPr>
            <a:r>
              <a:rPr sz="2750" spc="-5" dirty="0"/>
              <a:t>EDA</a:t>
            </a:r>
            <a:r>
              <a:rPr sz="2750" spc="-60" dirty="0"/>
              <a:t> </a:t>
            </a:r>
            <a:r>
              <a:rPr sz="2750" spc="-5" dirty="0"/>
              <a:t>(summary)</a:t>
            </a:r>
            <a:endParaRPr sz="2750"/>
          </a:p>
        </p:txBody>
      </p:sp>
      <p:sp>
        <p:nvSpPr>
          <p:cNvPr id="3" name="object 3"/>
          <p:cNvSpPr txBox="1"/>
          <p:nvPr/>
        </p:nvSpPr>
        <p:spPr>
          <a:xfrm>
            <a:off x="459740" y="1090549"/>
            <a:ext cx="6781165" cy="3388995"/>
          </a:xfrm>
          <a:prstGeom prst="rect">
            <a:avLst/>
          </a:prstGeom>
        </p:spPr>
        <p:txBody>
          <a:bodyPr vert="horz" wrap="square" lIns="0" tIns="131445" rIns="0" bIns="0" rtlCol="0">
            <a:spAutoFit/>
          </a:bodyPr>
          <a:lstStyle/>
          <a:p>
            <a:pPr marL="428625" indent="-416560">
              <a:lnSpc>
                <a:spcPct val="100000"/>
              </a:lnSpc>
              <a:spcBef>
                <a:spcPts val="1035"/>
              </a:spcBef>
              <a:buAutoNum type="arabicPeriod"/>
              <a:tabLst>
                <a:tab pos="428625" algn="l"/>
                <a:tab pos="428625" algn="l"/>
              </a:tabLst>
            </a:pPr>
            <a:r>
              <a:rPr sz="1800" b="1" spc="-5" dirty="0">
                <a:solidFill>
                  <a:srgbClr val="124F5C"/>
                </a:solidFill>
                <a:latin typeface="Arial" panose="020B0604020202020204"/>
                <a:cs typeface="Arial" panose="020B0604020202020204"/>
              </a:rPr>
              <a:t>Sales</a:t>
            </a:r>
            <a:r>
              <a:rPr sz="1800" b="1" spc="-10" dirty="0">
                <a:solidFill>
                  <a:srgbClr val="124F5C"/>
                </a:solidFill>
                <a:latin typeface="Arial" panose="020B0604020202020204"/>
                <a:cs typeface="Arial" panose="020B0604020202020204"/>
              </a:rPr>
              <a:t> </a:t>
            </a:r>
            <a:r>
              <a:rPr sz="1800" b="1" dirty="0">
                <a:solidFill>
                  <a:srgbClr val="124F5C"/>
                </a:solidFill>
                <a:latin typeface="Arial" panose="020B0604020202020204"/>
                <a:cs typeface="Arial" panose="020B0604020202020204"/>
              </a:rPr>
              <a:t>are</a:t>
            </a:r>
            <a:r>
              <a:rPr sz="1800" b="1" spc="-10" dirty="0">
                <a:solidFill>
                  <a:srgbClr val="124F5C"/>
                </a:solidFill>
                <a:latin typeface="Arial" panose="020B0604020202020204"/>
                <a:cs typeface="Arial" panose="020B0604020202020204"/>
              </a:rPr>
              <a:t> </a:t>
            </a:r>
            <a:r>
              <a:rPr sz="1800" b="1" dirty="0">
                <a:solidFill>
                  <a:srgbClr val="124F5C"/>
                </a:solidFill>
                <a:latin typeface="Arial" panose="020B0604020202020204"/>
                <a:cs typeface="Arial" panose="020B0604020202020204"/>
              </a:rPr>
              <a:t>highly</a:t>
            </a:r>
            <a:r>
              <a:rPr sz="1800" b="1" spc="-15" dirty="0">
                <a:solidFill>
                  <a:srgbClr val="124F5C"/>
                </a:solidFill>
                <a:latin typeface="Arial" panose="020B0604020202020204"/>
                <a:cs typeface="Arial" panose="020B0604020202020204"/>
              </a:rPr>
              <a:t> </a:t>
            </a:r>
            <a:r>
              <a:rPr sz="1800" b="1" spc="-5" dirty="0">
                <a:solidFill>
                  <a:srgbClr val="124F5C"/>
                </a:solidFill>
                <a:latin typeface="Arial" panose="020B0604020202020204"/>
                <a:cs typeface="Arial" panose="020B0604020202020204"/>
              </a:rPr>
              <a:t>correlated</a:t>
            </a:r>
            <a:r>
              <a:rPr sz="1800" b="1" dirty="0">
                <a:solidFill>
                  <a:srgbClr val="124F5C"/>
                </a:solidFill>
                <a:latin typeface="Arial" panose="020B0604020202020204"/>
                <a:cs typeface="Arial" panose="020B0604020202020204"/>
              </a:rPr>
              <a:t> to</a:t>
            </a:r>
            <a:r>
              <a:rPr sz="1800" b="1" spc="5" dirty="0">
                <a:solidFill>
                  <a:srgbClr val="124F5C"/>
                </a:solidFill>
                <a:latin typeface="Arial" panose="020B0604020202020204"/>
                <a:cs typeface="Arial" panose="020B0604020202020204"/>
              </a:rPr>
              <a:t> </a:t>
            </a:r>
            <a:r>
              <a:rPr sz="1800" b="1" spc="-5" dirty="0">
                <a:solidFill>
                  <a:srgbClr val="124F5C"/>
                </a:solidFill>
                <a:latin typeface="Arial" panose="020B0604020202020204"/>
                <a:cs typeface="Arial" panose="020B0604020202020204"/>
              </a:rPr>
              <a:t>customers.</a:t>
            </a:r>
            <a:endParaRPr sz="1800">
              <a:latin typeface="Arial" panose="020B0604020202020204"/>
              <a:cs typeface="Arial" panose="020B0604020202020204"/>
            </a:endParaRPr>
          </a:p>
          <a:p>
            <a:pPr marL="428625" marR="297180" indent="-416560">
              <a:lnSpc>
                <a:spcPct val="115000"/>
              </a:lnSpc>
              <a:spcBef>
                <a:spcPts val="615"/>
              </a:spcBef>
              <a:buAutoNum type="arabicPeriod"/>
              <a:tabLst>
                <a:tab pos="428625" algn="l"/>
                <a:tab pos="428625" algn="l"/>
              </a:tabLst>
            </a:pPr>
            <a:r>
              <a:rPr sz="1800" b="1" spc="-5" dirty="0">
                <a:solidFill>
                  <a:srgbClr val="124F5C"/>
                </a:solidFill>
                <a:latin typeface="Arial" panose="020B0604020202020204"/>
                <a:cs typeface="Arial" panose="020B0604020202020204"/>
              </a:rPr>
              <a:t>Stores </a:t>
            </a:r>
            <a:r>
              <a:rPr sz="1800" b="1" dirty="0">
                <a:solidFill>
                  <a:srgbClr val="124F5C"/>
                </a:solidFill>
                <a:latin typeface="Arial" panose="020B0604020202020204"/>
                <a:cs typeface="Arial" panose="020B0604020202020204"/>
              </a:rPr>
              <a:t>opened on ‘State </a:t>
            </a:r>
            <a:r>
              <a:rPr sz="1800" b="1" spc="-5" dirty="0">
                <a:solidFill>
                  <a:srgbClr val="124F5C"/>
                </a:solidFill>
                <a:latin typeface="Arial" panose="020B0604020202020204"/>
                <a:cs typeface="Arial" panose="020B0604020202020204"/>
              </a:rPr>
              <a:t>Holiday’ makes </a:t>
            </a:r>
            <a:r>
              <a:rPr sz="1800" b="1" dirty="0">
                <a:solidFill>
                  <a:srgbClr val="124F5C"/>
                </a:solidFill>
                <a:latin typeface="Arial" panose="020B0604020202020204"/>
                <a:cs typeface="Arial" panose="020B0604020202020204"/>
              </a:rPr>
              <a:t>a good </a:t>
            </a:r>
            <a:r>
              <a:rPr sz="1800" b="1" spc="-5" dirty="0">
                <a:solidFill>
                  <a:srgbClr val="124F5C"/>
                </a:solidFill>
                <a:latin typeface="Arial" panose="020B0604020202020204"/>
                <a:cs typeface="Arial" panose="020B0604020202020204"/>
              </a:rPr>
              <a:t>amount </a:t>
            </a:r>
            <a:r>
              <a:rPr sz="1800" b="1" spc="-490" dirty="0">
                <a:solidFill>
                  <a:srgbClr val="124F5C"/>
                </a:solidFill>
                <a:latin typeface="Arial" panose="020B0604020202020204"/>
                <a:cs typeface="Arial" panose="020B0604020202020204"/>
              </a:rPr>
              <a:t> </a:t>
            </a:r>
            <a:r>
              <a:rPr sz="1800" b="1" dirty="0">
                <a:solidFill>
                  <a:srgbClr val="124F5C"/>
                </a:solidFill>
                <a:latin typeface="Arial" panose="020B0604020202020204"/>
                <a:cs typeface="Arial" panose="020B0604020202020204"/>
              </a:rPr>
              <a:t>of </a:t>
            </a:r>
            <a:r>
              <a:rPr sz="1800" b="1" spc="-5" dirty="0">
                <a:solidFill>
                  <a:srgbClr val="124F5C"/>
                </a:solidFill>
                <a:latin typeface="Arial" panose="020B0604020202020204"/>
                <a:cs typeface="Arial" panose="020B0604020202020204"/>
              </a:rPr>
              <a:t>sales.</a:t>
            </a:r>
            <a:endParaRPr sz="1800">
              <a:latin typeface="Arial" panose="020B0604020202020204"/>
              <a:cs typeface="Arial" panose="020B0604020202020204"/>
            </a:endParaRPr>
          </a:p>
          <a:p>
            <a:pPr marL="428625" marR="31115" indent="-416560">
              <a:lnSpc>
                <a:spcPct val="115000"/>
              </a:lnSpc>
              <a:spcBef>
                <a:spcPts val="10"/>
              </a:spcBef>
              <a:buAutoNum type="arabicPeriod"/>
              <a:tabLst>
                <a:tab pos="428625" algn="l"/>
                <a:tab pos="428625" algn="l"/>
              </a:tabLst>
            </a:pPr>
            <a:r>
              <a:rPr sz="1800" b="1" spc="-5" dirty="0">
                <a:solidFill>
                  <a:srgbClr val="124F5C"/>
                </a:solidFill>
                <a:latin typeface="Arial" panose="020B0604020202020204"/>
                <a:cs typeface="Arial" panose="020B0604020202020204"/>
              </a:rPr>
              <a:t>There </a:t>
            </a:r>
            <a:r>
              <a:rPr sz="1800" b="1" dirty="0">
                <a:solidFill>
                  <a:srgbClr val="124F5C"/>
                </a:solidFill>
                <a:latin typeface="Arial" panose="020B0604020202020204"/>
                <a:cs typeface="Arial" panose="020B0604020202020204"/>
              </a:rPr>
              <a:t>is no</a:t>
            </a:r>
            <a:r>
              <a:rPr sz="1800" b="1" spc="10" dirty="0">
                <a:solidFill>
                  <a:srgbClr val="124F5C"/>
                </a:solidFill>
                <a:latin typeface="Arial" panose="020B0604020202020204"/>
                <a:cs typeface="Arial" panose="020B0604020202020204"/>
              </a:rPr>
              <a:t> </a:t>
            </a:r>
            <a:r>
              <a:rPr sz="1800" b="1" spc="-10" dirty="0">
                <a:solidFill>
                  <a:srgbClr val="124F5C"/>
                </a:solidFill>
                <a:latin typeface="Arial" panose="020B0604020202020204"/>
                <a:cs typeface="Arial" panose="020B0604020202020204"/>
              </a:rPr>
              <a:t>such</a:t>
            </a:r>
            <a:r>
              <a:rPr sz="1800" b="1" spc="-5" dirty="0">
                <a:solidFill>
                  <a:srgbClr val="124F5C"/>
                </a:solidFill>
                <a:latin typeface="Arial" panose="020B0604020202020204"/>
                <a:cs typeface="Arial" panose="020B0604020202020204"/>
              </a:rPr>
              <a:t> significant</a:t>
            </a:r>
            <a:r>
              <a:rPr sz="1800" b="1" spc="10" dirty="0">
                <a:solidFill>
                  <a:srgbClr val="124F5C"/>
                </a:solidFill>
                <a:latin typeface="Arial" panose="020B0604020202020204"/>
                <a:cs typeface="Arial" panose="020B0604020202020204"/>
              </a:rPr>
              <a:t> </a:t>
            </a:r>
            <a:r>
              <a:rPr sz="1800" b="1" spc="-5" dirty="0">
                <a:solidFill>
                  <a:srgbClr val="124F5C"/>
                </a:solidFill>
                <a:latin typeface="Arial" panose="020B0604020202020204"/>
                <a:cs typeface="Arial" panose="020B0604020202020204"/>
              </a:rPr>
              <a:t>difference </a:t>
            </a:r>
            <a:r>
              <a:rPr sz="1800" b="1" dirty="0">
                <a:solidFill>
                  <a:srgbClr val="124F5C"/>
                </a:solidFill>
                <a:latin typeface="Arial" panose="020B0604020202020204"/>
                <a:cs typeface="Arial" panose="020B0604020202020204"/>
              </a:rPr>
              <a:t>in</a:t>
            </a:r>
            <a:r>
              <a:rPr sz="1800" b="1" spc="10" dirty="0">
                <a:solidFill>
                  <a:srgbClr val="124F5C"/>
                </a:solidFill>
                <a:latin typeface="Arial" panose="020B0604020202020204"/>
                <a:cs typeface="Arial" panose="020B0604020202020204"/>
              </a:rPr>
              <a:t> </a:t>
            </a:r>
            <a:r>
              <a:rPr sz="1800" b="1" spc="-5" dirty="0">
                <a:solidFill>
                  <a:srgbClr val="124F5C"/>
                </a:solidFill>
                <a:latin typeface="Arial" panose="020B0604020202020204"/>
                <a:cs typeface="Arial" panose="020B0604020202020204"/>
              </a:rPr>
              <a:t>sales </a:t>
            </a:r>
            <a:r>
              <a:rPr sz="1800" b="1" dirty="0">
                <a:solidFill>
                  <a:srgbClr val="124F5C"/>
                </a:solidFill>
                <a:latin typeface="Arial" panose="020B0604020202020204"/>
                <a:cs typeface="Arial" panose="020B0604020202020204"/>
              </a:rPr>
              <a:t>on</a:t>
            </a:r>
            <a:r>
              <a:rPr sz="1800" b="1" spc="5" dirty="0">
                <a:solidFill>
                  <a:srgbClr val="124F5C"/>
                </a:solidFill>
                <a:latin typeface="Arial" panose="020B0604020202020204"/>
                <a:cs typeface="Arial" panose="020B0604020202020204"/>
              </a:rPr>
              <a:t> </a:t>
            </a:r>
            <a:r>
              <a:rPr sz="1800" b="1" spc="-5" dirty="0">
                <a:solidFill>
                  <a:srgbClr val="124F5C"/>
                </a:solidFill>
                <a:latin typeface="Arial" panose="020B0604020202020204"/>
                <a:cs typeface="Arial" panose="020B0604020202020204"/>
              </a:rPr>
              <a:t>‘School </a:t>
            </a:r>
            <a:r>
              <a:rPr sz="1800" b="1" spc="-484" dirty="0">
                <a:solidFill>
                  <a:srgbClr val="124F5C"/>
                </a:solidFill>
                <a:latin typeface="Arial" panose="020B0604020202020204"/>
                <a:cs typeface="Arial" panose="020B0604020202020204"/>
              </a:rPr>
              <a:t> </a:t>
            </a:r>
            <a:r>
              <a:rPr sz="1800" b="1" spc="-5" dirty="0">
                <a:solidFill>
                  <a:srgbClr val="124F5C"/>
                </a:solidFill>
                <a:latin typeface="Arial" panose="020B0604020202020204"/>
                <a:cs typeface="Arial" panose="020B0604020202020204"/>
              </a:rPr>
              <a:t>Holidays’.</a:t>
            </a:r>
            <a:endParaRPr sz="1800">
              <a:latin typeface="Arial" panose="020B0604020202020204"/>
              <a:cs typeface="Arial" panose="020B0604020202020204"/>
            </a:endParaRPr>
          </a:p>
          <a:p>
            <a:pPr marL="428625" marR="363220" indent="-416560">
              <a:lnSpc>
                <a:spcPct val="115000"/>
              </a:lnSpc>
              <a:buAutoNum type="arabicPeriod"/>
              <a:tabLst>
                <a:tab pos="428625" algn="l"/>
                <a:tab pos="428625" algn="l"/>
              </a:tabLst>
            </a:pPr>
            <a:r>
              <a:rPr sz="1800" b="1" spc="-5" dirty="0">
                <a:solidFill>
                  <a:srgbClr val="124F5C"/>
                </a:solidFill>
                <a:latin typeface="Arial" panose="020B0604020202020204"/>
                <a:cs typeface="Arial" panose="020B0604020202020204"/>
              </a:rPr>
              <a:t>Even </a:t>
            </a:r>
            <a:r>
              <a:rPr sz="1800" b="1" dirty="0">
                <a:solidFill>
                  <a:srgbClr val="124F5C"/>
                </a:solidFill>
                <a:latin typeface="Arial" panose="020B0604020202020204"/>
                <a:cs typeface="Arial" panose="020B0604020202020204"/>
              </a:rPr>
              <a:t>though </a:t>
            </a:r>
            <a:r>
              <a:rPr sz="1800" b="1" spc="-5" dirty="0">
                <a:solidFill>
                  <a:srgbClr val="124F5C"/>
                </a:solidFill>
                <a:latin typeface="Arial" panose="020B0604020202020204"/>
                <a:cs typeface="Arial" panose="020B0604020202020204"/>
              </a:rPr>
              <a:t>store type </a:t>
            </a:r>
            <a:r>
              <a:rPr sz="1800" b="1" dirty="0">
                <a:solidFill>
                  <a:srgbClr val="124F5C"/>
                </a:solidFill>
                <a:latin typeface="Arial" panose="020B0604020202020204"/>
                <a:cs typeface="Arial" panose="020B0604020202020204"/>
              </a:rPr>
              <a:t>‘b’ has </a:t>
            </a:r>
            <a:r>
              <a:rPr sz="1800" b="1" spc="-10" dirty="0">
                <a:solidFill>
                  <a:srgbClr val="124F5C"/>
                </a:solidFill>
                <a:latin typeface="Arial" panose="020B0604020202020204"/>
                <a:cs typeface="Arial" panose="020B0604020202020204"/>
              </a:rPr>
              <a:t>very </a:t>
            </a:r>
            <a:r>
              <a:rPr sz="1800" b="1" spc="-5" dirty="0">
                <a:solidFill>
                  <a:srgbClr val="124F5C"/>
                </a:solidFill>
                <a:latin typeface="Arial" panose="020B0604020202020204"/>
                <a:cs typeface="Arial" panose="020B0604020202020204"/>
              </a:rPr>
              <a:t>less number </a:t>
            </a:r>
            <a:r>
              <a:rPr sz="1800" b="1" dirty="0">
                <a:solidFill>
                  <a:srgbClr val="124F5C"/>
                </a:solidFill>
                <a:latin typeface="Arial" panose="020B0604020202020204"/>
                <a:cs typeface="Arial" panose="020B0604020202020204"/>
              </a:rPr>
              <a:t>of </a:t>
            </a:r>
            <a:r>
              <a:rPr sz="1800" b="1" spc="5" dirty="0">
                <a:solidFill>
                  <a:srgbClr val="124F5C"/>
                </a:solidFill>
                <a:latin typeface="Arial" panose="020B0604020202020204"/>
                <a:cs typeface="Arial" panose="020B0604020202020204"/>
              </a:rPr>
              <a:t> </a:t>
            </a:r>
            <a:r>
              <a:rPr sz="1800" b="1" spc="-5" dirty="0">
                <a:solidFill>
                  <a:srgbClr val="124F5C"/>
                </a:solidFill>
                <a:latin typeface="Arial" panose="020B0604020202020204"/>
                <a:cs typeface="Arial" panose="020B0604020202020204"/>
              </a:rPr>
              <a:t>stores</a:t>
            </a:r>
            <a:r>
              <a:rPr sz="1800" b="1" spc="5" dirty="0">
                <a:solidFill>
                  <a:srgbClr val="124F5C"/>
                </a:solidFill>
                <a:latin typeface="Arial" panose="020B0604020202020204"/>
                <a:cs typeface="Arial" panose="020B0604020202020204"/>
              </a:rPr>
              <a:t> </a:t>
            </a:r>
            <a:r>
              <a:rPr sz="1800" b="1" dirty="0">
                <a:solidFill>
                  <a:srgbClr val="124F5C"/>
                </a:solidFill>
                <a:latin typeface="Arial" panose="020B0604020202020204"/>
                <a:cs typeface="Arial" panose="020B0604020202020204"/>
              </a:rPr>
              <a:t>but</a:t>
            </a:r>
            <a:r>
              <a:rPr sz="1800" b="1" spc="10" dirty="0">
                <a:solidFill>
                  <a:srgbClr val="124F5C"/>
                </a:solidFill>
                <a:latin typeface="Arial" panose="020B0604020202020204"/>
                <a:cs typeface="Arial" panose="020B0604020202020204"/>
              </a:rPr>
              <a:t> </a:t>
            </a:r>
            <a:r>
              <a:rPr sz="1800" b="1" spc="-5" dirty="0">
                <a:solidFill>
                  <a:srgbClr val="124F5C"/>
                </a:solidFill>
                <a:latin typeface="Arial" panose="020B0604020202020204"/>
                <a:cs typeface="Arial" panose="020B0604020202020204"/>
              </a:rPr>
              <a:t>these</a:t>
            </a:r>
            <a:r>
              <a:rPr sz="1800" b="1" spc="5" dirty="0">
                <a:solidFill>
                  <a:srgbClr val="124F5C"/>
                </a:solidFill>
                <a:latin typeface="Arial" panose="020B0604020202020204"/>
                <a:cs typeface="Arial" panose="020B0604020202020204"/>
              </a:rPr>
              <a:t> </a:t>
            </a:r>
            <a:r>
              <a:rPr sz="1800" b="1" spc="-5" dirty="0">
                <a:solidFill>
                  <a:srgbClr val="124F5C"/>
                </a:solidFill>
                <a:latin typeface="Arial" panose="020B0604020202020204"/>
                <a:cs typeface="Arial" panose="020B0604020202020204"/>
              </a:rPr>
              <a:t>are</a:t>
            </a:r>
            <a:r>
              <a:rPr sz="1800" b="1" spc="10" dirty="0">
                <a:solidFill>
                  <a:srgbClr val="124F5C"/>
                </a:solidFill>
                <a:latin typeface="Arial" panose="020B0604020202020204"/>
                <a:cs typeface="Arial" panose="020B0604020202020204"/>
              </a:rPr>
              <a:t> </a:t>
            </a:r>
            <a:r>
              <a:rPr sz="1800" b="1" spc="-5" dirty="0">
                <a:solidFill>
                  <a:srgbClr val="124F5C"/>
                </a:solidFill>
                <a:latin typeface="Arial" panose="020B0604020202020204"/>
                <a:cs typeface="Arial" panose="020B0604020202020204"/>
              </a:rPr>
              <a:t>outperforming</a:t>
            </a:r>
            <a:r>
              <a:rPr sz="1800" b="1" spc="10" dirty="0">
                <a:solidFill>
                  <a:srgbClr val="124F5C"/>
                </a:solidFill>
                <a:latin typeface="Arial" panose="020B0604020202020204"/>
                <a:cs typeface="Arial" panose="020B0604020202020204"/>
              </a:rPr>
              <a:t> </a:t>
            </a:r>
            <a:r>
              <a:rPr sz="1800" b="1" spc="-5" dirty="0">
                <a:solidFill>
                  <a:srgbClr val="124F5C"/>
                </a:solidFill>
                <a:latin typeface="Arial" panose="020B0604020202020204"/>
                <a:cs typeface="Arial" panose="020B0604020202020204"/>
              </a:rPr>
              <a:t>other</a:t>
            </a:r>
            <a:r>
              <a:rPr sz="1800" b="1" spc="10" dirty="0">
                <a:solidFill>
                  <a:srgbClr val="124F5C"/>
                </a:solidFill>
                <a:latin typeface="Arial" panose="020B0604020202020204"/>
                <a:cs typeface="Arial" panose="020B0604020202020204"/>
              </a:rPr>
              <a:t> </a:t>
            </a:r>
            <a:r>
              <a:rPr sz="1800" b="1" spc="-5" dirty="0">
                <a:solidFill>
                  <a:srgbClr val="124F5C"/>
                </a:solidFill>
                <a:latin typeface="Arial" panose="020B0604020202020204"/>
                <a:cs typeface="Arial" panose="020B0604020202020204"/>
              </a:rPr>
              <a:t>store</a:t>
            </a:r>
            <a:r>
              <a:rPr sz="1800" b="1" spc="10" dirty="0">
                <a:solidFill>
                  <a:srgbClr val="124F5C"/>
                </a:solidFill>
                <a:latin typeface="Arial" panose="020B0604020202020204"/>
                <a:cs typeface="Arial" panose="020B0604020202020204"/>
              </a:rPr>
              <a:t> </a:t>
            </a:r>
            <a:r>
              <a:rPr sz="1800" b="1" spc="-5" dirty="0">
                <a:solidFill>
                  <a:srgbClr val="124F5C"/>
                </a:solidFill>
                <a:latin typeface="Arial" panose="020B0604020202020204"/>
                <a:cs typeface="Arial" panose="020B0604020202020204"/>
              </a:rPr>
              <a:t>types</a:t>
            </a:r>
            <a:r>
              <a:rPr sz="1800" b="1" dirty="0">
                <a:solidFill>
                  <a:srgbClr val="124F5C"/>
                </a:solidFill>
                <a:latin typeface="Arial" panose="020B0604020202020204"/>
                <a:cs typeface="Arial" panose="020B0604020202020204"/>
              </a:rPr>
              <a:t> in</a:t>
            </a:r>
            <a:endParaRPr sz="1800">
              <a:latin typeface="Arial" panose="020B0604020202020204"/>
              <a:cs typeface="Arial" panose="020B0604020202020204"/>
            </a:endParaRPr>
          </a:p>
          <a:p>
            <a:pPr marL="428625">
              <a:lnSpc>
                <a:spcPct val="100000"/>
              </a:lnSpc>
              <a:spcBef>
                <a:spcPts val="330"/>
              </a:spcBef>
            </a:pPr>
            <a:r>
              <a:rPr sz="1800" b="1" spc="-5" dirty="0">
                <a:solidFill>
                  <a:srgbClr val="124F5C"/>
                </a:solidFill>
                <a:latin typeface="Arial" panose="020B0604020202020204"/>
                <a:cs typeface="Arial" panose="020B0604020202020204"/>
              </a:rPr>
              <a:t>terms </a:t>
            </a:r>
            <a:r>
              <a:rPr sz="1800" b="1" dirty="0">
                <a:solidFill>
                  <a:srgbClr val="124F5C"/>
                </a:solidFill>
                <a:latin typeface="Arial" panose="020B0604020202020204"/>
                <a:cs typeface="Arial" panose="020B0604020202020204"/>
              </a:rPr>
              <a:t>of</a:t>
            </a:r>
            <a:r>
              <a:rPr sz="1800" b="1" spc="5" dirty="0">
                <a:solidFill>
                  <a:srgbClr val="124F5C"/>
                </a:solidFill>
                <a:latin typeface="Arial" panose="020B0604020202020204"/>
                <a:cs typeface="Arial" panose="020B0604020202020204"/>
              </a:rPr>
              <a:t> </a:t>
            </a:r>
            <a:r>
              <a:rPr sz="1800" b="1" spc="-5" dirty="0">
                <a:solidFill>
                  <a:srgbClr val="124F5C"/>
                </a:solidFill>
                <a:latin typeface="Arial" panose="020B0604020202020204"/>
                <a:cs typeface="Arial" panose="020B0604020202020204"/>
              </a:rPr>
              <a:t>sales </a:t>
            </a:r>
            <a:r>
              <a:rPr sz="1800" b="1" dirty="0">
                <a:solidFill>
                  <a:srgbClr val="124F5C"/>
                </a:solidFill>
                <a:latin typeface="Arial" panose="020B0604020202020204"/>
                <a:cs typeface="Arial" panose="020B0604020202020204"/>
              </a:rPr>
              <a:t>and</a:t>
            </a:r>
            <a:r>
              <a:rPr sz="1800" b="1" spc="5" dirty="0">
                <a:solidFill>
                  <a:srgbClr val="124F5C"/>
                </a:solidFill>
                <a:latin typeface="Arial" panose="020B0604020202020204"/>
                <a:cs typeface="Arial" panose="020B0604020202020204"/>
              </a:rPr>
              <a:t> </a:t>
            </a:r>
            <a:r>
              <a:rPr sz="1800" b="1" spc="-10" dirty="0">
                <a:solidFill>
                  <a:srgbClr val="124F5C"/>
                </a:solidFill>
                <a:latin typeface="Arial" panose="020B0604020202020204"/>
                <a:cs typeface="Arial" panose="020B0604020202020204"/>
              </a:rPr>
              <a:t>avg</a:t>
            </a:r>
            <a:r>
              <a:rPr sz="1800" b="1" dirty="0">
                <a:solidFill>
                  <a:srgbClr val="124F5C"/>
                </a:solidFill>
                <a:latin typeface="Arial" panose="020B0604020202020204"/>
                <a:cs typeface="Arial" panose="020B0604020202020204"/>
              </a:rPr>
              <a:t> </a:t>
            </a:r>
            <a:r>
              <a:rPr sz="1800" b="1" spc="-5" dirty="0">
                <a:solidFill>
                  <a:srgbClr val="124F5C"/>
                </a:solidFill>
                <a:latin typeface="Arial" panose="020B0604020202020204"/>
                <a:cs typeface="Arial" panose="020B0604020202020204"/>
              </a:rPr>
              <a:t>customers.</a:t>
            </a:r>
            <a:endParaRPr sz="1800">
              <a:latin typeface="Arial" panose="020B0604020202020204"/>
              <a:cs typeface="Arial" panose="020B0604020202020204"/>
            </a:endParaRPr>
          </a:p>
          <a:p>
            <a:pPr marL="428625" indent="-395605">
              <a:lnSpc>
                <a:spcPct val="100000"/>
              </a:lnSpc>
              <a:spcBef>
                <a:spcPts val="310"/>
              </a:spcBef>
              <a:buSzPct val="89000"/>
              <a:buAutoNum type="arabicPeriod" startAt="5"/>
              <a:tabLst>
                <a:tab pos="428625" algn="l"/>
                <a:tab pos="428625" algn="l"/>
              </a:tabLst>
            </a:pPr>
            <a:r>
              <a:rPr sz="1800" b="1" spc="-5" dirty="0">
                <a:solidFill>
                  <a:srgbClr val="124F5C"/>
                </a:solidFill>
                <a:latin typeface="Arial" panose="020B0604020202020204"/>
                <a:cs typeface="Arial" panose="020B0604020202020204"/>
              </a:rPr>
              <a:t>Sales</a:t>
            </a:r>
            <a:r>
              <a:rPr sz="1800" b="1" dirty="0">
                <a:solidFill>
                  <a:srgbClr val="124F5C"/>
                </a:solidFill>
                <a:latin typeface="Arial" panose="020B0604020202020204"/>
                <a:cs typeface="Arial" panose="020B0604020202020204"/>
              </a:rPr>
              <a:t> are</a:t>
            </a:r>
            <a:r>
              <a:rPr sz="1800" b="1" spc="-5" dirty="0">
                <a:solidFill>
                  <a:srgbClr val="124F5C"/>
                </a:solidFill>
                <a:latin typeface="Arial" panose="020B0604020202020204"/>
                <a:cs typeface="Arial" panose="020B0604020202020204"/>
              </a:rPr>
              <a:t> consistent</a:t>
            </a:r>
            <a:r>
              <a:rPr sz="1800" b="1" spc="5" dirty="0">
                <a:solidFill>
                  <a:srgbClr val="124F5C"/>
                </a:solidFill>
                <a:latin typeface="Arial" panose="020B0604020202020204"/>
                <a:cs typeface="Arial" panose="020B0604020202020204"/>
              </a:rPr>
              <a:t> </a:t>
            </a:r>
            <a:r>
              <a:rPr sz="1800" b="1" dirty="0">
                <a:solidFill>
                  <a:srgbClr val="124F5C"/>
                </a:solidFill>
                <a:latin typeface="Arial" panose="020B0604020202020204"/>
                <a:cs typeface="Arial" panose="020B0604020202020204"/>
              </a:rPr>
              <a:t>for</a:t>
            </a:r>
            <a:r>
              <a:rPr sz="1800" b="1" spc="5" dirty="0">
                <a:solidFill>
                  <a:srgbClr val="124F5C"/>
                </a:solidFill>
                <a:latin typeface="Arial" panose="020B0604020202020204"/>
                <a:cs typeface="Arial" panose="020B0604020202020204"/>
              </a:rPr>
              <a:t> </a:t>
            </a:r>
            <a:r>
              <a:rPr sz="1800" b="1" spc="-5" dirty="0">
                <a:solidFill>
                  <a:srgbClr val="124F5C"/>
                </a:solidFill>
                <a:latin typeface="Arial" panose="020B0604020202020204"/>
                <a:cs typeface="Arial" panose="020B0604020202020204"/>
              </a:rPr>
              <a:t>the</a:t>
            </a:r>
            <a:r>
              <a:rPr sz="1800" b="1" spc="5" dirty="0">
                <a:solidFill>
                  <a:srgbClr val="124F5C"/>
                </a:solidFill>
                <a:latin typeface="Arial" panose="020B0604020202020204"/>
                <a:cs typeface="Arial" panose="020B0604020202020204"/>
              </a:rPr>
              <a:t> </a:t>
            </a:r>
            <a:r>
              <a:rPr sz="1800" b="1" spc="-5" dirty="0">
                <a:solidFill>
                  <a:srgbClr val="124F5C"/>
                </a:solidFill>
                <a:latin typeface="Arial" panose="020B0604020202020204"/>
                <a:cs typeface="Arial" panose="020B0604020202020204"/>
              </a:rPr>
              <a:t>second</a:t>
            </a:r>
            <a:r>
              <a:rPr sz="1800" b="1" spc="10" dirty="0">
                <a:solidFill>
                  <a:srgbClr val="124F5C"/>
                </a:solidFill>
                <a:latin typeface="Arial" panose="020B0604020202020204"/>
                <a:cs typeface="Arial" panose="020B0604020202020204"/>
              </a:rPr>
              <a:t> </a:t>
            </a:r>
            <a:r>
              <a:rPr sz="1800" b="1" spc="-5" dirty="0">
                <a:solidFill>
                  <a:srgbClr val="124F5C"/>
                </a:solidFill>
                <a:latin typeface="Arial" panose="020B0604020202020204"/>
                <a:cs typeface="Arial" panose="020B0604020202020204"/>
              </a:rPr>
              <a:t>quarter</a:t>
            </a:r>
            <a:r>
              <a:rPr sz="1800" b="1" spc="5" dirty="0">
                <a:solidFill>
                  <a:srgbClr val="124F5C"/>
                </a:solidFill>
                <a:latin typeface="Arial" panose="020B0604020202020204"/>
                <a:cs typeface="Arial" panose="020B0604020202020204"/>
              </a:rPr>
              <a:t> </a:t>
            </a:r>
            <a:r>
              <a:rPr sz="1800" b="1" dirty="0">
                <a:solidFill>
                  <a:srgbClr val="124F5C"/>
                </a:solidFill>
                <a:latin typeface="Arial" panose="020B0604020202020204"/>
                <a:cs typeface="Arial" panose="020B0604020202020204"/>
              </a:rPr>
              <a:t>of</a:t>
            </a:r>
            <a:r>
              <a:rPr sz="1800" b="1" spc="15" dirty="0">
                <a:solidFill>
                  <a:srgbClr val="124F5C"/>
                </a:solidFill>
                <a:latin typeface="Arial" panose="020B0604020202020204"/>
                <a:cs typeface="Arial" panose="020B0604020202020204"/>
              </a:rPr>
              <a:t> </a:t>
            </a:r>
            <a:r>
              <a:rPr sz="1800" b="1" spc="-5" dirty="0">
                <a:solidFill>
                  <a:srgbClr val="124F5C"/>
                </a:solidFill>
                <a:latin typeface="Arial" panose="020B0604020202020204"/>
                <a:cs typeface="Arial" panose="020B0604020202020204"/>
              </a:rPr>
              <a:t>the</a:t>
            </a:r>
            <a:r>
              <a:rPr sz="1800" b="1" spc="5" dirty="0">
                <a:solidFill>
                  <a:srgbClr val="124F5C"/>
                </a:solidFill>
                <a:latin typeface="Arial" panose="020B0604020202020204"/>
                <a:cs typeface="Arial" panose="020B0604020202020204"/>
              </a:rPr>
              <a:t> </a:t>
            </a:r>
            <a:r>
              <a:rPr sz="1800" b="1" spc="-5" dirty="0">
                <a:solidFill>
                  <a:srgbClr val="124F5C"/>
                </a:solidFill>
                <a:latin typeface="Arial" panose="020B0604020202020204"/>
                <a:cs typeface="Arial" panose="020B0604020202020204"/>
              </a:rPr>
              <a:t>year</a:t>
            </a:r>
            <a:r>
              <a:rPr sz="1800" b="1" spc="10" dirty="0">
                <a:solidFill>
                  <a:srgbClr val="124F5C"/>
                </a:solidFill>
                <a:latin typeface="Arial" panose="020B0604020202020204"/>
                <a:cs typeface="Arial" panose="020B0604020202020204"/>
              </a:rPr>
              <a:t> </a:t>
            </a:r>
            <a:r>
              <a:rPr sz="1800" b="1" dirty="0">
                <a:solidFill>
                  <a:srgbClr val="124F5C"/>
                </a:solidFill>
                <a:latin typeface="Arial" panose="020B0604020202020204"/>
                <a:cs typeface="Arial" panose="020B0604020202020204"/>
              </a:rPr>
              <a:t>but</a:t>
            </a:r>
            <a:endParaRPr sz="1800">
              <a:latin typeface="Arial" panose="020B0604020202020204"/>
              <a:cs typeface="Arial" panose="020B0604020202020204"/>
            </a:endParaRPr>
          </a:p>
          <a:p>
            <a:pPr marL="428625">
              <a:lnSpc>
                <a:spcPct val="100000"/>
              </a:lnSpc>
              <a:spcBef>
                <a:spcPts val="735"/>
              </a:spcBef>
            </a:pPr>
            <a:r>
              <a:rPr sz="1800" b="1" dirty="0">
                <a:solidFill>
                  <a:srgbClr val="124F5C"/>
                </a:solidFill>
                <a:latin typeface="Arial" panose="020B0604020202020204"/>
                <a:cs typeface="Arial" panose="020B0604020202020204"/>
              </a:rPr>
              <a:t>it</a:t>
            </a:r>
            <a:r>
              <a:rPr sz="1800" b="1" spc="5" dirty="0">
                <a:solidFill>
                  <a:srgbClr val="124F5C"/>
                </a:solidFill>
                <a:latin typeface="Arial" panose="020B0604020202020204"/>
                <a:cs typeface="Arial" panose="020B0604020202020204"/>
              </a:rPr>
              <a:t> </a:t>
            </a:r>
            <a:r>
              <a:rPr sz="1800" b="1" spc="-5" dirty="0">
                <a:solidFill>
                  <a:srgbClr val="124F5C"/>
                </a:solidFill>
                <a:latin typeface="Arial" panose="020B0604020202020204"/>
                <a:cs typeface="Arial" panose="020B0604020202020204"/>
              </a:rPr>
              <a:t>starts</a:t>
            </a:r>
            <a:r>
              <a:rPr sz="1800" b="1" spc="-10" dirty="0">
                <a:solidFill>
                  <a:srgbClr val="124F5C"/>
                </a:solidFill>
                <a:latin typeface="Arial" panose="020B0604020202020204"/>
                <a:cs typeface="Arial" panose="020B0604020202020204"/>
              </a:rPr>
              <a:t> </a:t>
            </a:r>
            <a:r>
              <a:rPr sz="1800" b="1" spc="-5" dirty="0">
                <a:solidFill>
                  <a:srgbClr val="124F5C"/>
                </a:solidFill>
                <a:latin typeface="Arial" panose="020B0604020202020204"/>
                <a:cs typeface="Arial" panose="020B0604020202020204"/>
              </a:rPr>
              <a:t>increasing</a:t>
            </a:r>
            <a:r>
              <a:rPr sz="1800" b="1" spc="5" dirty="0">
                <a:solidFill>
                  <a:srgbClr val="124F5C"/>
                </a:solidFill>
                <a:latin typeface="Arial" panose="020B0604020202020204"/>
                <a:cs typeface="Arial" panose="020B0604020202020204"/>
              </a:rPr>
              <a:t> </a:t>
            </a:r>
            <a:r>
              <a:rPr sz="1800" b="1" dirty="0">
                <a:solidFill>
                  <a:srgbClr val="124F5C"/>
                </a:solidFill>
                <a:latin typeface="Arial" panose="020B0604020202020204"/>
                <a:cs typeface="Arial" panose="020B0604020202020204"/>
              </a:rPr>
              <a:t>in</a:t>
            </a:r>
            <a:r>
              <a:rPr sz="1800" b="1" spc="5" dirty="0">
                <a:solidFill>
                  <a:srgbClr val="124F5C"/>
                </a:solidFill>
                <a:latin typeface="Arial" panose="020B0604020202020204"/>
                <a:cs typeface="Arial" panose="020B0604020202020204"/>
              </a:rPr>
              <a:t> </a:t>
            </a:r>
            <a:r>
              <a:rPr sz="1800" b="1" spc="-5" dirty="0">
                <a:solidFill>
                  <a:srgbClr val="124F5C"/>
                </a:solidFill>
                <a:latin typeface="Arial" panose="020B0604020202020204"/>
                <a:cs typeface="Arial" panose="020B0604020202020204"/>
              </a:rPr>
              <a:t>the</a:t>
            </a:r>
            <a:r>
              <a:rPr sz="1800" b="1" dirty="0">
                <a:solidFill>
                  <a:srgbClr val="124F5C"/>
                </a:solidFill>
                <a:latin typeface="Arial" panose="020B0604020202020204"/>
                <a:cs typeface="Arial" panose="020B0604020202020204"/>
              </a:rPr>
              <a:t> </a:t>
            </a:r>
            <a:r>
              <a:rPr sz="1800" b="1" spc="-5" dirty="0">
                <a:solidFill>
                  <a:srgbClr val="124F5C"/>
                </a:solidFill>
                <a:latin typeface="Arial" panose="020B0604020202020204"/>
                <a:cs typeface="Arial" panose="020B0604020202020204"/>
              </a:rPr>
              <a:t>last</a:t>
            </a:r>
            <a:r>
              <a:rPr sz="1800" b="1" dirty="0">
                <a:solidFill>
                  <a:srgbClr val="124F5C"/>
                </a:solidFill>
                <a:latin typeface="Arial" panose="020B0604020202020204"/>
                <a:cs typeface="Arial" panose="020B0604020202020204"/>
              </a:rPr>
              <a:t> </a:t>
            </a:r>
            <a:r>
              <a:rPr sz="1800" b="1" spc="-5" dirty="0">
                <a:solidFill>
                  <a:srgbClr val="124F5C"/>
                </a:solidFill>
                <a:latin typeface="Arial" panose="020B0604020202020204"/>
                <a:cs typeface="Arial" panose="020B0604020202020204"/>
              </a:rPr>
              <a:t>quarter.</a:t>
            </a:r>
            <a:endParaRPr sz="1800">
              <a:latin typeface="Arial" panose="020B0604020202020204"/>
              <a:cs typeface="Arial" panose="020B060402020202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0491" y="475234"/>
            <a:ext cx="3462020" cy="452120"/>
          </a:xfrm>
          <a:prstGeom prst="rect">
            <a:avLst/>
          </a:prstGeom>
        </p:spPr>
        <p:txBody>
          <a:bodyPr vert="horz" wrap="square" lIns="0" tIns="12065" rIns="0" bIns="0" rtlCol="0">
            <a:spAutoFit/>
          </a:bodyPr>
          <a:lstStyle/>
          <a:p>
            <a:pPr marL="12700">
              <a:lnSpc>
                <a:spcPct val="100000"/>
              </a:lnSpc>
              <a:spcBef>
                <a:spcPts val="95"/>
              </a:spcBef>
            </a:pPr>
            <a:r>
              <a:rPr sz="2800" spc="-5" dirty="0"/>
              <a:t>Feature</a:t>
            </a:r>
            <a:r>
              <a:rPr sz="2800" spc="-40" dirty="0"/>
              <a:t> </a:t>
            </a:r>
            <a:r>
              <a:rPr sz="2800" spc="-5" dirty="0"/>
              <a:t>Engineering</a:t>
            </a:r>
            <a:endParaRPr sz="2800"/>
          </a:p>
        </p:txBody>
      </p:sp>
      <p:sp>
        <p:nvSpPr>
          <p:cNvPr id="3" name="object 3"/>
          <p:cNvSpPr txBox="1"/>
          <p:nvPr/>
        </p:nvSpPr>
        <p:spPr>
          <a:xfrm>
            <a:off x="442976" y="1211326"/>
            <a:ext cx="7691755" cy="2651760"/>
          </a:xfrm>
          <a:prstGeom prst="rect">
            <a:avLst/>
          </a:prstGeom>
        </p:spPr>
        <p:txBody>
          <a:bodyPr vert="horz" wrap="square" lIns="0" tIns="13335" rIns="0" bIns="0" rtlCol="0">
            <a:spAutoFit/>
          </a:bodyPr>
          <a:lstStyle/>
          <a:p>
            <a:pPr marL="419735" indent="-407670">
              <a:lnSpc>
                <a:spcPct val="100000"/>
              </a:lnSpc>
              <a:spcBef>
                <a:spcPts val="105"/>
              </a:spcBef>
              <a:buAutoNum type="arabicPeriod"/>
              <a:tabLst>
                <a:tab pos="419100" algn="l"/>
                <a:tab pos="420370" algn="l"/>
              </a:tabLst>
            </a:pPr>
            <a:r>
              <a:rPr sz="1700" b="1" dirty="0">
                <a:solidFill>
                  <a:srgbClr val="124F5C"/>
                </a:solidFill>
                <a:latin typeface="Arial" panose="020B0604020202020204"/>
                <a:cs typeface="Arial" panose="020B0604020202020204"/>
              </a:rPr>
              <a:t>Extracting</a:t>
            </a:r>
            <a:r>
              <a:rPr sz="1700" b="1" spc="-40" dirty="0">
                <a:solidFill>
                  <a:srgbClr val="124F5C"/>
                </a:solidFill>
                <a:latin typeface="Arial" panose="020B0604020202020204"/>
                <a:cs typeface="Arial" panose="020B0604020202020204"/>
              </a:rPr>
              <a:t> </a:t>
            </a:r>
            <a:r>
              <a:rPr sz="1700" b="1" dirty="0">
                <a:solidFill>
                  <a:srgbClr val="124F5C"/>
                </a:solidFill>
                <a:latin typeface="Arial" panose="020B0604020202020204"/>
                <a:cs typeface="Arial" panose="020B0604020202020204"/>
              </a:rPr>
              <a:t>week,</a:t>
            </a:r>
            <a:r>
              <a:rPr sz="1700" b="1" spc="-10" dirty="0">
                <a:solidFill>
                  <a:srgbClr val="124F5C"/>
                </a:solidFill>
                <a:latin typeface="Arial" panose="020B0604020202020204"/>
                <a:cs typeface="Arial" panose="020B0604020202020204"/>
              </a:rPr>
              <a:t> </a:t>
            </a:r>
            <a:r>
              <a:rPr sz="1700" b="1" dirty="0">
                <a:solidFill>
                  <a:srgbClr val="124F5C"/>
                </a:solidFill>
                <a:latin typeface="Arial" panose="020B0604020202020204"/>
                <a:cs typeface="Arial" panose="020B0604020202020204"/>
              </a:rPr>
              <a:t>month,</a:t>
            </a:r>
            <a:r>
              <a:rPr sz="1700" b="1" spc="-10" dirty="0">
                <a:solidFill>
                  <a:srgbClr val="124F5C"/>
                </a:solidFill>
                <a:latin typeface="Arial" panose="020B0604020202020204"/>
                <a:cs typeface="Arial" panose="020B0604020202020204"/>
              </a:rPr>
              <a:t> </a:t>
            </a:r>
            <a:r>
              <a:rPr sz="1700" b="1" spc="-5" dirty="0">
                <a:solidFill>
                  <a:srgbClr val="124F5C"/>
                </a:solidFill>
                <a:latin typeface="Arial" panose="020B0604020202020204"/>
                <a:cs typeface="Arial" panose="020B0604020202020204"/>
              </a:rPr>
              <a:t>year</a:t>
            </a:r>
            <a:r>
              <a:rPr sz="1700" b="1" spc="5" dirty="0">
                <a:solidFill>
                  <a:srgbClr val="124F5C"/>
                </a:solidFill>
                <a:latin typeface="Arial" panose="020B0604020202020204"/>
                <a:cs typeface="Arial" panose="020B0604020202020204"/>
              </a:rPr>
              <a:t> </a:t>
            </a:r>
            <a:r>
              <a:rPr sz="1700" b="1" dirty="0">
                <a:solidFill>
                  <a:srgbClr val="124F5C"/>
                </a:solidFill>
                <a:latin typeface="Arial" panose="020B0604020202020204"/>
                <a:cs typeface="Arial" panose="020B0604020202020204"/>
              </a:rPr>
              <a:t>from</a:t>
            </a:r>
            <a:r>
              <a:rPr sz="1700" b="1" spc="-10" dirty="0">
                <a:solidFill>
                  <a:srgbClr val="124F5C"/>
                </a:solidFill>
                <a:latin typeface="Arial" panose="020B0604020202020204"/>
                <a:cs typeface="Arial" panose="020B0604020202020204"/>
              </a:rPr>
              <a:t> </a:t>
            </a:r>
            <a:r>
              <a:rPr sz="1700" b="1" dirty="0">
                <a:solidFill>
                  <a:srgbClr val="124F5C"/>
                </a:solidFill>
                <a:latin typeface="Arial" panose="020B0604020202020204"/>
                <a:cs typeface="Arial" panose="020B0604020202020204"/>
              </a:rPr>
              <a:t>Date</a:t>
            </a:r>
            <a:r>
              <a:rPr sz="1700" b="1" spc="-10" dirty="0">
                <a:solidFill>
                  <a:srgbClr val="124F5C"/>
                </a:solidFill>
                <a:latin typeface="Arial" panose="020B0604020202020204"/>
                <a:cs typeface="Arial" panose="020B0604020202020204"/>
              </a:rPr>
              <a:t> </a:t>
            </a:r>
            <a:r>
              <a:rPr sz="1700" b="1" dirty="0">
                <a:solidFill>
                  <a:srgbClr val="124F5C"/>
                </a:solidFill>
                <a:latin typeface="Arial" panose="020B0604020202020204"/>
                <a:cs typeface="Arial" panose="020B0604020202020204"/>
              </a:rPr>
              <a:t>and</a:t>
            </a:r>
            <a:r>
              <a:rPr sz="1700" b="1" spc="-15" dirty="0">
                <a:solidFill>
                  <a:srgbClr val="124F5C"/>
                </a:solidFill>
                <a:latin typeface="Arial" panose="020B0604020202020204"/>
                <a:cs typeface="Arial" panose="020B0604020202020204"/>
              </a:rPr>
              <a:t> </a:t>
            </a:r>
            <a:r>
              <a:rPr sz="1700" b="1" dirty="0">
                <a:solidFill>
                  <a:srgbClr val="124F5C"/>
                </a:solidFill>
                <a:latin typeface="Arial" panose="020B0604020202020204"/>
                <a:cs typeface="Arial" panose="020B0604020202020204"/>
              </a:rPr>
              <a:t>adding</a:t>
            </a:r>
            <a:r>
              <a:rPr sz="1700" b="1" spc="5" dirty="0">
                <a:solidFill>
                  <a:srgbClr val="124F5C"/>
                </a:solidFill>
                <a:latin typeface="Arial" panose="020B0604020202020204"/>
                <a:cs typeface="Arial" panose="020B0604020202020204"/>
              </a:rPr>
              <a:t> </a:t>
            </a:r>
            <a:r>
              <a:rPr sz="1700" b="1" spc="-5" dirty="0">
                <a:solidFill>
                  <a:srgbClr val="124F5C"/>
                </a:solidFill>
                <a:latin typeface="Arial" panose="020B0604020202020204"/>
                <a:cs typeface="Arial" panose="020B0604020202020204"/>
              </a:rPr>
              <a:t>them in</a:t>
            </a:r>
            <a:r>
              <a:rPr sz="1700" b="1" spc="-15" dirty="0">
                <a:solidFill>
                  <a:srgbClr val="124F5C"/>
                </a:solidFill>
                <a:latin typeface="Arial" panose="020B0604020202020204"/>
                <a:cs typeface="Arial" panose="020B0604020202020204"/>
              </a:rPr>
              <a:t> </a:t>
            </a:r>
            <a:r>
              <a:rPr sz="1700" b="1" dirty="0">
                <a:solidFill>
                  <a:srgbClr val="124F5C"/>
                </a:solidFill>
                <a:latin typeface="Arial" panose="020B0604020202020204"/>
                <a:cs typeface="Arial" panose="020B0604020202020204"/>
              </a:rPr>
              <a:t>dataset.</a:t>
            </a:r>
            <a:endParaRPr sz="1700">
              <a:latin typeface="Arial" panose="020B0604020202020204"/>
              <a:cs typeface="Arial" panose="020B0604020202020204"/>
            </a:endParaRPr>
          </a:p>
          <a:p>
            <a:pPr>
              <a:lnSpc>
                <a:spcPct val="100000"/>
              </a:lnSpc>
              <a:buClr>
                <a:srgbClr val="124F5C"/>
              </a:buClr>
              <a:buFont typeface="Arial" panose="020B0604020202020204"/>
              <a:buAutoNum type="arabicPeriod"/>
            </a:pPr>
            <a:endParaRPr sz="1900">
              <a:latin typeface="Arial" panose="020B0604020202020204"/>
              <a:cs typeface="Arial" panose="020B0604020202020204"/>
            </a:endParaRPr>
          </a:p>
          <a:p>
            <a:pPr marL="419735" indent="-407670">
              <a:lnSpc>
                <a:spcPct val="100000"/>
              </a:lnSpc>
              <a:spcBef>
                <a:spcPts val="1670"/>
              </a:spcBef>
              <a:buAutoNum type="arabicPeriod"/>
              <a:tabLst>
                <a:tab pos="419100" algn="l"/>
                <a:tab pos="420370" algn="l"/>
              </a:tabLst>
            </a:pPr>
            <a:r>
              <a:rPr sz="1700" b="1" dirty="0">
                <a:solidFill>
                  <a:srgbClr val="124F5C"/>
                </a:solidFill>
                <a:latin typeface="Arial" panose="020B0604020202020204"/>
                <a:cs typeface="Arial" panose="020B0604020202020204"/>
              </a:rPr>
              <a:t>Merging</a:t>
            </a:r>
            <a:r>
              <a:rPr sz="1700" b="1" spc="-15" dirty="0">
                <a:solidFill>
                  <a:srgbClr val="124F5C"/>
                </a:solidFill>
                <a:latin typeface="Arial" panose="020B0604020202020204"/>
                <a:cs typeface="Arial" panose="020B0604020202020204"/>
              </a:rPr>
              <a:t> </a:t>
            </a:r>
            <a:r>
              <a:rPr sz="1700" b="1" spc="-5" dirty="0">
                <a:solidFill>
                  <a:srgbClr val="124F5C"/>
                </a:solidFill>
                <a:latin typeface="Arial" panose="020B0604020202020204"/>
                <a:cs typeface="Arial" panose="020B0604020202020204"/>
              </a:rPr>
              <a:t>both</a:t>
            </a:r>
            <a:r>
              <a:rPr sz="1700" b="1" spc="-15" dirty="0">
                <a:solidFill>
                  <a:srgbClr val="124F5C"/>
                </a:solidFill>
                <a:latin typeface="Arial" panose="020B0604020202020204"/>
                <a:cs typeface="Arial" panose="020B0604020202020204"/>
              </a:rPr>
              <a:t> </a:t>
            </a:r>
            <a:r>
              <a:rPr sz="1700" b="1" spc="-5" dirty="0">
                <a:solidFill>
                  <a:srgbClr val="124F5C"/>
                </a:solidFill>
                <a:latin typeface="Arial" panose="020B0604020202020204"/>
                <a:cs typeface="Arial" panose="020B0604020202020204"/>
              </a:rPr>
              <a:t>dataset.</a:t>
            </a:r>
            <a:endParaRPr sz="1700">
              <a:latin typeface="Arial" panose="020B0604020202020204"/>
              <a:cs typeface="Arial" panose="020B0604020202020204"/>
            </a:endParaRPr>
          </a:p>
          <a:p>
            <a:pPr>
              <a:lnSpc>
                <a:spcPct val="100000"/>
              </a:lnSpc>
              <a:spcBef>
                <a:spcPts val="30"/>
              </a:spcBef>
              <a:buClr>
                <a:srgbClr val="124F5C"/>
              </a:buClr>
              <a:buFont typeface="Arial" panose="020B0604020202020204"/>
              <a:buAutoNum type="arabicPeriod"/>
            </a:pPr>
            <a:endParaRPr sz="2800">
              <a:latin typeface="Arial" panose="020B0604020202020204"/>
              <a:cs typeface="Arial" panose="020B0604020202020204"/>
            </a:endParaRPr>
          </a:p>
          <a:p>
            <a:pPr marL="419735" indent="-407670">
              <a:lnSpc>
                <a:spcPct val="100000"/>
              </a:lnSpc>
              <a:buAutoNum type="arabicPeriod"/>
              <a:tabLst>
                <a:tab pos="419100" algn="l"/>
                <a:tab pos="420370" algn="l"/>
              </a:tabLst>
            </a:pPr>
            <a:r>
              <a:rPr sz="1700" b="1" dirty="0">
                <a:solidFill>
                  <a:srgbClr val="124F5C"/>
                </a:solidFill>
                <a:latin typeface="Arial" panose="020B0604020202020204"/>
                <a:cs typeface="Arial" panose="020B0604020202020204"/>
              </a:rPr>
              <a:t>One</a:t>
            </a:r>
            <a:r>
              <a:rPr sz="1700" b="1" spc="-5" dirty="0">
                <a:solidFill>
                  <a:srgbClr val="124F5C"/>
                </a:solidFill>
                <a:latin typeface="Arial" panose="020B0604020202020204"/>
                <a:cs typeface="Arial" panose="020B0604020202020204"/>
              </a:rPr>
              <a:t> </a:t>
            </a:r>
            <a:r>
              <a:rPr sz="1700" b="1" dirty="0">
                <a:solidFill>
                  <a:srgbClr val="124F5C"/>
                </a:solidFill>
                <a:latin typeface="Arial" panose="020B0604020202020204"/>
                <a:cs typeface="Arial" panose="020B0604020202020204"/>
              </a:rPr>
              <a:t>hot</a:t>
            </a:r>
            <a:r>
              <a:rPr sz="1700" b="1" spc="-10" dirty="0">
                <a:solidFill>
                  <a:srgbClr val="124F5C"/>
                </a:solidFill>
                <a:latin typeface="Arial" panose="020B0604020202020204"/>
                <a:cs typeface="Arial" panose="020B0604020202020204"/>
              </a:rPr>
              <a:t> </a:t>
            </a:r>
            <a:r>
              <a:rPr sz="1700" b="1" spc="-5" dirty="0">
                <a:solidFill>
                  <a:srgbClr val="124F5C"/>
                </a:solidFill>
                <a:latin typeface="Arial" panose="020B0604020202020204"/>
                <a:cs typeface="Arial" panose="020B0604020202020204"/>
              </a:rPr>
              <a:t>encoding</a:t>
            </a:r>
            <a:r>
              <a:rPr sz="1700" b="1" spc="-10" dirty="0">
                <a:solidFill>
                  <a:srgbClr val="124F5C"/>
                </a:solidFill>
                <a:latin typeface="Arial" panose="020B0604020202020204"/>
                <a:cs typeface="Arial" panose="020B0604020202020204"/>
              </a:rPr>
              <a:t> </a:t>
            </a:r>
            <a:r>
              <a:rPr sz="1700" b="1" dirty="0">
                <a:solidFill>
                  <a:srgbClr val="124F5C"/>
                </a:solidFill>
                <a:latin typeface="Arial" panose="020B0604020202020204"/>
                <a:cs typeface="Arial" panose="020B0604020202020204"/>
              </a:rPr>
              <a:t>for</a:t>
            </a:r>
            <a:r>
              <a:rPr sz="1700" b="1" spc="-10" dirty="0">
                <a:solidFill>
                  <a:srgbClr val="124F5C"/>
                </a:solidFill>
                <a:latin typeface="Arial" panose="020B0604020202020204"/>
                <a:cs typeface="Arial" panose="020B0604020202020204"/>
              </a:rPr>
              <a:t> </a:t>
            </a:r>
            <a:r>
              <a:rPr sz="1700" b="1" dirty="0">
                <a:solidFill>
                  <a:srgbClr val="124F5C"/>
                </a:solidFill>
                <a:latin typeface="Arial" panose="020B0604020202020204"/>
                <a:cs typeface="Arial" panose="020B0604020202020204"/>
              </a:rPr>
              <a:t>Storetype,</a:t>
            </a:r>
            <a:r>
              <a:rPr sz="1700" b="1" spc="-5" dirty="0">
                <a:solidFill>
                  <a:srgbClr val="124F5C"/>
                </a:solidFill>
                <a:latin typeface="Arial" panose="020B0604020202020204"/>
                <a:cs typeface="Arial" panose="020B0604020202020204"/>
              </a:rPr>
              <a:t> Assortment.</a:t>
            </a:r>
            <a:endParaRPr sz="1700">
              <a:latin typeface="Arial" panose="020B0604020202020204"/>
              <a:cs typeface="Arial" panose="020B0604020202020204"/>
            </a:endParaRPr>
          </a:p>
          <a:p>
            <a:pPr>
              <a:lnSpc>
                <a:spcPct val="100000"/>
              </a:lnSpc>
              <a:spcBef>
                <a:spcPts val="45"/>
              </a:spcBef>
              <a:buClr>
                <a:srgbClr val="124F5C"/>
              </a:buClr>
              <a:buFont typeface="Arial" panose="020B0604020202020204"/>
              <a:buAutoNum type="arabicPeriod"/>
            </a:pPr>
            <a:endParaRPr sz="1650">
              <a:latin typeface="Arial" panose="020B0604020202020204"/>
              <a:cs typeface="Arial" panose="020B0604020202020204"/>
            </a:endParaRPr>
          </a:p>
          <a:p>
            <a:pPr marL="419735" marR="5080" indent="-407670">
              <a:lnSpc>
                <a:spcPct val="135000"/>
              </a:lnSpc>
              <a:buAutoNum type="arabicPeriod"/>
              <a:tabLst>
                <a:tab pos="419100" algn="l"/>
                <a:tab pos="420370" algn="l"/>
              </a:tabLst>
            </a:pPr>
            <a:r>
              <a:rPr sz="1700" b="1" spc="-5" dirty="0">
                <a:solidFill>
                  <a:srgbClr val="124F5C"/>
                </a:solidFill>
                <a:latin typeface="Arial" panose="020B0604020202020204"/>
                <a:cs typeface="Arial" panose="020B0604020202020204"/>
              </a:rPr>
              <a:t>Splitting dataset </a:t>
            </a:r>
            <a:r>
              <a:rPr sz="1700" b="1" dirty="0">
                <a:solidFill>
                  <a:srgbClr val="124F5C"/>
                </a:solidFill>
                <a:latin typeface="Arial" panose="020B0604020202020204"/>
                <a:cs typeface="Arial" panose="020B0604020202020204"/>
              </a:rPr>
              <a:t>into</a:t>
            </a:r>
            <a:r>
              <a:rPr sz="1700" b="1" spc="5" dirty="0">
                <a:solidFill>
                  <a:srgbClr val="124F5C"/>
                </a:solidFill>
                <a:latin typeface="Arial" panose="020B0604020202020204"/>
                <a:cs typeface="Arial" panose="020B0604020202020204"/>
              </a:rPr>
              <a:t> </a:t>
            </a:r>
            <a:r>
              <a:rPr sz="1700" b="1" dirty="0">
                <a:solidFill>
                  <a:srgbClr val="124F5C"/>
                </a:solidFill>
                <a:latin typeface="Arial" panose="020B0604020202020204"/>
                <a:cs typeface="Arial" panose="020B0604020202020204"/>
              </a:rPr>
              <a:t>Training</a:t>
            </a:r>
            <a:r>
              <a:rPr sz="1700" b="1" spc="-10" dirty="0">
                <a:solidFill>
                  <a:srgbClr val="124F5C"/>
                </a:solidFill>
                <a:latin typeface="Arial" panose="020B0604020202020204"/>
                <a:cs typeface="Arial" panose="020B0604020202020204"/>
              </a:rPr>
              <a:t> </a:t>
            </a:r>
            <a:r>
              <a:rPr sz="1700" b="1" dirty="0">
                <a:solidFill>
                  <a:srgbClr val="124F5C"/>
                </a:solidFill>
                <a:latin typeface="Arial" panose="020B0604020202020204"/>
                <a:cs typeface="Arial" panose="020B0604020202020204"/>
              </a:rPr>
              <a:t>and</a:t>
            </a:r>
            <a:r>
              <a:rPr sz="1700" b="1" spc="5" dirty="0">
                <a:solidFill>
                  <a:srgbClr val="124F5C"/>
                </a:solidFill>
                <a:latin typeface="Arial" panose="020B0604020202020204"/>
                <a:cs typeface="Arial" panose="020B0604020202020204"/>
              </a:rPr>
              <a:t> </a:t>
            </a:r>
            <a:r>
              <a:rPr sz="1700" b="1" dirty="0">
                <a:solidFill>
                  <a:srgbClr val="124F5C"/>
                </a:solidFill>
                <a:latin typeface="Arial" panose="020B0604020202020204"/>
                <a:cs typeface="Arial" panose="020B0604020202020204"/>
              </a:rPr>
              <a:t>Test set</a:t>
            </a:r>
            <a:r>
              <a:rPr sz="1700" b="1" spc="-5" dirty="0">
                <a:solidFill>
                  <a:srgbClr val="124F5C"/>
                </a:solidFill>
                <a:latin typeface="Arial" panose="020B0604020202020204"/>
                <a:cs typeface="Arial" panose="020B0604020202020204"/>
              </a:rPr>
              <a:t> and</a:t>
            </a:r>
            <a:r>
              <a:rPr sz="1700" b="1" dirty="0">
                <a:solidFill>
                  <a:srgbClr val="124F5C"/>
                </a:solidFill>
                <a:latin typeface="Arial" panose="020B0604020202020204"/>
                <a:cs typeface="Arial" panose="020B0604020202020204"/>
              </a:rPr>
              <a:t> </a:t>
            </a:r>
            <a:r>
              <a:rPr sz="1700" b="1" spc="-5" dirty="0">
                <a:solidFill>
                  <a:srgbClr val="124F5C"/>
                </a:solidFill>
                <a:latin typeface="Arial" panose="020B0604020202020204"/>
                <a:cs typeface="Arial" panose="020B0604020202020204"/>
              </a:rPr>
              <a:t>applying</a:t>
            </a:r>
            <a:r>
              <a:rPr sz="1700" b="1" dirty="0">
                <a:solidFill>
                  <a:srgbClr val="124F5C"/>
                </a:solidFill>
                <a:latin typeface="Arial" panose="020B0604020202020204"/>
                <a:cs typeface="Arial" panose="020B0604020202020204"/>
              </a:rPr>
              <a:t> MinMaxScaler </a:t>
            </a:r>
            <a:r>
              <a:rPr sz="1700" b="1" spc="-455" dirty="0">
                <a:solidFill>
                  <a:srgbClr val="124F5C"/>
                </a:solidFill>
                <a:latin typeface="Arial" panose="020B0604020202020204"/>
                <a:cs typeface="Arial" panose="020B0604020202020204"/>
              </a:rPr>
              <a:t> </a:t>
            </a:r>
            <a:r>
              <a:rPr sz="1700" b="1" dirty="0">
                <a:solidFill>
                  <a:srgbClr val="124F5C"/>
                </a:solidFill>
                <a:latin typeface="Arial" panose="020B0604020202020204"/>
                <a:cs typeface="Arial" panose="020B0604020202020204"/>
              </a:rPr>
              <a:t>for</a:t>
            </a:r>
            <a:r>
              <a:rPr sz="1700" b="1" spc="-15" dirty="0">
                <a:solidFill>
                  <a:srgbClr val="124F5C"/>
                </a:solidFill>
                <a:latin typeface="Arial" panose="020B0604020202020204"/>
                <a:cs typeface="Arial" panose="020B0604020202020204"/>
              </a:rPr>
              <a:t> </a:t>
            </a:r>
            <a:r>
              <a:rPr sz="1700" b="1" spc="-5" dirty="0">
                <a:solidFill>
                  <a:srgbClr val="124F5C"/>
                </a:solidFill>
                <a:latin typeface="Arial" panose="020B0604020202020204"/>
                <a:cs typeface="Arial" panose="020B0604020202020204"/>
              </a:rPr>
              <a:t>scaling dataset.</a:t>
            </a:r>
            <a:endParaRPr sz="1700">
              <a:latin typeface="Arial" panose="020B0604020202020204"/>
              <a:cs typeface="Arial" panose="020B0604020202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100" y="438658"/>
            <a:ext cx="3541395" cy="452120"/>
          </a:xfrm>
          <a:prstGeom prst="rect">
            <a:avLst/>
          </a:prstGeom>
        </p:spPr>
        <p:txBody>
          <a:bodyPr vert="horz" wrap="square" lIns="0" tIns="12065" rIns="0" bIns="0" rtlCol="0">
            <a:spAutoFit/>
          </a:bodyPr>
          <a:lstStyle/>
          <a:p>
            <a:pPr marL="12700">
              <a:lnSpc>
                <a:spcPct val="100000"/>
              </a:lnSpc>
              <a:spcBef>
                <a:spcPts val="95"/>
              </a:spcBef>
            </a:pPr>
            <a:r>
              <a:rPr sz="2800" spc="-5" dirty="0"/>
              <a:t>Models</a:t>
            </a:r>
            <a:r>
              <a:rPr sz="2800" spc="-35" dirty="0"/>
              <a:t> </a:t>
            </a:r>
            <a:r>
              <a:rPr sz="2800" spc="-5" dirty="0"/>
              <a:t>Implemented</a:t>
            </a:r>
            <a:endParaRPr sz="2800"/>
          </a:p>
        </p:txBody>
      </p:sp>
      <p:sp>
        <p:nvSpPr>
          <p:cNvPr id="3" name="object 3"/>
          <p:cNvSpPr txBox="1"/>
          <p:nvPr/>
        </p:nvSpPr>
        <p:spPr>
          <a:xfrm>
            <a:off x="601472" y="1398549"/>
            <a:ext cx="5128260" cy="1860550"/>
          </a:xfrm>
          <a:prstGeom prst="rect">
            <a:avLst/>
          </a:prstGeom>
        </p:spPr>
        <p:txBody>
          <a:bodyPr vert="horz" wrap="square" lIns="0" tIns="125095" rIns="0" bIns="0" rtlCol="0">
            <a:spAutoFit/>
          </a:bodyPr>
          <a:lstStyle/>
          <a:p>
            <a:pPr marL="415290" indent="-403225">
              <a:lnSpc>
                <a:spcPct val="100000"/>
              </a:lnSpc>
              <a:spcBef>
                <a:spcPts val="985"/>
              </a:spcBef>
              <a:buAutoNum type="arabicPeriod"/>
              <a:tabLst>
                <a:tab pos="414655" algn="l"/>
                <a:tab pos="415925" algn="l"/>
              </a:tabLst>
            </a:pPr>
            <a:r>
              <a:rPr sz="1600" b="1" spc="-5" dirty="0">
                <a:solidFill>
                  <a:srgbClr val="124F5C"/>
                </a:solidFill>
                <a:latin typeface="Arial" panose="020B0604020202020204"/>
                <a:cs typeface="Arial" panose="020B0604020202020204"/>
              </a:rPr>
              <a:t>Linear</a:t>
            </a:r>
            <a:r>
              <a:rPr sz="1600" b="1" spc="10"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Regression (Baseline</a:t>
            </a:r>
            <a:r>
              <a:rPr sz="1600" b="1"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Model)</a:t>
            </a:r>
            <a:endParaRPr sz="1600">
              <a:latin typeface="Arial" panose="020B0604020202020204"/>
              <a:cs typeface="Arial" panose="020B0604020202020204"/>
            </a:endParaRPr>
          </a:p>
          <a:p>
            <a:pPr marL="415290" indent="-403225">
              <a:lnSpc>
                <a:spcPct val="100000"/>
              </a:lnSpc>
              <a:spcBef>
                <a:spcPts val="890"/>
              </a:spcBef>
              <a:buAutoNum type="arabicPeriod"/>
              <a:tabLst>
                <a:tab pos="414655" algn="l"/>
                <a:tab pos="415925" algn="l"/>
              </a:tabLst>
            </a:pPr>
            <a:r>
              <a:rPr sz="1600" b="1" spc="-5" dirty="0">
                <a:solidFill>
                  <a:srgbClr val="124F5C"/>
                </a:solidFill>
                <a:latin typeface="Arial" panose="020B0604020202020204"/>
                <a:cs typeface="Arial" panose="020B0604020202020204"/>
              </a:rPr>
              <a:t>Lasso</a:t>
            </a:r>
            <a:r>
              <a:rPr sz="1600" b="1" spc="-15"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Regression</a:t>
            </a:r>
            <a:endParaRPr sz="1600">
              <a:latin typeface="Arial" panose="020B0604020202020204"/>
              <a:cs typeface="Arial" panose="020B0604020202020204"/>
            </a:endParaRPr>
          </a:p>
          <a:p>
            <a:pPr marL="415290" indent="-403225">
              <a:lnSpc>
                <a:spcPct val="100000"/>
              </a:lnSpc>
              <a:spcBef>
                <a:spcPts val="300"/>
              </a:spcBef>
              <a:buAutoNum type="arabicPeriod"/>
              <a:tabLst>
                <a:tab pos="414655" algn="l"/>
                <a:tab pos="415925" algn="l"/>
              </a:tabLst>
            </a:pPr>
            <a:r>
              <a:rPr sz="1600" b="1" spc="-5" dirty="0">
                <a:solidFill>
                  <a:srgbClr val="124F5C"/>
                </a:solidFill>
                <a:latin typeface="Arial" panose="020B0604020202020204"/>
                <a:cs typeface="Arial" panose="020B0604020202020204"/>
              </a:rPr>
              <a:t>Decision</a:t>
            </a:r>
            <a:r>
              <a:rPr sz="1600" b="1" spc="-20"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Tree</a:t>
            </a:r>
            <a:r>
              <a:rPr sz="1600" b="1" spc="5"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Regression</a:t>
            </a:r>
            <a:endParaRPr sz="1600">
              <a:latin typeface="Arial" panose="020B0604020202020204"/>
              <a:cs typeface="Arial" panose="020B0604020202020204"/>
            </a:endParaRPr>
          </a:p>
          <a:p>
            <a:pPr marL="415290" indent="-403225">
              <a:lnSpc>
                <a:spcPct val="100000"/>
              </a:lnSpc>
              <a:spcBef>
                <a:spcPts val="290"/>
              </a:spcBef>
              <a:buAutoNum type="arabicPeriod"/>
              <a:tabLst>
                <a:tab pos="414655" algn="l"/>
                <a:tab pos="415925" algn="l"/>
              </a:tabLst>
            </a:pPr>
            <a:r>
              <a:rPr sz="1550" b="1" spc="-5" dirty="0">
                <a:solidFill>
                  <a:srgbClr val="124F5C"/>
                </a:solidFill>
                <a:latin typeface="Arial" panose="020B0604020202020204"/>
                <a:cs typeface="Arial" panose="020B0604020202020204"/>
              </a:rPr>
              <a:t>Decision</a:t>
            </a:r>
            <a:r>
              <a:rPr sz="1550" b="1" spc="5" dirty="0">
                <a:solidFill>
                  <a:srgbClr val="124F5C"/>
                </a:solidFill>
                <a:latin typeface="Arial" panose="020B0604020202020204"/>
                <a:cs typeface="Arial" panose="020B0604020202020204"/>
              </a:rPr>
              <a:t> </a:t>
            </a:r>
            <a:r>
              <a:rPr sz="1550" b="1" spc="-5" dirty="0">
                <a:solidFill>
                  <a:srgbClr val="124F5C"/>
                </a:solidFill>
                <a:latin typeface="Arial" panose="020B0604020202020204"/>
                <a:cs typeface="Arial" panose="020B0604020202020204"/>
              </a:rPr>
              <a:t>Tree</a:t>
            </a:r>
            <a:r>
              <a:rPr sz="1550" b="1" spc="10" dirty="0">
                <a:solidFill>
                  <a:srgbClr val="124F5C"/>
                </a:solidFill>
                <a:latin typeface="Arial" panose="020B0604020202020204"/>
                <a:cs typeface="Arial" panose="020B0604020202020204"/>
              </a:rPr>
              <a:t> </a:t>
            </a:r>
            <a:r>
              <a:rPr sz="1550" b="1" spc="-5" dirty="0">
                <a:solidFill>
                  <a:srgbClr val="124F5C"/>
                </a:solidFill>
                <a:latin typeface="Arial" panose="020B0604020202020204"/>
                <a:cs typeface="Arial" panose="020B0604020202020204"/>
              </a:rPr>
              <a:t>Regression</a:t>
            </a:r>
            <a:r>
              <a:rPr sz="1550" b="1" spc="10" dirty="0">
                <a:solidFill>
                  <a:srgbClr val="124F5C"/>
                </a:solidFill>
                <a:latin typeface="Arial" panose="020B0604020202020204"/>
                <a:cs typeface="Arial" panose="020B0604020202020204"/>
              </a:rPr>
              <a:t> </a:t>
            </a:r>
            <a:r>
              <a:rPr sz="1550" b="1" spc="-5" dirty="0">
                <a:solidFill>
                  <a:srgbClr val="124F5C"/>
                </a:solidFill>
                <a:latin typeface="Arial" panose="020B0604020202020204"/>
                <a:cs typeface="Arial" panose="020B0604020202020204"/>
              </a:rPr>
              <a:t>(</a:t>
            </a:r>
            <a:r>
              <a:rPr sz="1550" b="1" spc="-20" dirty="0">
                <a:solidFill>
                  <a:srgbClr val="124F5C"/>
                </a:solidFill>
                <a:latin typeface="Arial" panose="020B0604020202020204"/>
                <a:cs typeface="Arial" panose="020B0604020202020204"/>
              </a:rPr>
              <a:t> </a:t>
            </a:r>
            <a:r>
              <a:rPr sz="1550" b="1" dirty="0">
                <a:solidFill>
                  <a:srgbClr val="124F5C"/>
                </a:solidFill>
                <a:latin typeface="Arial" panose="020B0604020202020204"/>
                <a:cs typeface="Arial" panose="020B0604020202020204"/>
              </a:rPr>
              <a:t>with </a:t>
            </a:r>
            <a:r>
              <a:rPr sz="1550" b="1" spc="-5" dirty="0">
                <a:solidFill>
                  <a:srgbClr val="124F5C"/>
                </a:solidFill>
                <a:latin typeface="Arial" panose="020B0604020202020204"/>
                <a:cs typeface="Arial" panose="020B0604020202020204"/>
              </a:rPr>
              <a:t>hyperparameters)</a:t>
            </a:r>
            <a:endParaRPr sz="1550">
              <a:latin typeface="Arial" panose="020B0604020202020204"/>
              <a:cs typeface="Arial" panose="020B0604020202020204"/>
            </a:endParaRPr>
          </a:p>
          <a:p>
            <a:pPr marL="415290" indent="-403225">
              <a:lnSpc>
                <a:spcPct val="100000"/>
              </a:lnSpc>
              <a:spcBef>
                <a:spcPts val="335"/>
              </a:spcBef>
              <a:buAutoNum type="arabicPeriod"/>
              <a:tabLst>
                <a:tab pos="414655" algn="l"/>
                <a:tab pos="415925" algn="l"/>
              </a:tabLst>
            </a:pPr>
            <a:r>
              <a:rPr sz="1600" b="1" spc="-5" dirty="0">
                <a:solidFill>
                  <a:srgbClr val="124F5C"/>
                </a:solidFill>
                <a:latin typeface="Arial" panose="020B0604020202020204"/>
                <a:cs typeface="Arial" panose="020B0604020202020204"/>
              </a:rPr>
              <a:t>K-Nearest</a:t>
            </a:r>
            <a:r>
              <a:rPr sz="1600" b="1" spc="-10"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Neighbors</a:t>
            </a:r>
            <a:r>
              <a:rPr sz="1600" b="1" spc="10"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Regression</a:t>
            </a:r>
            <a:endParaRPr sz="1600">
              <a:latin typeface="Arial" panose="020B0604020202020204"/>
              <a:cs typeface="Arial" panose="020B0604020202020204"/>
            </a:endParaRPr>
          </a:p>
          <a:p>
            <a:pPr marL="415290" indent="-403225">
              <a:lnSpc>
                <a:spcPct val="100000"/>
              </a:lnSpc>
              <a:spcBef>
                <a:spcPts val="290"/>
              </a:spcBef>
              <a:buAutoNum type="arabicPeriod"/>
              <a:tabLst>
                <a:tab pos="414655" algn="l"/>
                <a:tab pos="415925" algn="l"/>
              </a:tabLst>
            </a:pPr>
            <a:r>
              <a:rPr sz="1600" b="1" spc="-5" dirty="0">
                <a:solidFill>
                  <a:srgbClr val="124F5C"/>
                </a:solidFill>
                <a:latin typeface="Arial" panose="020B0604020202020204"/>
                <a:cs typeface="Arial" panose="020B0604020202020204"/>
              </a:rPr>
              <a:t>Random</a:t>
            </a:r>
            <a:r>
              <a:rPr sz="1600" b="1" spc="-15"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Forest Regressor</a:t>
            </a:r>
            <a:endParaRPr sz="1600">
              <a:latin typeface="Arial" panose="020B0604020202020204"/>
              <a:cs typeface="Arial" panose="020B060402020202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657225" y="66674"/>
            <a:ext cx="8296275" cy="771524"/>
          </a:xfrm>
          <a:prstGeom prst="rect">
            <a:avLst/>
          </a:prstGeom>
        </p:spPr>
      </p:pic>
      <p:sp>
        <p:nvSpPr>
          <p:cNvPr id="3" name="object 3"/>
          <p:cNvSpPr txBox="1">
            <a:spLocks noGrp="1"/>
          </p:cNvSpPr>
          <p:nvPr>
            <p:ph type="title"/>
          </p:nvPr>
        </p:nvSpPr>
        <p:spPr>
          <a:xfrm>
            <a:off x="139700" y="29972"/>
            <a:ext cx="2948940" cy="452120"/>
          </a:xfrm>
          <a:prstGeom prst="rect">
            <a:avLst/>
          </a:prstGeom>
        </p:spPr>
        <p:txBody>
          <a:bodyPr vert="horz" wrap="square" lIns="0" tIns="12065" rIns="0" bIns="0" rtlCol="0">
            <a:spAutoFit/>
          </a:bodyPr>
          <a:lstStyle/>
          <a:p>
            <a:pPr marL="12700">
              <a:lnSpc>
                <a:spcPct val="100000"/>
              </a:lnSpc>
              <a:spcBef>
                <a:spcPts val="95"/>
              </a:spcBef>
            </a:pPr>
            <a:r>
              <a:rPr sz="2800" spc="-5" dirty="0"/>
              <a:t>Model</a:t>
            </a:r>
            <a:r>
              <a:rPr sz="2800" spc="-40" dirty="0"/>
              <a:t> </a:t>
            </a:r>
            <a:r>
              <a:rPr sz="2800" spc="-5" dirty="0"/>
              <a:t>Evaluation</a:t>
            </a:r>
            <a:endParaRPr sz="2800"/>
          </a:p>
        </p:txBody>
      </p:sp>
      <p:graphicFrame>
        <p:nvGraphicFramePr>
          <p:cNvPr id="4" name="object 4"/>
          <p:cNvGraphicFramePr>
            <a:graphicFrameLocks noGrp="1"/>
          </p:cNvGraphicFramePr>
          <p:nvPr/>
        </p:nvGraphicFramePr>
        <p:xfrm>
          <a:off x="495300" y="521462"/>
          <a:ext cx="7272655" cy="4401185"/>
        </p:xfrm>
        <a:graphic>
          <a:graphicData uri="http://schemas.openxmlformats.org/drawingml/2006/table">
            <a:tbl>
              <a:tblPr firstRow="1" bandRow="1">
                <a:tableStyleId>{2D5ABB26-0587-4C30-8999-92F81FD0307C}</a:tableStyleId>
              </a:tblPr>
              <a:tblGrid>
                <a:gridCol w="2426970"/>
                <a:gridCol w="2413000"/>
                <a:gridCol w="2414904"/>
              </a:tblGrid>
              <a:tr h="426720">
                <a:tc>
                  <a:txBody>
                    <a:bodyPr/>
                    <a:lstStyle/>
                    <a:p>
                      <a:pPr marL="158115">
                        <a:lnSpc>
                          <a:spcPct val="100000"/>
                        </a:lnSpc>
                        <a:spcBef>
                          <a:spcPts val="835"/>
                        </a:spcBef>
                      </a:pPr>
                      <a:r>
                        <a:rPr sz="1600" b="1" spc="-5" dirty="0">
                          <a:solidFill>
                            <a:srgbClr val="124F5C"/>
                          </a:solidFill>
                          <a:latin typeface="Arial" panose="020B0604020202020204"/>
                          <a:cs typeface="Arial" panose="020B0604020202020204"/>
                        </a:rPr>
                        <a:t>MODEL</a:t>
                      </a:r>
                      <a:endParaRPr sz="1600">
                        <a:latin typeface="Arial" panose="020B0604020202020204"/>
                        <a:cs typeface="Arial" panose="020B0604020202020204"/>
                      </a:endParaRPr>
                    </a:p>
                  </a:txBody>
                  <a:tcPr marL="0" marR="0" marT="106045"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c>
                  <a:txBody>
                    <a:bodyPr/>
                    <a:lstStyle/>
                    <a:p>
                      <a:pPr marL="126365">
                        <a:lnSpc>
                          <a:spcPct val="100000"/>
                        </a:lnSpc>
                        <a:spcBef>
                          <a:spcPts val="835"/>
                        </a:spcBef>
                      </a:pPr>
                      <a:r>
                        <a:rPr sz="1600" b="1" spc="-5" dirty="0">
                          <a:solidFill>
                            <a:srgbClr val="124F5C"/>
                          </a:solidFill>
                          <a:latin typeface="Arial" panose="020B0604020202020204"/>
                          <a:cs typeface="Arial" panose="020B0604020202020204"/>
                        </a:rPr>
                        <a:t>TRAINING</a:t>
                      </a:r>
                      <a:r>
                        <a:rPr sz="1600" b="1" spc="-40"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SCORE</a:t>
                      </a:r>
                      <a:endParaRPr sz="1600">
                        <a:latin typeface="Arial" panose="020B0604020202020204"/>
                        <a:cs typeface="Arial" panose="020B0604020202020204"/>
                      </a:endParaRPr>
                    </a:p>
                  </a:txBody>
                  <a:tcPr marL="0" marR="0" marT="106045"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c>
                  <a:txBody>
                    <a:bodyPr/>
                    <a:lstStyle/>
                    <a:p>
                      <a:pPr marL="75565">
                        <a:lnSpc>
                          <a:spcPct val="100000"/>
                        </a:lnSpc>
                        <a:spcBef>
                          <a:spcPts val="835"/>
                        </a:spcBef>
                      </a:pPr>
                      <a:r>
                        <a:rPr sz="1600" b="1" spc="-5" dirty="0">
                          <a:solidFill>
                            <a:srgbClr val="124F5C"/>
                          </a:solidFill>
                          <a:latin typeface="Arial" panose="020B0604020202020204"/>
                          <a:cs typeface="Arial" panose="020B0604020202020204"/>
                        </a:rPr>
                        <a:t>TESTING</a:t>
                      </a:r>
                      <a:r>
                        <a:rPr sz="1600" b="1" spc="-40"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SCORE</a:t>
                      </a:r>
                      <a:endParaRPr sz="1600">
                        <a:latin typeface="Arial" panose="020B0604020202020204"/>
                        <a:cs typeface="Arial" panose="020B0604020202020204"/>
                      </a:endParaRPr>
                    </a:p>
                  </a:txBody>
                  <a:tcPr marL="0" marR="0" marT="106045"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r>
              <a:tr h="426720">
                <a:tc>
                  <a:txBody>
                    <a:bodyPr/>
                    <a:lstStyle/>
                    <a:p>
                      <a:pPr marL="93980">
                        <a:lnSpc>
                          <a:spcPct val="100000"/>
                        </a:lnSpc>
                        <a:spcBef>
                          <a:spcPts val="835"/>
                        </a:spcBef>
                      </a:pPr>
                      <a:r>
                        <a:rPr sz="1600" b="1" spc="-5" dirty="0">
                          <a:solidFill>
                            <a:srgbClr val="124F5C"/>
                          </a:solidFill>
                          <a:latin typeface="Arial" panose="020B0604020202020204"/>
                          <a:cs typeface="Arial" panose="020B0604020202020204"/>
                        </a:rPr>
                        <a:t>Linear</a:t>
                      </a:r>
                      <a:r>
                        <a:rPr sz="1600" b="1" spc="-15"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Regression</a:t>
                      </a:r>
                      <a:endParaRPr sz="1600">
                        <a:latin typeface="Arial" panose="020B0604020202020204"/>
                        <a:cs typeface="Arial" panose="020B0604020202020204"/>
                      </a:endParaRPr>
                    </a:p>
                  </a:txBody>
                  <a:tcPr marL="0" marR="0" marT="106045"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c>
                  <a:txBody>
                    <a:bodyPr/>
                    <a:lstStyle/>
                    <a:p>
                      <a:pPr marL="75565">
                        <a:lnSpc>
                          <a:spcPct val="100000"/>
                        </a:lnSpc>
                        <a:spcBef>
                          <a:spcPts val="835"/>
                        </a:spcBef>
                      </a:pPr>
                      <a:r>
                        <a:rPr sz="1600" b="1" spc="-5" dirty="0">
                          <a:solidFill>
                            <a:srgbClr val="124F5C"/>
                          </a:solidFill>
                          <a:latin typeface="Arial" panose="020B0604020202020204"/>
                          <a:cs typeface="Arial" panose="020B0604020202020204"/>
                        </a:rPr>
                        <a:t>0.780750</a:t>
                      </a:r>
                      <a:endParaRPr sz="1600">
                        <a:latin typeface="Arial" panose="020B0604020202020204"/>
                        <a:cs typeface="Arial" panose="020B0604020202020204"/>
                      </a:endParaRPr>
                    </a:p>
                  </a:txBody>
                  <a:tcPr marL="0" marR="0" marT="106045"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c>
                  <a:txBody>
                    <a:bodyPr/>
                    <a:lstStyle/>
                    <a:p>
                      <a:pPr marL="75565">
                        <a:lnSpc>
                          <a:spcPct val="100000"/>
                        </a:lnSpc>
                        <a:spcBef>
                          <a:spcPts val="835"/>
                        </a:spcBef>
                      </a:pPr>
                      <a:r>
                        <a:rPr sz="1600" b="1" spc="-5" dirty="0">
                          <a:solidFill>
                            <a:srgbClr val="124F5C"/>
                          </a:solidFill>
                          <a:latin typeface="Arial" panose="020B0604020202020204"/>
                          <a:cs typeface="Arial" panose="020B0604020202020204"/>
                        </a:rPr>
                        <a:t>0.782392</a:t>
                      </a:r>
                      <a:endParaRPr sz="1600">
                        <a:latin typeface="Arial" panose="020B0604020202020204"/>
                        <a:cs typeface="Arial" panose="020B0604020202020204"/>
                      </a:endParaRPr>
                    </a:p>
                  </a:txBody>
                  <a:tcPr marL="0" marR="0" marT="106045"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r>
              <a:tr h="427100">
                <a:tc>
                  <a:txBody>
                    <a:bodyPr/>
                    <a:lstStyle/>
                    <a:p>
                      <a:pPr marL="93980">
                        <a:lnSpc>
                          <a:spcPct val="100000"/>
                        </a:lnSpc>
                        <a:spcBef>
                          <a:spcPts val="840"/>
                        </a:spcBef>
                      </a:pPr>
                      <a:r>
                        <a:rPr sz="1600" b="1" spc="-5" dirty="0">
                          <a:solidFill>
                            <a:srgbClr val="124F5C"/>
                          </a:solidFill>
                          <a:latin typeface="Arial" panose="020B0604020202020204"/>
                          <a:cs typeface="Arial" panose="020B0604020202020204"/>
                        </a:rPr>
                        <a:t>Lasso</a:t>
                      </a:r>
                      <a:r>
                        <a:rPr sz="1600" b="1" spc="-15"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Regression</a:t>
                      </a:r>
                      <a:endParaRPr sz="1600">
                        <a:latin typeface="Arial" panose="020B0604020202020204"/>
                        <a:cs typeface="Arial" panose="020B0604020202020204"/>
                      </a:endParaRPr>
                    </a:p>
                  </a:txBody>
                  <a:tcPr marL="0" marR="0" marT="106680"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c>
                  <a:txBody>
                    <a:bodyPr/>
                    <a:lstStyle/>
                    <a:p>
                      <a:pPr marL="75565">
                        <a:lnSpc>
                          <a:spcPct val="100000"/>
                        </a:lnSpc>
                        <a:spcBef>
                          <a:spcPts val="840"/>
                        </a:spcBef>
                      </a:pPr>
                      <a:r>
                        <a:rPr sz="1600" b="1" spc="-5" dirty="0">
                          <a:solidFill>
                            <a:srgbClr val="124F5C"/>
                          </a:solidFill>
                          <a:latin typeface="Arial" panose="020B0604020202020204"/>
                          <a:cs typeface="Arial" panose="020B0604020202020204"/>
                        </a:rPr>
                        <a:t>0.780731</a:t>
                      </a:r>
                      <a:endParaRPr sz="1600">
                        <a:latin typeface="Arial" panose="020B0604020202020204"/>
                        <a:cs typeface="Arial" panose="020B0604020202020204"/>
                      </a:endParaRPr>
                    </a:p>
                  </a:txBody>
                  <a:tcPr marL="0" marR="0" marT="106680"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c>
                  <a:txBody>
                    <a:bodyPr/>
                    <a:lstStyle/>
                    <a:p>
                      <a:pPr marL="75565">
                        <a:lnSpc>
                          <a:spcPct val="100000"/>
                        </a:lnSpc>
                        <a:spcBef>
                          <a:spcPts val="840"/>
                        </a:spcBef>
                      </a:pPr>
                      <a:r>
                        <a:rPr sz="1600" b="1" spc="-5" dirty="0">
                          <a:solidFill>
                            <a:srgbClr val="124F5C"/>
                          </a:solidFill>
                          <a:latin typeface="Arial" panose="020B0604020202020204"/>
                          <a:cs typeface="Arial" panose="020B0604020202020204"/>
                        </a:rPr>
                        <a:t>0.780769</a:t>
                      </a:r>
                      <a:endParaRPr sz="1600">
                        <a:latin typeface="Arial" panose="020B0604020202020204"/>
                        <a:cs typeface="Arial" panose="020B0604020202020204"/>
                      </a:endParaRPr>
                    </a:p>
                  </a:txBody>
                  <a:tcPr marL="0" marR="0" marT="106680"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r>
              <a:tr h="377786">
                <a:tc>
                  <a:txBody>
                    <a:bodyPr/>
                    <a:lstStyle/>
                    <a:p>
                      <a:pPr marL="93980">
                        <a:lnSpc>
                          <a:spcPct val="100000"/>
                        </a:lnSpc>
                        <a:spcBef>
                          <a:spcPts val="810"/>
                        </a:spcBef>
                      </a:pPr>
                      <a:r>
                        <a:rPr sz="1600" b="1" spc="-5" dirty="0">
                          <a:solidFill>
                            <a:srgbClr val="124F5C"/>
                          </a:solidFill>
                          <a:latin typeface="Arial" panose="020B0604020202020204"/>
                          <a:cs typeface="Arial" panose="020B0604020202020204"/>
                        </a:rPr>
                        <a:t>Decision</a:t>
                      </a:r>
                      <a:r>
                        <a:rPr sz="1600" b="1" spc="-40"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Tree</a:t>
                      </a:r>
                      <a:endParaRPr sz="1600">
                        <a:latin typeface="Arial" panose="020B0604020202020204"/>
                        <a:cs typeface="Arial" panose="020B0604020202020204"/>
                      </a:endParaRPr>
                    </a:p>
                  </a:txBody>
                  <a:tcPr marL="0" marR="0" marT="102870" marB="0">
                    <a:lnL w="12700">
                      <a:solidFill>
                        <a:srgbClr val="9E9E9E"/>
                      </a:solidFill>
                      <a:prstDash val="solid"/>
                    </a:lnL>
                    <a:lnR w="12700">
                      <a:solidFill>
                        <a:srgbClr val="9E9E9E"/>
                      </a:solidFill>
                      <a:prstDash val="solid"/>
                    </a:lnR>
                    <a:lnT w="12700">
                      <a:solidFill>
                        <a:srgbClr val="9E9E9E"/>
                      </a:solidFill>
                      <a:prstDash val="solid"/>
                    </a:lnT>
                  </a:tcPr>
                </a:tc>
                <a:tc rowSpan="2">
                  <a:txBody>
                    <a:bodyPr/>
                    <a:lstStyle/>
                    <a:p>
                      <a:pPr marL="75565">
                        <a:lnSpc>
                          <a:spcPct val="100000"/>
                        </a:lnSpc>
                        <a:spcBef>
                          <a:spcPts val="810"/>
                        </a:spcBef>
                      </a:pPr>
                      <a:r>
                        <a:rPr sz="1600" b="1" spc="-5" dirty="0">
                          <a:solidFill>
                            <a:srgbClr val="124F5C"/>
                          </a:solidFill>
                          <a:latin typeface="Arial" panose="020B0604020202020204"/>
                          <a:cs typeface="Arial" panose="020B0604020202020204"/>
                        </a:rPr>
                        <a:t>0.99996</a:t>
                      </a:r>
                      <a:endParaRPr sz="1600">
                        <a:latin typeface="Arial" panose="020B0604020202020204"/>
                        <a:cs typeface="Arial" panose="020B0604020202020204"/>
                      </a:endParaRPr>
                    </a:p>
                  </a:txBody>
                  <a:tcPr marL="0" marR="0" marT="102870"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c rowSpan="2">
                  <a:txBody>
                    <a:bodyPr/>
                    <a:lstStyle/>
                    <a:p>
                      <a:pPr marL="75565">
                        <a:lnSpc>
                          <a:spcPct val="100000"/>
                        </a:lnSpc>
                        <a:spcBef>
                          <a:spcPts val="810"/>
                        </a:spcBef>
                      </a:pPr>
                      <a:r>
                        <a:rPr sz="1600" b="1" spc="-5" dirty="0">
                          <a:solidFill>
                            <a:srgbClr val="124F5C"/>
                          </a:solidFill>
                          <a:latin typeface="Arial" panose="020B0604020202020204"/>
                          <a:cs typeface="Arial" panose="020B0604020202020204"/>
                        </a:rPr>
                        <a:t>0.915942</a:t>
                      </a:r>
                      <a:endParaRPr sz="1600">
                        <a:latin typeface="Arial" panose="020B0604020202020204"/>
                        <a:cs typeface="Arial" panose="020B0604020202020204"/>
                      </a:endParaRPr>
                    </a:p>
                  </a:txBody>
                  <a:tcPr marL="0" marR="0" marT="102870"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r>
              <a:tr h="327825">
                <a:tc>
                  <a:txBody>
                    <a:bodyPr/>
                    <a:lstStyle/>
                    <a:p>
                      <a:pPr marL="93980">
                        <a:lnSpc>
                          <a:spcPct val="100000"/>
                        </a:lnSpc>
                        <a:spcBef>
                          <a:spcPts val="70"/>
                        </a:spcBef>
                      </a:pPr>
                      <a:r>
                        <a:rPr sz="1600" b="1" spc="-5" dirty="0">
                          <a:solidFill>
                            <a:srgbClr val="124F5C"/>
                          </a:solidFill>
                          <a:latin typeface="Arial" panose="020B0604020202020204"/>
                          <a:cs typeface="Arial" panose="020B0604020202020204"/>
                        </a:rPr>
                        <a:t>Regression</a:t>
                      </a:r>
                      <a:endParaRPr sz="1600">
                        <a:latin typeface="Arial" panose="020B0604020202020204"/>
                        <a:cs typeface="Arial" panose="020B0604020202020204"/>
                      </a:endParaRPr>
                    </a:p>
                  </a:txBody>
                  <a:tcPr marL="0" marR="0" marT="8890" marB="0">
                    <a:lnL w="12700">
                      <a:solidFill>
                        <a:srgbClr val="9E9E9E"/>
                      </a:solidFill>
                      <a:prstDash val="solid"/>
                    </a:lnL>
                    <a:lnR w="12700">
                      <a:solidFill>
                        <a:srgbClr val="9E9E9E"/>
                      </a:solidFill>
                      <a:prstDash val="solid"/>
                    </a:lnR>
                    <a:lnB w="12700">
                      <a:solidFill>
                        <a:srgbClr val="9E9E9E"/>
                      </a:solidFill>
                      <a:prstDash val="solid"/>
                    </a:lnB>
                  </a:tcPr>
                </a:tc>
                <a:tc vMerge="1">
                  <a:tcPr marL="0" marR="0" marT="102870"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c vMerge="1">
                  <a:tcPr marL="0" marR="0" marT="102870"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r>
              <a:tr h="378040">
                <a:tc>
                  <a:txBody>
                    <a:bodyPr/>
                    <a:lstStyle/>
                    <a:p>
                      <a:pPr marL="93980">
                        <a:lnSpc>
                          <a:spcPct val="100000"/>
                        </a:lnSpc>
                        <a:spcBef>
                          <a:spcPts val="825"/>
                        </a:spcBef>
                      </a:pPr>
                      <a:r>
                        <a:rPr sz="1600" b="1" spc="-5" dirty="0">
                          <a:solidFill>
                            <a:srgbClr val="124F5C"/>
                          </a:solidFill>
                          <a:latin typeface="Arial" panose="020B0604020202020204"/>
                          <a:cs typeface="Arial" panose="020B0604020202020204"/>
                        </a:rPr>
                        <a:t>Decision</a:t>
                      </a:r>
                      <a:r>
                        <a:rPr sz="1600" b="1" spc="-40"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Tree</a:t>
                      </a:r>
                      <a:endParaRPr sz="1600">
                        <a:latin typeface="Arial" panose="020B0604020202020204"/>
                        <a:cs typeface="Arial" panose="020B0604020202020204"/>
                      </a:endParaRPr>
                    </a:p>
                  </a:txBody>
                  <a:tcPr marL="0" marR="0" marT="104775" marB="0">
                    <a:lnL w="12700">
                      <a:solidFill>
                        <a:srgbClr val="9E9E9E"/>
                      </a:solidFill>
                      <a:prstDash val="solid"/>
                    </a:lnL>
                    <a:lnR w="12700">
                      <a:solidFill>
                        <a:srgbClr val="9E9E9E"/>
                      </a:solidFill>
                      <a:prstDash val="solid"/>
                    </a:lnR>
                    <a:lnT w="12700">
                      <a:solidFill>
                        <a:srgbClr val="9E9E9E"/>
                      </a:solidFill>
                      <a:prstDash val="solid"/>
                    </a:lnT>
                  </a:tcPr>
                </a:tc>
                <a:tc rowSpan="3">
                  <a:txBody>
                    <a:bodyPr/>
                    <a:lstStyle/>
                    <a:p>
                      <a:pPr marL="75565">
                        <a:lnSpc>
                          <a:spcPct val="100000"/>
                        </a:lnSpc>
                        <a:spcBef>
                          <a:spcPts val="825"/>
                        </a:spcBef>
                      </a:pPr>
                      <a:r>
                        <a:rPr sz="1600" b="1" spc="-5" dirty="0">
                          <a:solidFill>
                            <a:srgbClr val="124F5C"/>
                          </a:solidFill>
                          <a:latin typeface="Arial" panose="020B0604020202020204"/>
                          <a:cs typeface="Arial" panose="020B0604020202020204"/>
                        </a:rPr>
                        <a:t>0.963506</a:t>
                      </a:r>
                      <a:endParaRPr sz="1600">
                        <a:latin typeface="Arial" panose="020B0604020202020204"/>
                        <a:cs typeface="Arial" panose="020B0604020202020204"/>
                      </a:endParaRPr>
                    </a:p>
                  </a:txBody>
                  <a:tcPr marL="0" marR="0" marT="104775"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c rowSpan="3">
                  <a:txBody>
                    <a:bodyPr/>
                    <a:lstStyle/>
                    <a:p>
                      <a:pPr marL="75565">
                        <a:lnSpc>
                          <a:spcPct val="100000"/>
                        </a:lnSpc>
                        <a:spcBef>
                          <a:spcPts val="825"/>
                        </a:spcBef>
                      </a:pPr>
                      <a:r>
                        <a:rPr sz="1600" b="1" spc="-5" dirty="0">
                          <a:solidFill>
                            <a:srgbClr val="124F5C"/>
                          </a:solidFill>
                          <a:latin typeface="Arial" panose="020B0604020202020204"/>
                          <a:cs typeface="Arial" panose="020B0604020202020204"/>
                        </a:rPr>
                        <a:t>0.935417</a:t>
                      </a:r>
                      <a:endParaRPr sz="1600">
                        <a:latin typeface="Arial" panose="020B0604020202020204"/>
                        <a:cs typeface="Arial" panose="020B0604020202020204"/>
                      </a:endParaRPr>
                    </a:p>
                  </a:txBody>
                  <a:tcPr marL="0" marR="0" marT="104775"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r>
              <a:tr h="281178">
                <a:tc>
                  <a:txBody>
                    <a:bodyPr/>
                    <a:lstStyle/>
                    <a:p>
                      <a:pPr marL="93980">
                        <a:lnSpc>
                          <a:spcPct val="100000"/>
                        </a:lnSpc>
                        <a:spcBef>
                          <a:spcPts val="55"/>
                        </a:spcBef>
                      </a:pPr>
                      <a:r>
                        <a:rPr sz="1600" b="1" spc="-5" dirty="0">
                          <a:solidFill>
                            <a:srgbClr val="124F5C"/>
                          </a:solidFill>
                          <a:latin typeface="Arial" panose="020B0604020202020204"/>
                          <a:cs typeface="Arial" panose="020B0604020202020204"/>
                        </a:rPr>
                        <a:t>Regression</a:t>
                      </a:r>
                      <a:r>
                        <a:rPr sz="1600" b="1" spc="-20"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a:t>
                      </a:r>
                      <a:r>
                        <a:rPr sz="1600" b="1" spc="-40" dirty="0">
                          <a:solidFill>
                            <a:srgbClr val="124F5C"/>
                          </a:solidFill>
                          <a:latin typeface="Arial" panose="020B0604020202020204"/>
                          <a:cs typeface="Arial" panose="020B0604020202020204"/>
                        </a:rPr>
                        <a:t> </a:t>
                      </a:r>
                      <a:r>
                        <a:rPr sz="1600" b="1" dirty="0">
                          <a:solidFill>
                            <a:srgbClr val="124F5C"/>
                          </a:solidFill>
                          <a:latin typeface="Arial" panose="020B0604020202020204"/>
                          <a:cs typeface="Arial" panose="020B0604020202020204"/>
                        </a:rPr>
                        <a:t>with</a:t>
                      </a:r>
                      <a:endParaRPr sz="1600">
                        <a:latin typeface="Arial" panose="020B0604020202020204"/>
                        <a:cs typeface="Arial" panose="020B0604020202020204"/>
                      </a:endParaRPr>
                    </a:p>
                  </a:txBody>
                  <a:tcPr marL="0" marR="0" marT="6985" marB="0">
                    <a:lnL w="12700">
                      <a:solidFill>
                        <a:srgbClr val="9E9E9E"/>
                      </a:solidFill>
                      <a:prstDash val="solid"/>
                    </a:lnL>
                    <a:lnR w="12700">
                      <a:solidFill>
                        <a:srgbClr val="9E9E9E"/>
                      </a:solidFill>
                      <a:prstDash val="solid"/>
                    </a:lnR>
                  </a:tcPr>
                </a:tc>
                <a:tc vMerge="1">
                  <a:tcPr marL="0" marR="0" marT="104775"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c vMerge="1">
                  <a:tcPr marL="0" marR="0" marT="104775"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r>
              <a:tr h="328587">
                <a:tc>
                  <a:txBody>
                    <a:bodyPr/>
                    <a:lstStyle/>
                    <a:p>
                      <a:pPr marL="93980">
                        <a:lnSpc>
                          <a:spcPct val="100000"/>
                        </a:lnSpc>
                        <a:spcBef>
                          <a:spcPts val="60"/>
                        </a:spcBef>
                      </a:pPr>
                      <a:r>
                        <a:rPr sz="1600" b="1" spc="-5" dirty="0">
                          <a:solidFill>
                            <a:srgbClr val="124F5C"/>
                          </a:solidFill>
                          <a:latin typeface="Arial" panose="020B0604020202020204"/>
                          <a:cs typeface="Arial" panose="020B0604020202020204"/>
                        </a:rPr>
                        <a:t>hyperparameters)</a:t>
                      </a:r>
                      <a:endParaRPr sz="1600">
                        <a:latin typeface="Arial" panose="020B0604020202020204"/>
                        <a:cs typeface="Arial" panose="020B0604020202020204"/>
                      </a:endParaRPr>
                    </a:p>
                  </a:txBody>
                  <a:tcPr marL="0" marR="0" marT="7620" marB="0">
                    <a:lnL w="12700">
                      <a:solidFill>
                        <a:srgbClr val="9E9E9E"/>
                      </a:solidFill>
                      <a:prstDash val="solid"/>
                    </a:lnL>
                    <a:lnR w="12700">
                      <a:solidFill>
                        <a:srgbClr val="9E9E9E"/>
                      </a:solidFill>
                      <a:prstDash val="solid"/>
                    </a:lnR>
                    <a:lnB w="12700">
                      <a:solidFill>
                        <a:srgbClr val="9E9E9E"/>
                      </a:solidFill>
                      <a:prstDash val="solid"/>
                    </a:lnB>
                  </a:tcPr>
                </a:tc>
                <a:tc vMerge="1">
                  <a:tcPr marL="0" marR="0" marT="104775"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c vMerge="1">
                  <a:tcPr marL="0" marR="0" marT="104775"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r>
              <a:tr h="378904">
                <a:tc>
                  <a:txBody>
                    <a:bodyPr/>
                    <a:lstStyle/>
                    <a:p>
                      <a:pPr marL="93980">
                        <a:lnSpc>
                          <a:spcPct val="100000"/>
                        </a:lnSpc>
                        <a:spcBef>
                          <a:spcPts val="825"/>
                        </a:spcBef>
                      </a:pPr>
                      <a:r>
                        <a:rPr sz="1600" b="1" spc="-5" dirty="0">
                          <a:solidFill>
                            <a:srgbClr val="124F5C"/>
                          </a:solidFill>
                          <a:latin typeface="Arial" panose="020B0604020202020204"/>
                          <a:cs typeface="Arial" panose="020B0604020202020204"/>
                        </a:rPr>
                        <a:t>K-Nearest</a:t>
                      </a:r>
                      <a:r>
                        <a:rPr sz="1600" b="1" spc="-30"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Neighbors</a:t>
                      </a:r>
                      <a:endParaRPr sz="1600">
                        <a:latin typeface="Arial" panose="020B0604020202020204"/>
                        <a:cs typeface="Arial" panose="020B0604020202020204"/>
                      </a:endParaRPr>
                    </a:p>
                  </a:txBody>
                  <a:tcPr marL="0" marR="0" marT="104775" marB="0">
                    <a:lnL w="12700">
                      <a:solidFill>
                        <a:srgbClr val="9E9E9E"/>
                      </a:solidFill>
                      <a:prstDash val="solid"/>
                    </a:lnL>
                    <a:lnR w="12700">
                      <a:solidFill>
                        <a:srgbClr val="9E9E9E"/>
                      </a:solidFill>
                      <a:prstDash val="solid"/>
                    </a:lnR>
                    <a:lnT w="12700">
                      <a:solidFill>
                        <a:srgbClr val="9E9E9E"/>
                      </a:solidFill>
                      <a:prstDash val="solid"/>
                    </a:lnT>
                  </a:tcPr>
                </a:tc>
                <a:tc rowSpan="2">
                  <a:txBody>
                    <a:bodyPr/>
                    <a:lstStyle/>
                    <a:p>
                      <a:pPr marL="75565">
                        <a:lnSpc>
                          <a:spcPct val="100000"/>
                        </a:lnSpc>
                        <a:spcBef>
                          <a:spcPts val="825"/>
                        </a:spcBef>
                      </a:pPr>
                      <a:r>
                        <a:rPr sz="1600" b="1" spc="-5" dirty="0">
                          <a:solidFill>
                            <a:srgbClr val="124F5C"/>
                          </a:solidFill>
                          <a:latin typeface="Arial" panose="020B0604020202020204"/>
                          <a:cs typeface="Arial" panose="020B0604020202020204"/>
                        </a:rPr>
                        <a:t>0.73722</a:t>
                      </a:r>
                      <a:endParaRPr sz="1600">
                        <a:latin typeface="Arial" panose="020B0604020202020204"/>
                        <a:cs typeface="Arial" panose="020B0604020202020204"/>
                      </a:endParaRPr>
                    </a:p>
                  </a:txBody>
                  <a:tcPr marL="0" marR="0" marT="104775"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c rowSpan="2">
                  <a:txBody>
                    <a:bodyPr/>
                    <a:lstStyle/>
                    <a:p>
                      <a:pPr marL="75565">
                        <a:lnSpc>
                          <a:spcPct val="100000"/>
                        </a:lnSpc>
                        <a:spcBef>
                          <a:spcPts val="825"/>
                        </a:spcBef>
                      </a:pPr>
                      <a:r>
                        <a:rPr sz="1600" b="1" spc="-5" dirty="0">
                          <a:solidFill>
                            <a:srgbClr val="124F5C"/>
                          </a:solidFill>
                          <a:latin typeface="Arial" panose="020B0604020202020204"/>
                          <a:cs typeface="Arial" panose="020B0604020202020204"/>
                        </a:rPr>
                        <a:t>0.71665</a:t>
                      </a:r>
                      <a:endParaRPr sz="1600">
                        <a:latin typeface="Arial" panose="020B0604020202020204"/>
                        <a:cs typeface="Arial" panose="020B0604020202020204"/>
                      </a:endParaRPr>
                    </a:p>
                  </a:txBody>
                  <a:tcPr marL="0" marR="0" marT="104775"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r>
              <a:tr h="328561">
                <a:tc>
                  <a:txBody>
                    <a:bodyPr/>
                    <a:lstStyle/>
                    <a:p>
                      <a:pPr marL="93980">
                        <a:lnSpc>
                          <a:spcPct val="100000"/>
                        </a:lnSpc>
                        <a:spcBef>
                          <a:spcPts val="60"/>
                        </a:spcBef>
                      </a:pPr>
                      <a:r>
                        <a:rPr sz="1600" b="1" spc="-5" dirty="0">
                          <a:solidFill>
                            <a:srgbClr val="124F5C"/>
                          </a:solidFill>
                          <a:latin typeface="Arial" panose="020B0604020202020204"/>
                          <a:cs typeface="Arial" panose="020B0604020202020204"/>
                        </a:rPr>
                        <a:t>Regression</a:t>
                      </a:r>
                      <a:endParaRPr sz="1600">
                        <a:latin typeface="Arial" panose="020B0604020202020204"/>
                        <a:cs typeface="Arial" panose="020B0604020202020204"/>
                      </a:endParaRPr>
                    </a:p>
                  </a:txBody>
                  <a:tcPr marL="0" marR="0" marT="7620" marB="0">
                    <a:lnL w="12700">
                      <a:solidFill>
                        <a:srgbClr val="9E9E9E"/>
                      </a:solidFill>
                      <a:prstDash val="solid"/>
                    </a:lnL>
                    <a:lnR w="12700">
                      <a:solidFill>
                        <a:srgbClr val="9E9E9E"/>
                      </a:solidFill>
                      <a:prstDash val="solid"/>
                    </a:lnR>
                    <a:lnB w="12700">
                      <a:solidFill>
                        <a:srgbClr val="9E9E9E"/>
                      </a:solidFill>
                      <a:prstDash val="solid"/>
                    </a:lnB>
                  </a:tcPr>
                </a:tc>
                <a:tc vMerge="1">
                  <a:tcPr marL="0" marR="0" marT="104775"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c vMerge="1">
                  <a:tcPr marL="0" marR="0" marT="104775"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r>
              <a:tr h="378701">
                <a:tc>
                  <a:txBody>
                    <a:bodyPr/>
                    <a:lstStyle/>
                    <a:p>
                      <a:pPr marL="93980">
                        <a:lnSpc>
                          <a:spcPct val="100000"/>
                        </a:lnSpc>
                        <a:spcBef>
                          <a:spcPts val="820"/>
                        </a:spcBef>
                      </a:pPr>
                      <a:r>
                        <a:rPr sz="1600" b="1" spc="-5" dirty="0">
                          <a:solidFill>
                            <a:srgbClr val="124F5C"/>
                          </a:solidFill>
                          <a:latin typeface="Arial" panose="020B0604020202020204"/>
                          <a:cs typeface="Arial" panose="020B0604020202020204"/>
                        </a:rPr>
                        <a:t>Random</a:t>
                      </a:r>
                      <a:r>
                        <a:rPr sz="1600" b="1" spc="-35"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Forest</a:t>
                      </a:r>
                      <a:endParaRPr sz="1600">
                        <a:latin typeface="Arial" panose="020B0604020202020204"/>
                        <a:cs typeface="Arial" panose="020B0604020202020204"/>
                      </a:endParaRPr>
                    </a:p>
                  </a:txBody>
                  <a:tcPr marL="0" marR="0" marT="104139" marB="0">
                    <a:lnL w="12700">
                      <a:solidFill>
                        <a:srgbClr val="9E9E9E"/>
                      </a:solidFill>
                      <a:prstDash val="solid"/>
                    </a:lnL>
                    <a:lnR w="12700">
                      <a:solidFill>
                        <a:srgbClr val="9E9E9E"/>
                      </a:solidFill>
                      <a:prstDash val="solid"/>
                    </a:lnR>
                    <a:lnT w="12700">
                      <a:solidFill>
                        <a:srgbClr val="9E9E9E"/>
                      </a:solidFill>
                      <a:prstDash val="solid"/>
                    </a:lnT>
                  </a:tcPr>
                </a:tc>
                <a:tc rowSpan="2">
                  <a:txBody>
                    <a:bodyPr/>
                    <a:lstStyle/>
                    <a:p>
                      <a:pPr marL="75565">
                        <a:lnSpc>
                          <a:spcPct val="100000"/>
                        </a:lnSpc>
                        <a:spcBef>
                          <a:spcPts val="820"/>
                        </a:spcBef>
                      </a:pPr>
                      <a:r>
                        <a:rPr sz="1600" b="1" spc="-5" dirty="0">
                          <a:solidFill>
                            <a:srgbClr val="124F5C"/>
                          </a:solidFill>
                          <a:latin typeface="Arial" panose="020B0604020202020204"/>
                          <a:cs typeface="Arial" panose="020B0604020202020204"/>
                        </a:rPr>
                        <a:t>0.993783</a:t>
                      </a:r>
                      <a:endParaRPr sz="1600">
                        <a:latin typeface="Arial" panose="020B0604020202020204"/>
                        <a:cs typeface="Arial" panose="020B0604020202020204"/>
                      </a:endParaRPr>
                    </a:p>
                  </a:txBody>
                  <a:tcPr marL="0" marR="0" marT="104139"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c rowSpan="2">
                  <a:txBody>
                    <a:bodyPr/>
                    <a:lstStyle/>
                    <a:p>
                      <a:pPr marL="75565">
                        <a:lnSpc>
                          <a:spcPct val="100000"/>
                        </a:lnSpc>
                        <a:spcBef>
                          <a:spcPts val="820"/>
                        </a:spcBef>
                      </a:pPr>
                      <a:r>
                        <a:rPr sz="1600" b="1" spc="-5" dirty="0">
                          <a:solidFill>
                            <a:srgbClr val="124F5C"/>
                          </a:solidFill>
                          <a:latin typeface="Arial" panose="020B0604020202020204"/>
                          <a:cs typeface="Arial" panose="020B0604020202020204"/>
                        </a:rPr>
                        <a:t>0.956520</a:t>
                      </a:r>
                      <a:endParaRPr sz="1600">
                        <a:latin typeface="Arial" panose="020B0604020202020204"/>
                        <a:cs typeface="Arial" panose="020B0604020202020204"/>
                      </a:endParaRPr>
                    </a:p>
                  </a:txBody>
                  <a:tcPr marL="0" marR="0" marT="104139"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r>
              <a:tr h="328739">
                <a:tc>
                  <a:txBody>
                    <a:bodyPr/>
                    <a:lstStyle/>
                    <a:p>
                      <a:pPr marL="93980">
                        <a:lnSpc>
                          <a:spcPct val="100000"/>
                        </a:lnSpc>
                        <a:spcBef>
                          <a:spcPts val="65"/>
                        </a:spcBef>
                      </a:pPr>
                      <a:r>
                        <a:rPr sz="1600" b="1" spc="-5" dirty="0">
                          <a:solidFill>
                            <a:srgbClr val="124F5C"/>
                          </a:solidFill>
                          <a:latin typeface="Arial" panose="020B0604020202020204"/>
                          <a:cs typeface="Arial" panose="020B0604020202020204"/>
                        </a:rPr>
                        <a:t>Regressor</a:t>
                      </a:r>
                      <a:endParaRPr sz="1600">
                        <a:latin typeface="Arial" panose="020B0604020202020204"/>
                        <a:cs typeface="Arial" panose="020B0604020202020204"/>
                      </a:endParaRPr>
                    </a:p>
                  </a:txBody>
                  <a:tcPr marL="0" marR="0" marT="8255" marB="0">
                    <a:lnL w="12700">
                      <a:solidFill>
                        <a:srgbClr val="9E9E9E"/>
                      </a:solidFill>
                      <a:prstDash val="solid"/>
                    </a:lnL>
                    <a:lnR w="12700">
                      <a:solidFill>
                        <a:srgbClr val="9E9E9E"/>
                      </a:solidFill>
                      <a:prstDash val="solid"/>
                    </a:lnR>
                    <a:lnB w="12700">
                      <a:solidFill>
                        <a:srgbClr val="9E9E9E"/>
                      </a:solidFill>
                      <a:prstDash val="solid"/>
                    </a:lnB>
                  </a:tcPr>
                </a:tc>
                <a:tc vMerge="1">
                  <a:tcPr marL="0" marR="0" marT="104139"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c vMerge="1">
                  <a:tcPr marL="0" marR="0" marT="104139"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0491" y="475234"/>
            <a:ext cx="1367790" cy="452120"/>
          </a:xfrm>
          <a:prstGeom prst="rect">
            <a:avLst/>
          </a:prstGeom>
        </p:spPr>
        <p:txBody>
          <a:bodyPr vert="horz" wrap="square" lIns="0" tIns="12065" rIns="0" bIns="0" rtlCol="0">
            <a:spAutoFit/>
          </a:bodyPr>
          <a:lstStyle/>
          <a:p>
            <a:pPr marL="12700">
              <a:lnSpc>
                <a:spcPct val="100000"/>
              </a:lnSpc>
              <a:spcBef>
                <a:spcPts val="95"/>
              </a:spcBef>
            </a:pPr>
            <a:r>
              <a:rPr sz="2800" spc="-5" dirty="0"/>
              <a:t>Cont</a:t>
            </a:r>
            <a:r>
              <a:rPr sz="2800" dirty="0"/>
              <a:t>e</a:t>
            </a:r>
            <a:r>
              <a:rPr sz="2800" spc="-5" dirty="0"/>
              <a:t>nt</a:t>
            </a:r>
            <a:endParaRPr sz="2800"/>
          </a:p>
        </p:txBody>
      </p:sp>
      <p:sp>
        <p:nvSpPr>
          <p:cNvPr id="3" name="object 3"/>
          <p:cNvSpPr txBox="1"/>
          <p:nvPr/>
        </p:nvSpPr>
        <p:spPr>
          <a:xfrm>
            <a:off x="355091" y="1287906"/>
            <a:ext cx="3495040" cy="2229485"/>
          </a:xfrm>
          <a:prstGeom prst="rect">
            <a:avLst/>
          </a:prstGeom>
        </p:spPr>
        <p:txBody>
          <a:bodyPr vert="horz" wrap="square" lIns="0" tIns="12700" rIns="0" bIns="0" rtlCol="0">
            <a:spAutoFit/>
          </a:bodyPr>
          <a:lstStyle/>
          <a:p>
            <a:pPr marL="38100">
              <a:lnSpc>
                <a:spcPct val="100000"/>
              </a:lnSpc>
              <a:spcBef>
                <a:spcPts val="100"/>
              </a:spcBef>
              <a:tabLst>
                <a:tab pos="538480" algn="l"/>
              </a:tabLst>
            </a:pPr>
            <a:r>
              <a:rPr lang="en-MY" sz="1900" b="1" spc="-5" dirty="0">
                <a:solidFill>
                  <a:srgbClr val="124F5C"/>
                </a:solidFill>
                <a:latin typeface="Arial" panose="020B0604020202020204"/>
                <a:cs typeface="Arial" panose="020B0604020202020204"/>
              </a:rPr>
              <a:t> </a:t>
            </a:r>
            <a:r>
              <a:rPr sz="1900" b="1" spc="-5" dirty="0">
                <a:solidFill>
                  <a:srgbClr val="124F5C"/>
                </a:solidFill>
                <a:latin typeface="Arial" panose="020B0604020202020204"/>
                <a:cs typeface="Arial" panose="020B0604020202020204"/>
              </a:rPr>
              <a:t>1.	Problem</a:t>
            </a:r>
            <a:r>
              <a:rPr sz="1900" b="1" spc="-30" dirty="0">
                <a:solidFill>
                  <a:srgbClr val="124F5C"/>
                </a:solidFill>
                <a:latin typeface="Arial" panose="020B0604020202020204"/>
                <a:cs typeface="Arial" panose="020B0604020202020204"/>
              </a:rPr>
              <a:t> </a:t>
            </a:r>
            <a:r>
              <a:rPr sz="1900" b="1" spc="-5" dirty="0">
                <a:solidFill>
                  <a:srgbClr val="124F5C"/>
                </a:solidFill>
                <a:latin typeface="Arial" panose="020B0604020202020204"/>
                <a:cs typeface="Arial" panose="020B0604020202020204"/>
              </a:rPr>
              <a:t>Statement</a:t>
            </a:r>
            <a:endParaRPr sz="1900">
              <a:latin typeface="Arial" panose="020B0604020202020204"/>
              <a:cs typeface="Arial" panose="020B0604020202020204"/>
            </a:endParaRPr>
          </a:p>
          <a:p>
            <a:pPr marL="559435" indent="-426085">
              <a:lnSpc>
                <a:spcPts val="2220"/>
              </a:lnSpc>
              <a:spcBef>
                <a:spcPts val="90"/>
              </a:spcBef>
              <a:buAutoNum type="arabicPeriod" startAt="2"/>
              <a:tabLst>
                <a:tab pos="559435" algn="l"/>
                <a:tab pos="560070" algn="l"/>
              </a:tabLst>
            </a:pPr>
            <a:r>
              <a:rPr sz="1900" b="1" spc="-5" dirty="0">
                <a:solidFill>
                  <a:srgbClr val="124F5C"/>
                </a:solidFill>
                <a:latin typeface="Arial" panose="020B0604020202020204"/>
                <a:cs typeface="Arial" panose="020B0604020202020204"/>
              </a:rPr>
              <a:t>Data</a:t>
            </a:r>
            <a:r>
              <a:rPr sz="1900" b="1" spc="-30" dirty="0">
                <a:solidFill>
                  <a:srgbClr val="124F5C"/>
                </a:solidFill>
                <a:latin typeface="Arial" panose="020B0604020202020204"/>
                <a:cs typeface="Arial" panose="020B0604020202020204"/>
              </a:rPr>
              <a:t> </a:t>
            </a:r>
            <a:r>
              <a:rPr sz="1900" b="1" spc="-5" dirty="0">
                <a:solidFill>
                  <a:srgbClr val="124F5C"/>
                </a:solidFill>
                <a:latin typeface="Arial" panose="020B0604020202020204"/>
                <a:cs typeface="Arial" panose="020B0604020202020204"/>
              </a:rPr>
              <a:t>Summary</a:t>
            </a:r>
            <a:endParaRPr sz="1900">
              <a:latin typeface="Arial" panose="020B0604020202020204"/>
              <a:cs typeface="Arial" panose="020B0604020202020204"/>
            </a:endParaRPr>
          </a:p>
          <a:p>
            <a:pPr marL="559435" indent="-426085">
              <a:lnSpc>
                <a:spcPts val="2220"/>
              </a:lnSpc>
              <a:buAutoNum type="arabicPeriod" startAt="2"/>
              <a:tabLst>
                <a:tab pos="559435" algn="l"/>
                <a:tab pos="560070" algn="l"/>
              </a:tabLst>
            </a:pPr>
            <a:r>
              <a:rPr sz="1900" b="1" spc="-5" dirty="0">
                <a:solidFill>
                  <a:srgbClr val="124F5C"/>
                </a:solidFill>
                <a:latin typeface="Arial" panose="020B0604020202020204"/>
                <a:cs typeface="Arial" panose="020B0604020202020204"/>
              </a:rPr>
              <a:t>Data</a:t>
            </a:r>
            <a:r>
              <a:rPr sz="1900" b="1" spc="-20" dirty="0">
                <a:solidFill>
                  <a:srgbClr val="124F5C"/>
                </a:solidFill>
                <a:latin typeface="Arial" panose="020B0604020202020204"/>
                <a:cs typeface="Arial" panose="020B0604020202020204"/>
              </a:rPr>
              <a:t> </a:t>
            </a:r>
            <a:r>
              <a:rPr sz="1900" b="1" spc="-5" dirty="0">
                <a:solidFill>
                  <a:srgbClr val="124F5C"/>
                </a:solidFill>
                <a:latin typeface="Arial" panose="020B0604020202020204"/>
                <a:cs typeface="Arial" panose="020B0604020202020204"/>
              </a:rPr>
              <a:t>Preprocessing</a:t>
            </a:r>
            <a:endParaRPr sz="1900">
              <a:latin typeface="Arial" panose="020B0604020202020204"/>
              <a:cs typeface="Arial" panose="020B0604020202020204"/>
            </a:endParaRPr>
          </a:p>
          <a:p>
            <a:pPr marL="559435" indent="-426085">
              <a:lnSpc>
                <a:spcPct val="100000"/>
              </a:lnSpc>
              <a:spcBef>
                <a:spcPts val="350"/>
              </a:spcBef>
              <a:buAutoNum type="arabicPeriod" startAt="2"/>
              <a:tabLst>
                <a:tab pos="559435" algn="l"/>
                <a:tab pos="560070" algn="l"/>
              </a:tabLst>
            </a:pPr>
            <a:r>
              <a:rPr sz="1850" b="1" spc="-5" dirty="0">
                <a:solidFill>
                  <a:srgbClr val="124F5C"/>
                </a:solidFill>
                <a:latin typeface="Arial" panose="020B0604020202020204"/>
                <a:cs typeface="Arial" panose="020B0604020202020204"/>
              </a:rPr>
              <a:t>Exploratory</a:t>
            </a:r>
            <a:r>
              <a:rPr sz="1850" b="1" spc="-30" dirty="0">
                <a:solidFill>
                  <a:srgbClr val="124F5C"/>
                </a:solidFill>
                <a:latin typeface="Arial" panose="020B0604020202020204"/>
                <a:cs typeface="Arial" panose="020B0604020202020204"/>
              </a:rPr>
              <a:t> </a:t>
            </a:r>
            <a:r>
              <a:rPr sz="1850" b="1" spc="-5" dirty="0">
                <a:solidFill>
                  <a:srgbClr val="124F5C"/>
                </a:solidFill>
                <a:latin typeface="Arial" panose="020B0604020202020204"/>
                <a:cs typeface="Arial" panose="020B0604020202020204"/>
              </a:rPr>
              <a:t>Data</a:t>
            </a:r>
            <a:r>
              <a:rPr sz="1850" b="1" dirty="0">
                <a:solidFill>
                  <a:srgbClr val="124F5C"/>
                </a:solidFill>
                <a:latin typeface="Arial" panose="020B0604020202020204"/>
                <a:cs typeface="Arial" panose="020B0604020202020204"/>
              </a:rPr>
              <a:t> </a:t>
            </a:r>
            <a:r>
              <a:rPr sz="1850" b="1" spc="-5" dirty="0">
                <a:solidFill>
                  <a:srgbClr val="124F5C"/>
                </a:solidFill>
                <a:latin typeface="Arial" panose="020B0604020202020204"/>
                <a:cs typeface="Arial" panose="020B0604020202020204"/>
              </a:rPr>
              <a:t>Analysis</a:t>
            </a:r>
            <a:endParaRPr sz="1850">
              <a:latin typeface="Arial" panose="020B0604020202020204"/>
              <a:cs typeface="Arial" panose="020B0604020202020204"/>
            </a:endParaRPr>
          </a:p>
          <a:p>
            <a:pPr marL="559435" indent="-426085">
              <a:lnSpc>
                <a:spcPct val="100000"/>
              </a:lnSpc>
              <a:spcBef>
                <a:spcPts val="385"/>
              </a:spcBef>
              <a:buAutoNum type="arabicPeriod" startAt="2"/>
              <a:tabLst>
                <a:tab pos="559435" algn="l"/>
                <a:tab pos="560070" algn="l"/>
              </a:tabLst>
            </a:pPr>
            <a:r>
              <a:rPr sz="1900" b="1" spc="-5" dirty="0">
                <a:solidFill>
                  <a:srgbClr val="124F5C"/>
                </a:solidFill>
                <a:latin typeface="Arial" panose="020B0604020202020204"/>
                <a:cs typeface="Arial" panose="020B0604020202020204"/>
              </a:rPr>
              <a:t>Feature</a:t>
            </a:r>
            <a:r>
              <a:rPr sz="1900" b="1" spc="-25" dirty="0">
                <a:solidFill>
                  <a:srgbClr val="124F5C"/>
                </a:solidFill>
                <a:latin typeface="Arial" panose="020B0604020202020204"/>
                <a:cs typeface="Arial" panose="020B0604020202020204"/>
              </a:rPr>
              <a:t> </a:t>
            </a:r>
            <a:r>
              <a:rPr sz="1900" b="1" spc="-5" dirty="0">
                <a:solidFill>
                  <a:srgbClr val="124F5C"/>
                </a:solidFill>
                <a:latin typeface="Arial" panose="020B0604020202020204"/>
                <a:cs typeface="Arial" panose="020B0604020202020204"/>
              </a:rPr>
              <a:t>Engineering</a:t>
            </a:r>
            <a:endParaRPr sz="1900">
              <a:latin typeface="Arial" panose="020B0604020202020204"/>
              <a:cs typeface="Arial" panose="020B0604020202020204"/>
            </a:endParaRPr>
          </a:p>
          <a:p>
            <a:pPr marL="559435" indent="-426085">
              <a:lnSpc>
                <a:spcPct val="100000"/>
              </a:lnSpc>
              <a:spcBef>
                <a:spcPts val="350"/>
              </a:spcBef>
              <a:buAutoNum type="arabicPeriod" startAt="2"/>
              <a:tabLst>
                <a:tab pos="559435" algn="l"/>
                <a:tab pos="560070" algn="l"/>
              </a:tabLst>
            </a:pPr>
            <a:r>
              <a:rPr sz="1900" b="1" spc="-5" dirty="0">
                <a:solidFill>
                  <a:srgbClr val="124F5C"/>
                </a:solidFill>
                <a:latin typeface="Arial" panose="020B0604020202020204"/>
                <a:cs typeface="Arial" panose="020B0604020202020204"/>
              </a:rPr>
              <a:t>Model</a:t>
            </a:r>
            <a:r>
              <a:rPr sz="1900" b="1" spc="-20" dirty="0">
                <a:solidFill>
                  <a:srgbClr val="124F5C"/>
                </a:solidFill>
                <a:latin typeface="Arial" panose="020B0604020202020204"/>
                <a:cs typeface="Arial" panose="020B0604020202020204"/>
              </a:rPr>
              <a:t> </a:t>
            </a:r>
            <a:r>
              <a:rPr sz="1900" b="1" spc="-5" dirty="0">
                <a:solidFill>
                  <a:srgbClr val="124F5C"/>
                </a:solidFill>
                <a:latin typeface="Arial" panose="020B0604020202020204"/>
                <a:cs typeface="Arial" panose="020B0604020202020204"/>
              </a:rPr>
              <a:t>Implementation</a:t>
            </a:r>
            <a:endParaRPr sz="1900">
              <a:latin typeface="Arial" panose="020B0604020202020204"/>
              <a:cs typeface="Arial" panose="020B0604020202020204"/>
            </a:endParaRPr>
          </a:p>
          <a:p>
            <a:pPr marL="559435" indent="-426085">
              <a:lnSpc>
                <a:spcPct val="100000"/>
              </a:lnSpc>
              <a:spcBef>
                <a:spcPts val="335"/>
              </a:spcBef>
              <a:buAutoNum type="arabicPeriod" startAt="2"/>
              <a:tabLst>
                <a:tab pos="559435" algn="l"/>
                <a:tab pos="560070" algn="l"/>
              </a:tabLst>
            </a:pPr>
            <a:r>
              <a:rPr sz="1900" b="1" spc="-5" dirty="0">
                <a:solidFill>
                  <a:srgbClr val="124F5C"/>
                </a:solidFill>
                <a:latin typeface="Arial" panose="020B0604020202020204"/>
                <a:cs typeface="Arial" panose="020B0604020202020204"/>
              </a:rPr>
              <a:t>Conclusion</a:t>
            </a:r>
            <a:endParaRPr sz="1900">
              <a:latin typeface="Arial" panose="020B0604020202020204"/>
              <a:cs typeface="Arial" panose="020B0604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4448175" y="938174"/>
            <a:ext cx="4695825" cy="3820991"/>
          </a:xfrm>
          <a:prstGeom prst="rect">
            <a:avLst/>
          </a:prstGeom>
        </p:spPr>
      </p:pic>
      <p:sp>
        <p:nvSpPr>
          <p:cNvPr id="3" name="object 3"/>
          <p:cNvSpPr txBox="1">
            <a:spLocks noGrp="1"/>
          </p:cNvSpPr>
          <p:nvPr>
            <p:ph type="title"/>
          </p:nvPr>
        </p:nvSpPr>
        <p:spPr>
          <a:xfrm>
            <a:off x="139700" y="249682"/>
            <a:ext cx="6720840" cy="444500"/>
          </a:xfrm>
          <a:prstGeom prst="rect">
            <a:avLst/>
          </a:prstGeom>
        </p:spPr>
        <p:txBody>
          <a:bodyPr vert="horz" wrap="square" lIns="0" tIns="12065" rIns="0" bIns="0" rtlCol="0">
            <a:spAutoFit/>
          </a:bodyPr>
          <a:lstStyle/>
          <a:p>
            <a:pPr marL="12700">
              <a:lnSpc>
                <a:spcPct val="100000"/>
              </a:lnSpc>
              <a:spcBef>
                <a:spcPts val="95"/>
              </a:spcBef>
            </a:pPr>
            <a:r>
              <a:rPr sz="2750" spc="-5" dirty="0"/>
              <a:t>Insights</a:t>
            </a:r>
            <a:r>
              <a:rPr sz="2750" dirty="0"/>
              <a:t> from</a:t>
            </a:r>
            <a:r>
              <a:rPr sz="2750" spc="10" dirty="0"/>
              <a:t> </a:t>
            </a:r>
            <a:r>
              <a:rPr sz="2750" spc="-5" dirty="0"/>
              <a:t>Random</a:t>
            </a:r>
            <a:r>
              <a:rPr sz="2750" spc="10" dirty="0"/>
              <a:t> </a:t>
            </a:r>
            <a:r>
              <a:rPr sz="2750" spc="-5" dirty="0"/>
              <a:t>Forest</a:t>
            </a:r>
            <a:r>
              <a:rPr sz="2750" spc="5" dirty="0"/>
              <a:t> </a:t>
            </a:r>
            <a:r>
              <a:rPr sz="2750" spc="-5" dirty="0"/>
              <a:t>Regressor</a:t>
            </a:r>
            <a:endParaRPr sz="2750"/>
          </a:p>
        </p:txBody>
      </p:sp>
      <p:sp>
        <p:nvSpPr>
          <p:cNvPr id="4" name="object 4"/>
          <p:cNvSpPr txBox="1"/>
          <p:nvPr/>
        </p:nvSpPr>
        <p:spPr>
          <a:xfrm>
            <a:off x="75692" y="1398549"/>
            <a:ext cx="4177665" cy="1118870"/>
          </a:xfrm>
          <a:prstGeom prst="rect">
            <a:avLst/>
          </a:prstGeom>
        </p:spPr>
        <p:txBody>
          <a:bodyPr vert="horz" wrap="square" lIns="0" tIns="12700" rIns="0" bIns="0" rtlCol="0">
            <a:spAutoFit/>
          </a:bodyPr>
          <a:lstStyle/>
          <a:p>
            <a:pPr>
              <a:lnSpc>
                <a:spcPct val="100000"/>
              </a:lnSpc>
              <a:spcBef>
                <a:spcPts val="40"/>
              </a:spcBef>
            </a:pPr>
            <a:r>
              <a:rPr sz="1600" b="1" spc="-5" dirty="0">
                <a:solidFill>
                  <a:srgbClr val="124F5C"/>
                </a:solidFill>
                <a:latin typeface="Arial" panose="020B0604020202020204"/>
                <a:cs typeface="Arial" panose="020B0604020202020204"/>
              </a:rPr>
              <a:t>Since this is Sales prediction </a:t>
            </a:r>
            <a:r>
              <a:rPr sz="1600" b="1" spc="-10" dirty="0">
                <a:solidFill>
                  <a:srgbClr val="124F5C"/>
                </a:solidFill>
                <a:latin typeface="Arial" panose="020B0604020202020204"/>
                <a:cs typeface="Arial" panose="020B0604020202020204"/>
              </a:rPr>
              <a:t>MAE</a:t>
            </a:r>
            <a:r>
              <a:rPr sz="1600" b="1" spc="10"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is </a:t>
            </a:r>
            <a:r>
              <a:rPr sz="1600" b="1" spc="-430"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a</a:t>
            </a:r>
            <a:r>
              <a:rPr sz="1600" b="1" spc="-10"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good</a:t>
            </a:r>
            <a:r>
              <a:rPr sz="1600" b="1"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metric.</a:t>
            </a:r>
            <a:endParaRPr sz="1600">
              <a:latin typeface="Arial" panose="020B0604020202020204"/>
              <a:cs typeface="Arial" panose="020B0604020202020204"/>
            </a:endParaRPr>
          </a:p>
          <a:p>
            <a:pPr marL="12700">
              <a:lnSpc>
                <a:spcPct val="100000"/>
              </a:lnSpc>
              <a:spcBef>
                <a:spcPts val="300"/>
              </a:spcBef>
            </a:pPr>
            <a:r>
              <a:rPr sz="1600" b="1" spc="-10" dirty="0">
                <a:solidFill>
                  <a:srgbClr val="124F5C"/>
                </a:solidFill>
                <a:latin typeface="Arial" panose="020B0604020202020204"/>
                <a:cs typeface="Arial" panose="020B0604020202020204"/>
              </a:rPr>
              <a:t>We’re</a:t>
            </a:r>
            <a:r>
              <a:rPr sz="1600" b="1"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getting Mean</a:t>
            </a:r>
            <a:r>
              <a:rPr sz="1600" b="1" spc="15" dirty="0">
                <a:solidFill>
                  <a:srgbClr val="124F5C"/>
                </a:solidFill>
                <a:latin typeface="Arial" panose="020B0604020202020204"/>
                <a:cs typeface="Arial" panose="020B0604020202020204"/>
              </a:rPr>
              <a:t> </a:t>
            </a:r>
            <a:r>
              <a:rPr sz="1600" b="1" spc="-10" dirty="0">
                <a:solidFill>
                  <a:srgbClr val="124F5C"/>
                </a:solidFill>
                <a:latin typeface="Arial" panose="020B0604020202020204"/>
                <a:cs typeface="Arial" panose="020B0604020202020204"/>
              </a:rPr>
              <a:t>Absolute</a:t>
            </a:r>
            <a:r>
              <a:rPr sz="1600" b="1"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Error ~</a:t>
            </a:r>
            <a:r>
              <a:rPr sz="1600" b="1" spc="5"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a:t>
            </a:r>
            <a:endParaRPr sz="1600">
              <a:latin typeface="Arial" panose="020B0604020202020204"/>
              <a:cs typeface="Arial" panose="020B0604020202020204"/>
            </a:endParaRPr>
          </a:p>
          <a:p>
            <a:pPr marL="12700">
              <a:lnSpc>
                <a:spcPct val="100000"/>
              </a:lnSpc>
              <a:spcBef>
                <a:spcPts val="650"/>
              </a:spcBef>
            </a:pPr>
            <a:r>
              <a:rPr sz="1600" b="1" spc="-5" dirty="0">
                <a:solidFill>
                  <a:srgbClr val="124F5C"/>
                </a:solidFill>
                <a:latin typeface="Arial" panose="020B0604020202020204"/>
                <a:cs typeface="Arial" panose="020B0604020202020204"/>
              </a:rPr>
              <a:t>380</a:t>
            </a:r>
            <a:r>
              <a:rPr sz="1600" b="1" spc="5" dirty="0">
                <a:solidFill>
                  <a:srgbClr val="124F5C"/>
                </a:solidFill>
                <a:latin typeface="Arial" panose="020B0604020202020204"/>
                <a:cs typeface="Arial" panose="020B0604020202020204"/>
              </a:rPr>
              <a:t> </a:t>
            </a:r>
            <a:r>
              <a:rPr sz="1600" b="1" spc="-15" dirty="0">
                <a:solidFill>
                  <a:srgbClr val="124F5C"/>
                </a:solidFill>
                <a:latin typeface="Arial" panose="020B0604020202020204"/>
                <a:cs typeface="Arial" panose="020B0604020202020204"/>
              </a:rPr>
              <a:t>And</a:t>
            </a:r>
            <a:r>
              <a:rPr sz="1600" b="1" spc="-10"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MAPE of</a:t>
            </a:r>
            <a:r>
              <a:rPr sz="1600" b="1" spc="-20" dirty="0">
                <a:solidFill>
                  <a:srgbClr val="124F5C"/>
                </a:solidFill>
                <a:latin typeface="Arial" panose="020B0604020202020204"/>
                <a:cs typeface="Arial" panose="020B0604020202020204"/>
              </a:rPr>
              <a:t> </a:t>
            </a:r>
            <a:r>
              <a:rPr sz="1600" b="1" dirty="0">
                <a:solidFill>
                  <a:srgbClr val="124F5C"/>
                </a:solidFill>
                <a:latin typeface="Arial" panose="020B0604020202020204"/>
                <a:cs typeface="Arial" panose="020B0604020202020204"/>
              </a:rPr>
              <a:t>5.65%</a:t>
            </a:r>
            <a:endParaRPr sz="1600">
              <a:latin typeface="Arial" panose="020B0604020202020204"/>
              <a:cs typeface="Arial" panose="020B060402020202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311784" y="600991"/>
            <a:ext cx="7878445" cy="4454759"/>
          </a:xfrm>
          <a:prstGeom prst="rect">
            <a:avLst/>
          </a:prstGeom>
        </p:spPr>
      </p:pic>
      <p:sp>
        <p:nvSpPr>
          <p:cNvPr id="3" name="object 3"/>
          <p:cNvSpPr txBox="1">
            <a:spLocks noGrp="1"/>
          </p:cNvSpPr>
          <p:nvPr>
            <p:ph type="title"/>
          </p:nvPr>
        </p:nvSpPr>
        <p:spPr>
          <a:xfrm>
            <a:off x="127507" y="83312"/>
            <a:ext cx="3265170" cy="444500"/>
          </a:xfrm>
          <a:prstGeom prst="rect">
            <a:avLst/>
          </a:prstGeom>
        </p:spPr>
        <p:txBody>
          <a:bodyPr vert="horz" wrap="square" lIns="0" tIns="12065" rIns="0" bIns="0" rtlCol="0">
            <a:spAutoFit/>
          </a:bodyPr>
          <a:lstStyle/>
          <a:p>
            <a:pPr marL="12700">
              <a:lnSpc>
                <a:spcPct val="100000"/>
              </a:lnSpc>
              <a:spcBef>
                <a:spcPts val="95"/>
              </a:spcBef>
            </a:pPr>
            <a:r>
              <a:rPr sz="2750" spc="-5" dirty="0"/>
              <a:t>Feature</a:t>
            </a:r>
            <a:r>
              <a:rPr sz="2750" spc="-45" dirty="0"/>
              <a:t> </a:t>
            </a:r>
            <a:r>
              <a:rPr sz="2750" spc="-5" dirty="0"/>
              <a:t>Importance</a:t>
            </a:r>
            <a:endParaRPr sz="275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0491" y="475234"/>
            <a:ext cx="1959610" cy="452120"/>
          </a:xfrm>
          <a:prstGeom prst="rect">
            <a:avLst/>
          </a:prstGeom>
        </p:spPr>
        <p:txBody>
          <a:bodyPr vert="horz" wrap="square" lIns="0" tIns="12065" rIns="0" bIns="0" rtlCol="0">
            <a:spAutoFit/>
          </a:bodyPr>
          <a:lstStyle/>
          <a:p>
            <a:pPr marL="12700">
              <a:lnSpc>
                <a:spcPct val="100000"/>
              </a:lnSpc>
              <a:spcBef>
                <a:spcPts val="95"/>
              </a:spcBef>
            </a:pPr>
            <a:r>
              <a:rPr sz="2800" spc="-5" dirty="0"/>
              <a:t>Conclusion</a:t>
            </a:r>
            <a:endParaRPr sz="2800"/>
          </a:p>
        </p:txBody>
      </p:sp>
      <p:sp>
        <p:nvSpPr>
          <p:cNvPr id="3" name="object 3"/>
          <p:cNvSpPr txBox="1"/>
          <p:nvPr/>
        </p:nvSpPr>
        <p:spPr>
          <a:xfrm>
            <a:off x="430783" y="1129563"/>
            <a:ext cx="7040880" cy="2033905"/>
          </a:xfrm>
          <a:prstGeom prst="rect">
            <a:avLst/>
          </a:prstGeom>
        </p:spPr>
        <p:txBody>
          <a:bodyPr vert="horz" wrap="square" lIns="0" tIns="12065" rIns="0" bIns="0" rtlCol="0">
            <a:spAutoFit/>
          </a:bodyPr>
          <a:lstStyle/>
          <a:p>
            <a:pPr marL="12700" marR="5080">
              <a:lnSpc>
                <a:spcPct val="120000"/>
              </a:lnSpc>
              <a:spcBef>
                <a:spcPts val="95"/>
              </a:spcBef>
            </a:pPr>
            <a:r>
              <a:rPr sz="2200" b="1" i="1" spc="-5" dirty="0">
                <a:solidFill>
                  <a:srgbClr val="124F5C"/>
                </a:solidFill>
                <a:latin typeface="Arial" panose="020B0604020202020204"/>
                <a:cs typeface="Arial" panose="020B0604020202020204"/>
              </a:rPr>
              <a:t>Our model</a:t>
            </a:r>
            <a:r>
              <a:rPr sz="2200" b="1" i="1" spc="10" dirty="0">
                <a:solidFill>
                  <a:srgbClr val="124F5C"/>
                </a:solidFill>
                <a:latin typeface="Arial" panose="020B0604020202020204"/>
                <a:cs typeface="Arial" panose="020B0604020202020204"/>
              </a:rPr>
              <a:t> </a:t>
            </a:r>
            <a:r>
              <a:rPr sz="2200" b="1" i="1" spc="-5" dirty="0">
                <a:solidFill>
                  <a:srgbClr val="124F5C"/>
                </a:solidFill>
                <a:latin typeface="Arial" panose="020B0604020202020204"/>
                <a:cs typeface="Arial" panose="020B0604020202020204"/>
              </a:rPr>
              <a:t>shows that</a:t>
            </a:r>
            <a:r>
              <a:rPr sz="2200" b="1" i="1" spc="10" dirty="0">
                <a:solidFill>
                  <a:srgbClr val="124F5C"/>
                </a:solidFill>
                <a:latin typeface="Arial" panose="020B0604020202020204"/>
                <a:cs typeface="Arial" panose="020B0604020202020204"/>
              </a:rPr>
              <a:t> </a:t>
            </a:r>
            <a:r>
              <a:rPr sz="2200" b="1" i="1" spc="-5" dirty="0">
                <a:solidFill>
                  <a:srgbClr val="124F5C"/>
                </a:solidFill>
                <a:latin typeface="Arial" panose="020B0604020202020204"/>
                <a:cs typeface="Arial" panose="020B0604020202020204"/>
              </a:rPr>
              <a:t>Customers,</a:t>
            </a:r>
            <a:r>
              <a:rPr sz="2200" b="1" i="1" spc="10" dirty="0">
                <a:solidFill>
                  <a:srgbClr val="124F5C"/>
                </a:solidFill>
                <a:latin typeface="Arial" panose="020B0604020202020204"/>
                <a:cs typeface="Arial" panose="020B0604020202020204"/>
              </a:rPr>
              <a:t> </a:t>
            </a:r>
            <a:r>
              <a:rPr sz="2200" b="1" i="1" spc="-5" dirty="0">
                <a:solidFill>
                  <a:srgbClr val="124F5C"/>
                </a:solidFill>
                <a:latin typeface="Arial" panose="020B0604020202020204"/>
                <a:cs typeface="Arial" panose="020B0604020202020204"/>
              </a:rPr>
              <a:t>Competition </a:t>
            </a:r>
            <a:r>
              <a:rPr sz="2200" b="1" i="1" dirty="0">
                <a:solidFill>
                  <a:srgbClr val="124F5C"/>
                </a:solidFill>
                <a:latin typeface="Arial" panose="020B0604020202020204"/>
                <a:cs typeface="Arial" panose="020B0604020202020204"/>
              </a:rPr>
              <a:t> </a:t>
            </a:r>
            <a:r>
              <a:rPr sz="2200" b="1" i="1" spc="-5" dirty="0">
                <a:solidFill>
                  <a:srgbClr val="124F5C"/>
                </a:solidFill>
                <a:latin typeface="Arial" panose="020B0604020202020204"/>
                <a:cs typeface="Arial" panose="020B0604020202020204"/>
              </a:rPr>
              <a:t>distance,</a:t>
            </a:r>
            <a:r>
              <a:rPr sz="2200" b="1" i="1" dirty="0">
                <a:solidFill>
                  <a:srgbClr val="124F5C"/>
                </a:solidFill>
                <a:latin typeface="Arial" panose="020B0604020202020204"/>
                <a:cs typeface="Arial" panose="020B0604020202020204"/>
              </a:rPr>
              <a:t> </a:t>
            </a:r>
            <a:r>
              <a:rPr sz="2200" b="1" i="1" spc="-5" dirty="0">
                <a:solidFill>
                  <a:srgbClr val="124F5C"/>
                </a:solidFill>
                <a:latin typeface="Arial" panose="020B0604020202020204"/>
                <a:cs typeface="Arial" panose="020B0604020202020204"/>
              </a:rPr>
              <a:t>Store</a:t>
            </a:r>
            <a:r>
              <a:rPr sz="2200" b="1" i="1" dirty="0">
                <a:solidFill>
                  <a:srgbClr val="124F5C"/>
                </a:solidFill>
                <a:latin typeface="Arial" panose="020B0604020202020204"/>
                <a:cs typeface="Arial" panose="020B0604020202020204"/>
              </a:rPr>
              <a:t> </a:t>
            </a:r>
            <a:r>
              <a:rPr sz="2200" b="1" i="1" spc="-5" dirty="0">
                <a:solidFill>
                  <a:srgbClr val="124F5C"/>
                </a:solidFill>
                <a:latin typeface="Arial" panose="020B0604020202020204"/>
                <a:cs typeface="Arial" panose="020B0604020202020204"/>
              </a:rPr>
              <a:t>type</a:t>
            </a:r>
            <a:r>
              <a:rPr sz="2200" b="1" i="1" dirty="0">
                <a:solidFill>
                  <a:srgbClr val="124F5C"/>
                </a:solidFill>
                <a:latin typeface="Arial" panose="020B0604020202020204"/>
                <a:cs typeface="Arial" panose="020B0604020202020204"/>
              </a:rPr>
              <a:t> </a:t>
            </a:r>
            <a:r>
              <a:rPr sz="2200" b="1" i="1" spc="-5" dirty="0">
                <a:solidFill>
                  <a:srgbClr val="124F5C"/>
                </a:solidFill>
                <a:latin typeface="Arial" panose="020B0604020202020204"/>
                <a:cs typeface="Arial" panose="020B0604020202020204"/>
              </a:rPr>
              <a:t>are</a:t>
            </a:r>
            <a:r>
              <a:rPr sz="2200" b="1" i="1" dirty="0">
                <a:solidFill>
                  <a:srgbClr val="124F5C"/>
                </a:solidFill>
                <a:latin typeface="Arial" panose="020B0604020202020204"/>
                <a:cs typeface="Arial" panose="020B0604020202020204"/>
              </a:rPr>
              <a:t> </a:t>
            </a:r>
            <a:r>
              <a:rPr sz="2200" b="1" i="1" spc="-5" dirty="0">
                <a:solidFill>
                  <a:srgbClr val="124F5C"/>
                </a:solidFill>
                <a:latin typeface="Arial" panose="020B0604020202020204"/>
                <a:cs typeface="Arial" panose="020B0604020202020204"/>
              </a:rPr>
              <a:t>some</a:t>
            </a:r>
            <a:r>
              <a:rPr sz="2200" b="1" i="1" spc="10" dirty="0">
                <a:solidFill>
                  <a:srgbClr val="124F5C"/>
                </a:solidFill>
                <a:latin typeface="Arial" panose="020B0604020202020204"/>
                <a:cs typeface="Arial" panose="020B0604020202020204"/>
              </a:rPr>
              <a:t> </a:t>
            </a:r>
            <a:r>
              <a:rPr sz="2200" b="1" i="1" spc="-5" dirty="0">
                <a:solidFill>
                  <a:srgbClr val="124F5C"/>
                </a:solidFill>
                <a:latin typeface="Arial" panose="020B0604020202020204"/>
                <a:cs typeface="Arial" panose="020B0604020202020204"/>
              </a:rPr>
              <a:t>of</a:t>
            </a:r>
            <a:r>
              <a:rPr sz="2200" b="1" i="1" dirty="0">
                <a:solidFill>
                  <a:srgbClr val="124F5C"/>
                </a:solidFill>
                <a:latin typeface="Arial" panose="020B0604020202020204"/>
                <a:cs typeface="Arial" panose="020B0604020202020204"/>
              </a:rPr>
              <a:t> </a:t>
            </a:r>
            <a:r>
              <a:rPr sz="2200" b="1" i="1" spc="-5" dirty="0">
                <a:solidFill>
                  <a:srgbClr val="124F5C"/>
                </a:solidFill>
                <a:latin typeface="Arial" panose="020B0604020202020204"/>
                <a:cs typeface="Arial" panose="020B0604020202020204"/>
              </a:rPr>
              <a:t>the</a:t>
            </a:r>
            <a:r>
              <a:rPr sz="2200" b="1" i="1" spc="5" dirty="0">
                <a:solidFill>
                  <a:srgbClr val="124F5C"/>
                </a:solidFill>
                <a:latin typeface="Arial" panose="020B0604020202020204"/>
                <a:cs typeface="Arial" panose="020B0604020202020204"/>
              </a:rPr>
              <a:t> </a:t>
            </a:r>
            <a:r>
              <a:rPr sz="2200" b="1" i="1" spc="-5" dirty="0">
                <a:solidFill>
                  <a:srgbClr val="124F5C"/>
                </a:solidFill>
                <a:latin typeface="Arial" panose="020B0604020202020204"/>
                <a:cs typeface="Arial" panose="020B0604020202020204"/>
              </a:rPr>
              <a:t>most</a:t>
            </a:r>
            <a:r>
              <a:rPr sz="2200" b="1" i="1" dirty="0">
                <a:solidFill>
                  <a:srgbClr val="124F5C"/>
                </a:solidFill>
                <a:latin typeface="Arial" panose="020B0604020202020204"/>
                <a:cs typeface="Arial" panose="020B0604020202020204"/>
              </a:rPr>
              <a:t> </a:t>
            </a:r>
            <a:r>
              <a:rPr sz="2200" b="1" i="1" spc="-5" dirty="0">
                <a:solidFill>
                  <a:srgbClr val="124F5C"/>
                </a:solidFill>
                <a:latin typeface="Arial" panose="020B0604020202020204"/>
                <a:cs typeface="Arial" panose="020B0604020202020204"/>
              </a:rPr>
              <a:t>important </a:t>
            </a:r>
            <a:r>
              <a:rPr sz="2200" b="1" i="1" dirty="0">
                <a:solidFill>
                  <a:srgbClr val="124F5C"/>
                </a:solidFill>
                <a:latin typeface="Arial" panose="020B0604020202020204"/>
                <a:cs typeface="Arial" panose="020B0604020202020204"/>
              </a:rPr>
              <a:t> </a:t>
            </a:r>
            <a:r>
              <a:rPr sz="2200" b="1" i="1" spc="-5" dirty="0">
                <a:solidFill>
                  <a:srgbClr val="124F5C"/>
                </a:solidFill>
                <a:latin typeface="Arial" panose="020B0604020202020204"/>
                <a:cs typeface="Arial" panose="020B0604020202020204"/>
              </a:rPr>
              <a:t>features</a:t>
            </a:r>
            <a:r>
              <a:rPr sz="2200" b="1" i="1" spc="85" dirty="0">
                <a:solidFill>
                  <a:srgbClr val="124F5C"/>
                </a:solidFill>
                <a:latin typeface="Arial" panose="020B0604020202020204"/>
                <a:cs typeface="Arial" panose="020B0604020202020204"/>
              </a:rPr>
              <a:t> </a:t>
            </a:r>
            <a:r>
              <a:rPr sz="2200" b="1" i="1" spc="-5" dirty="0">
                <a:solidFill>
                  <a:srgbClr val="124F5C"/>
                </a:solidFill>
                <a:latin typeface="Arial" panose="020B0604020202020204"/>
                <a:cs typeface="Arial" panose="020B0604020202020204"/>
              </a:rPr>
              <a:t>in</a:t>
            </a:r>
            <a:r>
              <a:rPr sz="2200" b="1" i="1" spc="90" dirty="0">
                <a:solidFill>
                  <a:srgbClr val="124F5C"/>
                </a:solidFill>
                <a:latin typeface="Arial" panose="020B0604020202020204"/>
                <a:cs typeface="Arial" panose="020B0604020202020204"/>
              </a:rPr>
              <a:t> </a:t>
            </a:r>
            <a:r>
              <a:rPr sz="2200" b="1" i="1" spc="-5" dirty="0">
                <a:solidFill>
                  <a:srgbClr val="124F5C"/>
                </a:solidFill>
                <a:latin typeface="Arial" panose="020B0604020202020204"/>
                <a:cs typeface="Arial" panose="020B0604020202020204"/>
              </a:rPr>
              <a:t>our</a:t>
            </a:r>
            <a:r>
              <a:rPr sz="2200" b="1" i="1" spc="85" dirty="0">
                <a:solidFill>
                  <a:srgbClr val="124F5C"/>
                </a:solidFill>
                <a:latin typeface="Arial" panose="020B0604020202020204"/>
                <a:cs typeface="Arial" panose="020B0604020202020204"/>
              </a:rPr>
              <a:t> </a:t>
            </a:r>
            <a:r>
              <a:rPr sz="2200" b="1" i="1" spc="-5" dirty="0">
                <a:solidFill>
                  <a:srgbClr val="124F5C"/>
                </a:solidFill>
                <a:latin typeface="Arial" panose="020B0604020202020204"/>
                <a:cs typeface="Arial" panose="020B0604020202020204"/>
              </a:rPr>
              <a:t>sales</a:t>
            </a:r>
            <a:r>
              <a:rPr sz="2200" b="1" i="1" spc="85" dirty="0">
                <a:solidFill>
                  <a:srgbClr val="124F5C"/>
                </a:solidFill>
                <a:latin typeface="Arial" panose="020B0604020202020204"/>
                <a:cs typeface="Arial" panose="020B0604020202020204"/>
              </a:rPr>
              <a:t> </a:t>
            </a:r>
            <a:r>
              <a:rPr sz="2200" b="1" i="1" spc="-5" dirty="0">
                <a:solidFill>
                  <a:srgbClr val="124F5C"/>
                </a:solidFill>
                <a:latin typeface="Arial" panose="020B0604020202020204"/>
                <a:cs typeface="Arial" panose="020B0604020202020204"/>
              </a:rPr>
              <a:t>prediction.</a:t>
            </a:r>
            <a:r>
              <a:rPr sz="2200" b="1" i="1" spc="85" dirty="0">
                <a:solidFill>
                  <a:srgbClr val="124F5C"/>
                </a:solidFill>
                <a:latin typeface="Arial" panose="020B0604020202020204"/>
                <a:cs typeface="Arial" panose="020B0604020202020204"/>
              </a:rPr>
              <a:t> </a:t>
            </a:r>
            <a:r>
              <a:rPr sz="2200" b="1" i="1" spc="-5" dirty="0">
                <a:solidFill>
                  <a:srgbClr val="124F5C"/>
                </a:solidFill>
                <a:latin typeface="Arial" panose="020B0604020202020204"/>
                <a:cs typeface="Arial" panose="020B0604020202020204"/>
              </a:rPr>
              <a:t>We</a:t>
            </a:r>
            <a:r>
              <a:rPr sz="2200" b="1" i="1" spc="95" dirty="0">
                <a:solidFill>
                  <a:srgbClr val="124F5C"/>
                </a:solidFill>
                <a:latin typeface="Arial" panose="020B0604020202020204"/>
                <a:cs typeface="Arial" panose="020B0604020202020204"/>
              </a:rPr>
              <a:t> </a:t>
            </a:r>
            <a:r>
              <a:rPr sz="2200" b="1" i="1" spc="-5" dirty="0">
                <a:solidFill>
                  <a:srgbClr val="124F5C"/>
                </a:solidFill>
                <a:latin typeface="Arial" panose="020B0604020202020204"/>
                <a:cs typeface="Arial" panose="020B0604020202020204"/>
              </a:rPr>
              <a:t>need</a:t>
            </a:r>
            <a:r>
              <a:rPr sz="2200" b="1" i="1" spc="90" dirty="0">
                <a:solidFill>
                  <a:srgbClr val="124F5C"/>
                </a:solidFill>
                <a:latin typeface="Arial" panose="020B0604020202020204"/>
                <a:cs typeface="Arial" panose="020B0604020202020204"/>
              </a:rPr>
              <a:t> </a:t>
            </a:r>
            <a:r>
              <a:rPr sz="2200" b="1" i="1" spc="-5" dirty="0">
                <a:solidFill>
                  <a:srgbClr val="124F5C"/>
                </a:solidFill>
                <a:latin typeface="Arial" panose="020B0604020202020204"/>
                <a:cs typeface="Arial" panose="020B0604020202020204"/>
              </a:rPr>
              <a:t>to</a:t>
            </a:r>
            <a:r>
              <a:rPr sz="2200" b="1" i="1" spc="85" dirty="0">
                <a:solidFill>
                  <a:srgbClr val="124F5C"/>
                </a:solidFill>
                <a:latin typeface="Arial" panose="020B0604020202020204"/>
                <a:cs typeface="Arial" panose="020B0604020202020204"/>
              </a:rPr>
              <a:t> </a:t>
            </a:r>
            <a:r>
              <a:rPr sz="2200" b="1" i="1" spc="-5" dirty="0">
                <a:solidFill>
                  <a:srgbClr val="124F5C"/>
                </a:solidFill>
                <a:latin typeface="Arial" panose="020B0604020202020204"/>
                <a:cs typeface="Arial" panose="020B0604020202020204"/>
              </a:rPr>
              <a:t>focus </a:t>
            </a:r>
            <a:r>
              <a:rPr sz="2200" b="1" i="1" dirty="0">
                <a:solidFill>
                  <a:srgbClr val="124F5C"/>
                </a:solidFill>
                <a:latin typeface="Arial" panose="020B0604020202020204"/>
                <a:cs typeface="Arial" panose="020B0604020202020204"/>
              </a:rPr>
              <a:t> </a:t>
            </a:r>
            <a:r>
              <a:rPr sz="2200" b="1" i="1" spc="-5" dirty="0">
                <a:solidFill>
                  <a:srgbClr val="124F5C"/>
                </a:solidFill>
                <a:latin typeface="Arial" panose="020B0604020202020204"/>
                <a:cs typeface="Arial" panose="020B0604020202020204"/>
              </a:rPr>
              <a:t>on</a:t>
            </a:r>
            <a:r>
              <a:rPr sz="2200" b="1" i="1" dirty="0">
                <a:solidFill>
                  <a:srgbClr val="124F5C"/>
                </a:solidFill>
                <a:latin typeface="Arial" panose="020B0604020202020204"/>
                <a:cs typeface="Arial" panose="020B0604020202020204"/>
              </a:rPr>
              <a:t> </a:t>
            </a:r>
            <a:r>
              <a:rPr sz="2200" b="1" i="1" spc="-5" dirty="0">
                <a:solidFill>
                  <a:srgbClr val="124F5C"/>
                </a:solidFill>
                <a:latin typeface="Arial" panose="020B0604020202020204"/>
                <a:cs typeface="Arial" panose="020B0604020202020204"/>
              </a:rPr>
              <a:t>these</a:t>
            </a:r>
            <a:r>
              <a:rPr sz="2200" b="1" i="1" dirty="0">
                <a:solidFill>
                  <a:srgbClr val="124F5C"/>
                </a:solidFill>
                <a:latin typeface="Arial" panose="020B0604020202020204"/>
                <a:cs typeface="Arial" panose="020B0604020202020204"/>
              </a:rPr>
              <a:t> </a:t>
            </a:r>
            <a:r>
              <a:rPr sz="2200" b="1" i="1" spc="-5" dirty="0">
                <a:solidFill>
                  <a:srgbClr val="124F5C"/>
                </a:solidFill>
                <a:latin typeface="Arial" panose="020B0604020202020204"/>
                <a:cs typeface="Arial" panose="020B0604020202020204"/>
              </a:rPr>
              <a:t>aspects</a:t>
            </a:r>
            <a:r>
              <a:rPr sz="2200" b="1" i="1" spc="5" dirty="0">
                <a:solidFill>
                  <a:srgbClr val="124F5C"/>
                </a:solidFill>
                <a:latin typeface="Arial" panose="020B0604020202020204"/>
                <a:cs typeface="Arial" panose="020B0604020202020204"/>
              </a:rPr>
              <a:t> </a:t>
            </a:r>
            <a:r>
              <a:rPr sz="2200" b="1" i="1" spc="-5" dirty="0">
                <a:solidFill>
                  <a:srgbClr val="124F5C"/>
                </a:solidFill>
                <a:latin typeface="Arial" panose="020B0604020202020204"/>
                <a:cs typeface="Arial" panose="020B0604020202020204"/>
              </a:rPr>
              <a:t>to</a:t>
            </a:r>
            <a:r>
              <a:rPr sz="2200" b="1" i="1" dirty="0">
                <a:solidFill>
                  <a:srgbClr val="124F5C"/>
                </a:solidFill>
                <a:latin typeface="Arial" panose="020B0604020202020204"/>
                <a:cs typeface="Arial" panose="020B0604020202020204"/>
              </a:rPr>
              <a:t> </a:t>
            </a:r>
            <a:r>
              <a:rPr sz="2200" b="1" i="1" spc="-5" dirty="0">
                <a:solidFill>
                  <a:srgbClr val="124F5C"/>
                </a:solidFill>
                <a:latin typeface="Arial" panose="020B0604020202020204"/>
                <a:cs typeface="Arial" panose="020B0604020202020204"/>
              </a:rPr>
              <a:t>maximize</a:t>
            </a:r>
            <a:r>
              <a:rPr sz="2200" b="1" i="1" dirty="0">
                <a:solidFill>
                  <a:srgbClr val="124F5C"/>
                </a:solidFill>
                <a:latin typeface="Arial" panose="020B0604020202020204"/>
                <a:cs typeface="Arial" panose="020B0604020202020204"/>
              </a:rPr>
              <a:t> </a:t>
            </a:r>
            <a:r>
              <a:rPr sz="2200" b="1" i="1" spc="-5" dirty="0">
                <a:solidFill>
                  <a:srgbClr val="124F5C"/>
                </a:solidFill>
                <a:latin typeface="Arial" panose="020B0604020202020204"/>
                <a:cs typeface="Arial" panose="020B0604020202020204"/>
              </a:rPr>
              <a:t>our</a:t>
            </a:r>
            <a:r>
              <a:rPr sz="2200" b="1" i="1" dirty="0">
                <a:solidFill>
                  <a:srgbClr val="124F5C"/>
                </a:solidFill>
                <a:latin typeface="Arial" panose="020B0604020202020204"/>
                <a:cs typeface="Arial" panose="020B0604020202020204"/>
              </a:rPr>
              <a:t> </a:t>
            </a:r>
            <a:r>
              <a:rPr sz="2200" b="1" i="1" spc="-5" dirty="0">
                <a:solidFill>
                  <a:srgbClr val="124F5C"/>
                </a:solidFill>
                <a:latin typeface="Arial" panose="020B0604020202020204"/>
                <a:cs typeface="Arial" panose="020B0604020202020204"/>
              </a:rPr>
              <a:t>profits</a:t>
            </a:r>
            <a:r>
              <a:rPr sz="2200" b="1" i="1" dirty="0">
                <a:solidFill>
                  <a:srgbClr val="124F5C"/>
                </a:solidFill>
                <a:latin typeface="Arial" panose="020B0604020202020204"/>
                <a:cs typeface="Arial" panose="020B0604020202020204"/>
              </a:rPr>
              <a:t> </a:t>
            </a:r>
            <a:r>
              <a:rPr sz="2200" b="1" i="1" spc="-5" dirty="0">
                <a:solidFill>
                  <a:srgbClr val="124F5C"/>
                </a:solidFill>
                <a:latin typeface="Arial" panose="020B0604020202020204"/>
                <a:cs typeface="Arial" panose="020B0604020202020204"/>
              </a:rPr>
              <a:t>for</a:t>
            </a:r>
            <a:r>
              <a:rPr sz="2200" b="1" i="1" spc="5" dirty="0">
                <a:solidFill>
                  <a:srgbClr val="124F5C"/>
                </a:solidFill>
                <a:latin typeface="Arial" panose="020B0604020202020204"/>
                <a:cs typeface="Arial" panose="020B0604020202020204"/>
              </a:rPr>
              <a:t> </a:t>
            </a:r>
            <a:r>
              <a:rPr sz="2200" b="1" i="1" spc="-5" dirty="0">
                <a:solidFill>
                  <a:srgbClr val="124F5C"/>
                </a:solidFill>
                <a:latin typeface="Arial" panose="020B0604020202020204"/>
                <a:cs typeface="Arial" panose="020B0604020202020204"/>
              </a:rPr>
              <a:t>the</a:t>
            </a:r>
            <a:r>
              <a:rPr sz="2200" b="1" i="1" spc="5" dirty="0">
                <a:solidFill>
                  <a:srgbClr val="124F5C"/>
                </a:solidFill>
                <a:latin typeface="Arial" panose="020B0604020202020204"/>
                <a:cs typeface="Arial" panose="020B0604020202020204"/>
              </a:rPr>
              <a:t> </a:t>
            </a:r>
            <a:r>
              <a:rPr sz="2200" b="1" i="1" spc="-5" dirty="0">
                <a:solidFill>
                  <a:srgbClr val="124F5C"/>
                </a:solidFill>
                <a:latin typeface="Arial" panose="020B0604020202020204"/>
                <a:cs typeface="Arial" panose="020B0604020202020204"/>
              </a:rPr>
              <a:t>next </a:t>
            </a:r>
            <a:r>
              <a:rPr sz="2200" b="1" i="1" spc="-600" dirty="0">
                <a:solidFill>
                  <a:srgbClr val="124F5C"/>
                </a:solidFill>
                <a:latin typeface="Arial" panose="020B0604020202020204"/>
                <a:cs typeface="Arial" panose="020B0604020202020204"/>
              </a:rPr>
              <a:t> </a:t>
            </a:r>
            <a:r>
              <a:rPr sz="2200" b="1" i="1" spc="-5" dirty="0">
                <a:solidFill>
                  <a:srgbClr val="124F5C"/>
                </a:solidFill>
                <a:latin typeface="Arial" panose="020B0604020202020204"/>
                <a:cs typeface="Arial" panose="020B0604020202020204"/>
              </a:rPr>
              <a:t>6</a:t>
            </a:r>
            <a:r>
              <a:rPr sz="2200" b="1" i="1" spc="-10" dirty="0">
                <a:solidFill>
                  <a:srgbClr val="124F5C"/>
                </a:solidFill>
                <a:latin typeface="Arial" panose="020B0604020202020204"/>
                <a:cs typeface="Arial" panose="020B0604020202020204"/>
              </a:rPr>
              <a:t> </a:t>
            </a:r>
            <a:r>
              <a:rPr sz="2200" b="1" i="1" spc="-5" dirty="0">
                <a:solidFill>
                  <a:srgbClr val="124F5C"/>
                </a:solidFill>
                <a:latin typeface="Arial" panose="020B0604020202020204"/>
                <a:cs typeface="Arial" panose="020B0604020202020204"/>
              </a:rPr>
              <a:t>weeks.</a:t>
            </a:r>
            <a:endParaRPr sz="2200">
              <a:latin typeface="Arial" panose="020B0604020202020204"/>
              <a:cs typeface="Arial" panose="020B060402020202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48482" y="756869"/>
            <a:ext cx="3296920" cy="810895"/>
          </a:xfrm>
          <a:prstGeom prst="rect">
            <a:avLst/>
          </a:prstGeom>
        </p:spPr>
        <p:txBody>
          <a:bodyPr vert="horz" wrap="square" lIns="0" tIns="12700" rIns="0" bIns="0" rtlCol="0">
            <a:spAutoFit/>
          </a:bodyPr>
          <a:lstStyle/>
          <a:p>
            <a:pPr marL="12700">
              <a:lnSpc>
                <a:spcPct val="100000"/>
              </a:lnSpc>
              <a:spcBef>
                <a:spcPts val="100"/>
              </a:spcBef>
            </a:pPr>
            <a:r>
              <a:rPr sz="5150" spc="-5" dirty="0"/>
              <a:t>Thank</a:t>
            </a:r>
            <a:r>
              <a:rPr sz="5150" spc="-75" dirty="0"/>
              <a:t> </a:t>
            </a:r>
            <a:r>
              <a:rPr sz="5150" dirty="0"/>
              <a:t>you</a:t>
            </a:r>
            <a:endParaRPr sz="5150"/>
          </a:p>
        </p:txBody>
      </p:sp>
      <p:sp>
        <p:nvSpPr>
          <p:cNvPr id="3" name="object 3"/>
          <p:cNvSpPr/>
          <p:nvPr/>
        </p:nvSpPr>
        <p:spPr>
          <a:xfrm>
            <a:off x="2508250" y="2250058"/>
            <a:ext cx="5981700" cy="2736215"/>
          </a:xfrm>
          <a:custGeom>
            <a:avLst/>
            <a:gdLst/>
            <a:ahLst/>
            <a:cxnLst/>
            <a:rect l="l" t="t" r="r" b="b"/>
            <a:pathLst>
              <a:path w="5981700" h="2736215">
                <a:moveTo>
                  <a:pt x="0" y="2736215"/>
                </a:moveTo>
                <a:lnTo>
                  <a:pt x="5981700" y="2736215"/>
                </a:lnTo>
                <a:lnTo>
                  <a:pt x="5981700" y="0"/>
                </a:lnTo>
                <a:lnTo>
                  <a:pt x="0" y="0"/>
                </a:lnTo>
                <a:lnTo>
                  <a:pt x="0" y="2736215"/>
                </a:lnTo>
                <a:close/>
              </a:path>
            </a:pathLst>
          </a:custGeom>
          <a:ln w="9524">
            <a:solidFill>
              <a:srgbClr val="000000"/>
            </a:solidFill>
          </a:ln>
        </p:spPr>
        <p:txBody>
          <a:bodyPr wrap="square" lIns="0" tIns="0" rIns="0" bIns="0" rtlCol="0"/>
          <a:lstStyle/>
          <a:p/>
        </p:txBody>
      </p:sp>
      <p:sp>
        <p:nvSpPr>
          <p:cNvPr id="4" name="object 4"/>
          <p:cNvSpPr txBox="1">
            <a:spLocks noGrp="1"/>
          </p:cNvSpPr>
          <p:nvPr>
            <p:ph type="body" idx="1"/>
          </p:nvPr>
        </p:nvSpPr>
        <p:spPr>
          <a:xfrm>
            <a:off x="2245613" y="2257425"/>
            <a:ext cx="4652772" cy="2562225"/>
          </a:xfrm>
          <a:prstGeom prst="rect">
            <a:avLst/>
          </a:prstGeom>
        </p:spPr>
        <p:txBody>
          <a:bodyPr vert="horz" wrap="square" lIns="0" tIns="12700" rIns="0" bIns="0" rtlCol="0">
            <a:spAutoFit/>
          </a:bodyPr>
          <a:lstStyle/>
          <a:p>
            <a:pPr marL="359410">
              <a:lnSpc>
                <a:spcPct val="100000"/>
              </a:lnSpc>
              <a:spcBef>
                <a:spcPts val="100"/>
              </a:spcBef>
            </a:pPr>
            <a:r>
              <a:rPr dirty="0"/>
              <a:t>Presented</a:t>
            </a:r>
            <a:r>
              <a:rPr spc="-45" dirty="0"/>
              <a:t> </a:t>
            </a:r>
            <a:r>
              <a:rPr dirty="0"/>
              <a:t>By:</a:t>
            </a:r>
            <a:endParaRPr dirty="0"/>
          </a:p>
          <a:p>
            <a:pPr marL="346710">
              <a:lnSpc>
                <a:spcPct val="100000"/>
              </a:lnSpc>
              <a:spcBef>
                <a:spcPts val="40"/>
              </a:spcBef>
            </a:pPr>
            <a:endParaRPr sz="3400"/>
          </a:p>
          <a:p>
            <a:pPr marL="359410">
              <a:lnSpc>
                <a:spcPts val="4260"/>
              </a:lnSpc>
            </a:pPr>
            <a:r>
              <a:rPr lang="en-MY" spc="-5" dirty="0"/>
              <a:t>Poonam Kharwal</a:t>
            </a:r>
            <a:endParaRPr dirty="0"/>
          </a:p>
          <a:p>
            <a:pPr marL="359410">
              <a:lnSpc>
                <a:spcPts val="2965"/>
              </a:lnSpc>
            </a:pPr>
            <a:r>
              <a:rPr sz="2600" spc="-5" dirty="0"/>
              <a:t>Data</a:t>
            </a:r>
            <a:r>
              <a:rPr sz="2600" spc="-20" dirty="0"/>
              <a:t> </a:t>
            </a:r>
            <a:r>
              <a:rPr sz="2600" spc="-5" dirty="0"/>
              <a:t>Science</a:t>
            </a:r>
            <a:r>
              <a:rPr sz="2600" spc="-25" dirty="0"/>
              <a:t> </a:t>
            </a:r>
            <a:r>
              <a:rPr sz="2600" dirty="0"/>
              <a:t>Trainee</a:t>
            </a:r>
            <a:endParaRPr sz="2600"/>
          </a:p>
          <a:p>
            <a:pPr marL="359410">
              <a:lnSpc>
                <a:spcPts val="4220"/>
              </a:lnSpc>
            </a:pPr>
            <a:r>
              <a:rPr i="0" spc="-5" dirty="0">
                <a:solidFill>
                  <a:srgbClr val="C00000"/>
                </a:solidFill>
                <a:latin typeface="Times New Roman" panose="02020603050405020304"/>
                <a:cs typeface="Times New Roman" panose="02020603050405020304"/>
              </a:rPr>
              <a:t>AlmaBetter</a:t>
            </a:r>
            <a:endParaRPr i="0" spc="-5" dirty="0">
              <a:solidFill>
                <a:srgbClr val="C00000"/>
              </a:solidFill>
              <a:latin typeface="Times New Roman" panose="02020603050405020304"/>
              <a:cs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5562600" y="819150"/>
            <a:ext cx="3526155" cy="2734310"/>
          </a:xfrm>
          <a:prstGeom prst="rect">
            <a:avLst/>
          </a:prstGeom>
        </p:spPr>
      </p:pic>
      <p:sp>
        <p:nvSpPr>
          <p:cNvPr id="3" name="object 3"/>
          <p:cNvSpPr txBox="1">
            <a:spLocks noGrp="1"/>
          </p:cNvSpPr>
          <p:nvPr>
            <p:ph type="title"/>
          </p:nvPr>
        </p:nvSpPr>
        <p:spPr>
          <a:xfrm>
            <a:off x="266191" y="115315"/>
            <a:ext cx="3208655" cy="444500"/>
          </a:xfrm>
          <a:prstGeom prst="rect">
            <a:avLst/>
          </a:prstGeom>
        </p:spPr>
        <p:txBody>
          <a:bodyPr vert="horz" wrap="square" lIns="0" tIns="12065" rIns="0" bIns="0" rtlCol="0">
            <a:spAutoFit/>
          </a:bodyPr>
          <a:lstStyle/>
          <a:p>
            <a:pPr marL="12700">
              <a:lnSpc>
                <a:spcPct val="100000"/>
              </a:lnSpc>
              <a:spcBef>
                <a:spcPts val="95"/>
              </a:spcBef>
            </a:pPr>
            <a:r>
              <a:rPr sz="2750" spc="-5" dirty="0"/>
              <a:t>Problem</a:t>
            </a:r>
            <a:r>
              <a:rPr sz="2750" spc="-25" dirty="0"/>
              <a:t> </a:t>
            </a:r>
            <a:r>
              <a:rPr sz="2750" spc="-5" dirty="0"/>
              <a:t>Statement</a:t>
            </a:r>
            <a:endParaRPr sz="2750"/>
          </a:p>
        </p:txBody>
      </p:sp>
      <p:sp>
        <p:nvSpPr>
          <p:cNvPr id="4" name="object 4"/>
          <p:cNvSpPr txBox="1"/>
          <p:nvPr/>
        </p:nvSpPr>
        <p:spPr>
          <a:xfrm>
            <a:off x="306070" y="725170"/>
            <a:ext cx="5801360" cy="3829050"/>
          </a:xfrm>
          <a:prstGeom prst="rect">
            <a:avLst/>
          </a:prstGeom>
        </p:spPr>
        <p:txBody>
          <a:bodyPr vert="horz" wrap="square" lIns="0" tIns="12700" rIns="0" bIns="0" rtlCol="0">
            <a:spAutoFit/>
          </a:bodyPr>
          <a:lstStyle/>
          <a:p>
            <a:pPr marL="12065" marR="976630" indent="0">
              <a:lnSpc>
                <a:spcPct val="115000"/>
              </a:lnSpc>
              <a:spcBef>
                <a:spcPts val="100"/>
              </a:spcBef>
              <a:buNone/>
              <a:tabLst>
                <a:tab pos="429895" algn="l"/>
                <a:tab pos="430530" algn="l"/>
              </a:tabLst>
            </a:pPr>
            <a:r>
              <a:rPr sz="1800" b="1" dirty="0">
                <a:solidFill>
                  <a:srgbClr val="124F5C"/>
                </a:solidFill>
                <a:latin typeface="Arial" panose="020B0604020202020204"/>
                <a:cs typeface="Arial" panose="020B0604020202020204"/>
              </a:rPr>
              <a:t>Rossmann operates over 3,000 drug stores in 7 European countries. Currently, Rossmann store managers are tasked with predicting their daily sales for up to six weeks in advance. Store sales are influenced by many factors, including promotions, competition, school and state holidays, seasonality, and locality. With thousands of individual managers predicting sales based on their unique circumstances, the accuracy of results can be quite varied.</a:t>
            </a:r>
            <a:endParaRPr sz="1800" b="1" dirty="0">
              <a:solidFill>
                <a:srgbClr val="124F5C"/>
              </a:solidFill>
              <a:latin typeface="Arial" panose="020B0604020202020204"/>
              <a:cs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277495" y="823467"/>
            <a:ext cx="6793230" cy="243839"/>
          </a:xfrm>
          <a:prstGeom prst="rect">
            <a:avLst/>
          </a:prstGeom>
        </p:spPr>
      </p:pic>
      <p:pic>
        <p:nvPicPr>
          <p:cNvPr id="3" name="object 3"/>
          <p:cNvPicPr/>
          <p:nvPr/>
        </p:nvPicPr>
        <p:blipFill>
          <a:blip r:embed="rId2" cstate="print"/>
          <a:stretch>
            <a:fillRect/>
          </a:stretch>
        </p:blipFill>
        <p:spPr>
          <a:xfrm>
            <a:off x="277495" y="1154302"/>
            <a:ext cx="970915" cy="243839"/>
          </a:xfrm>
          <a:prstGeom prst="rect">
            <a:avLst/>
          </a:prstGeom>
        </p:spPr>
      </p:pic>
      <p:pic>
        <p:nvPicPr>
          <p:cNvPr id="4" name="object 4"/>
          <p:cNvPicPr/>
          <p:nvPr/>
        </p:nvPicPr>
        <p:blipFill>
          <a:blip r:embed="rId3" cstate="print"/>
          <a:stretch>
            <a:fillRect/>
          </a:stretch>
        </p:blipFill>
        <p:spPr>
          <a:xfrm>
            <a:off x="6159500" y="1154302"/>
            <a:ext cx="948690" cy="243839"/>
          </a:xfrm>
          <a:prstGeom prst="rect">
            <a:avLst/>
          </a:prstGeom>
        </p:spPr>
      </p:pic>
      <p:pic>
        <p:nvPicPr>
          <p:cNvPr id="5" name="object 5"/>
          <p:cNvPicPr/>
          <p:nvPr/>
        </p:nvPicPr>
        <p:blipFill>
          <a:blip r:embed="rId4" cstate="print"/>
          <a:stretch>
            <a:fillRect/>
          </a:stretch>
        </p:blipFill>
        <p:spPr>
          <a:xfrm>
            <a:off x="277495" y="1485138"/>
            <a:ext cx="5791835" cy="243839"/>
          </a:xfrm>
          <a:prstGeom prst="rect">
            <a:avLst/>
          </a:prstGeom>
        </p:spPr>
      </p:pic>
      <p:pic>
        <p:nvPicPr>
          <p:cNvPr id="6" name="object 6"/>
          <p:cNvPicPr/>
          <p:nvPr/>
        </p:nvPicPr>
        <p:blipFill>
          <a:blip r:embed="rId5" cstate="print"/>
          <a:stretch>
            <a:fillRect/>
          </a:stretch>
        </p:blipFill>
        <p:spPr>
          <a:xfrm>
            <a:off x="734059" y="2146045"/>
            <a:ext cx="6231254" cy="243839"/>
          </a:xfrm>
          <a:prstGeom prst="rect">
            <a:avLst/>
          </a:prstGeom>
        </p:spPr>
      </p:pic>
      <p:pic>
        <p:nvPicPr>
          <p:cNvPr id="7" name="object 7"/>
          <p:cNvPicPr/>
          <p:nvPr/>
        </p:nvPicPr>
        <p:blipFill>
          <a:blip r:embed="rId6" cstate="print"/>
          <a:stretch>
            <a:fillRect/>
          </a:stretch>
        </p:blipFill>
        <p:spPr>
          <a:xfrm>
            <a:off x="335915" y="2476880"/>
            <a:ext cx="4224655" cy="243839"/>
          </a:xfrm>
          <a:prstGeom prst="rect">
            <a:avLst/>
          </a:prstGeom>
        </p:spPr>
      </p:pic>
      <p:pic>
        <p:nvPicPr>
          <p:cNvPr id="8" name="object 8"/>
          <p:cNvPicPr/>
          <p:nvPr/>
        </p:nvPicPr>
        <p:blipFill>
          <a:blip r:embed="rId7" cstate="print"/>
          <a:stretch>
            <a:fillRect/>
          </a:stretch>
        </p:blipFill>
        <p:spPr>
          <a:xfrm>
            <a:off x="734059" y="2807716"/>
            <a:ext cx="4003675" cy="243839"/>
          </a:xfrm>
          <a:prstGeom prst="rect">
            <a:avLst/>
          </a:prstGeom>
        </p:spPr>
      </p:pic>
      <p:pic>
        <p:nvPicPr>
          <p:cNvPr id="9" name="object 9"/>
          <p:cNvPicPr/>
          <p:nvPr/>
        </p:nvPicPr>
        <p:blipFill>
          <a:blip r:embed="rId8" cstate="print"/>
          <a:stretch>
            <a:fillRect/>
          </a:stretch>
        </p:blipFill>
        <p:spPr>
          <a:xfrm>
            <a:off x="734059" y="3138551"/>
            <a:ext cx="6520815" cy="243839"/>
          </a:xfrm>
          <a:prstGeom prst="rect">
            <a:avLst/>
          </a:prstGeom>
        </p:spPr>
      </p:pic>
      <p:pic>
        <p:nvPicPr>
          <p:cNvPr id="10" name="object 10"/>
          <p:cNvPicPr/>
          <p:nvPr/>
        </p:nvPicPr>
        <p:blipFill>
          <a:blip r:embed="rId9" cstate="print"/>
          <a:stretch>
            <a:fillRect/>
          </a:stretch>
        </p:blipFill>
        <p:spPr>
          <a:xfrm>
            <a:off x="734059" y="3469385"/>
            <a:ext cx="6706234" cy="243839"/>
          </a:xfrm>
          <a:prstGeom prst="rect">
            <a:avLst/>
          </a:prstGeom>
        </p:spPr>
      </p:pic>
      <p:pic>
        <p:nvPicPr>
          <p:cNvPr id="11" name="object 11"/>
          <p:cNvPicPr/>
          <p:nvPr/>
        </p:nvPicPr>
        <p:blipFill>
          <a:blip r:embed="rId10" cstate="print"/>
          <a:stretch>
            <a:fillRect/>
          </a:stretch>
        </p:blipFill>
        <p:spPr>
          <a:xfrm>
            <a:off x="734059" y="3800221"/>
            <a:ext cx="1242060" cy="243840"/>
          </a:xfrm>
          <a:prstGeom prst="rect">
            <a:avLst/>
          </a:prstGeom>
        </p:spPr>
      </p:pic>
      <p:pic>
        <p:nvPicPr>
          <p:cNvPr id="12" name="object 12"/>
          <p:cNvPicPr/>
          <p:nvPr/>
        </p:nvPicPr>
        <p:blipFill>
          <a:blip r:embed="rId11" cstate="print"/>
          <a:stretch>
            <a:fillRect/>
          </a:stretch>
        </p:blipFill>
        <p:spPr>
          <a:xfrm>
            <a:off x="734059" y="4131690"/>
            <a:ext cx="6671309" cy="243840"/>
          </a:xfrm>
          <a:prstGeom prst="rect">
            <a:avLst/>
          </a:prstGeom>
        </p:spPr>
      </p:pic>
      <p:pic>
        <p:nvPicPr>
          <p:cNvPr id="13" name="object 13"/>
          <p:cNvPicPr/>
          <p:nvPr/>
        </p:nvPicPr>
        <p:blipFill>
          <a:blip r:embed="rId12" cstate="print"/>
          <a:stretch>
            <a:fillRect/>
          </a:stretch>
        </p:blipFill>
        <p:spPr>
          <a:xfrm>
            <a:off x="734059" y="4462526"/>
            <a:ext cx="553085" cy="243840"/>
          </a:xfrm>
          <a:prstGeom prst="rect">
            <a:avLst/>
          </a:prstGeom>
        </p:spPr>
      </p:pic>
      <p:pic>
        <p:nvPicPr>
          <p:cNvPr id="14" name="object 14"/>
          <p:cNvPicPr/>
          <p:nvPr/>
        </p:nvPicPr>
        <p:blipFill>
          <a:blip r:embed="rId13" cstate="print"/>
          <a:stretch>
            <a:fillRect/>
          </a:stretch>
        </p:blipFill>
        <p:spPr>
          <a:xfrm>
            <a:off x="335915" y="4793355"/>
            <a:ext cx="6861809" cy="243840"/>
          </a:xfrm>
          <a:prstGeom prst="rect">
            <a:avLst/>
          </a:prstGeom>
        </p:spPr>
      </p:pic>
      <p:sp>
        <p:nvSpPr>
          <p:cNvPr id="15" name="object 15"/>
          <p:cNvSpPr txBox="1">
            <a:spLocks noGrp="1"/>
          </p:cNvSpPr>
          <p:nvPr>
            <p:ph type="title"/>
          </p:nvPr>
        </p:nvSpPr>
        <p:spPr>
          <a:xfrm>
            <a:off x="266191" y="101599"/>
            <a:ext cx="2516505" cy="452120"/>
          </a:xfrm>
          <a:prstGeom prst="rect">
            <a:avLst/>
          </a:prstGeom>
        </p:spPr>
        <p:txBody>
          <a:bodyPr vert="horz" wrap="square" lIns="0" tIns="12065" rIns="0" bIns="0" rtlCol="0">
            <a:spAutoFit/>
          </a:bodyPr>
          <a:lstStyle/>
          <a:p>
            <a:pPr marL="12700">
              <a:lnSpc>
                <a:spcPct val="100000"/>
              </a:lnSpc>
              <a:spcBef>
                <a:spcPts val="95"/>
              </a:spcBef>
            </a:pPr>
            <a:r>
              <a:rPr sz="2800" spc="-5" dirty="0"/>
              <a:t>Data</a:t>
            </a:r>
            <a:r>
              <a:rPr sz="2800" spc="-40" dirty="0"/>
              <a:t> </a:t>
            </a:r>
            <a:r>
              <a:rPr sz="2800" spc="-5" dirty="0"/>
              <a:t>Summary</a:t>
            </a:r>
            <a:endParaRPr sz="2800"/>
          </a:p>
        </p:txBody>
      </p:sp>
      <p:sp>
        <p:nvSpPr>
          <p:cNvPr id="16" name="object 16"/>
          <p:cNvSpPr txBox="1"/>
          <p:nvPr/>
        </p:nvSpPr>
        <p:spPr>
          <a:xfrm>
            <a:off x="266191" y="669696"/>
            <a:ext cx="7019925" cy="4353560"/>
          </a:xfrm>
          <a:prstGeom prst="rect">
            <a:avLst/>
          </a:prstGeom>
        </p:spPr>
        <p:txBody>
          <a:bodyPr vert="horz" wrap="square" lIns="0" tIns="13335" rIns="0" bIns="0" rtlCol="0">
            <a:spAutoFit/>
          </a:bodyPr>
          <a:lstStyle/>
          <a:p>
            <a:pPr marL="12700" marR="172085" algn="just">
              <a:lnSpc>
                <a:spcPct val="146000"/>
              </a:lnSpc>
              <a:spcBef>
                <a:spcPts val="105"/>
              </a:spcBef>
            </a:pPr>
            <a:r>
              <a:rPr sz="1600" b="1" spc="-5" dirty="0">
                <a:solidFill>
                  <a:srgbClr val="124F5C"/>
                </a:solidFill>
                <a:latin typeface="Arial" panose="020B0604020202020204"/>
                <a:cs typeface="Arial" panose="020B0604020202020204"/>
              </a:rPr>
              <a:t>We have </a:t>
            </a:r>
            <a:r>
              <a:rPr sz="1600" b="1" dirty="0">
                <a:solidFill>
                  <a:srgbClr val="124F5C"/>
                </a:solidFill>
                <a:latin typeface="Arial" panose="020B0604020202020204"/>
                <a:cs typeface="Arial" panose="020B0604020202020204"/>
              </a:rPr>
              <a:t>two </a:t>
            </a:r>
            <a:r>
              <a:rPr sz="1600" b="1" spc="-5" dirty="0">
                <a:solidFill>
                  <a:srgbClr val="124F5C"/>
                </a:solidFill>
                <a:latin typeface="Arial" panose="020B0604020202020204"/>
                <a:cs typeface="Arial" panose="020B0604020202020204"/>
              </a:rPr>
              <a:t>datasets. Rossman store data </a:t>
            </a:r>
            <a:r>
              <a:rPr sz="1600" b="1" dirty="0">
                <a:solidFill>
                  <a:srgbClr val="124F5C"/>
                </a:solidFill>
                <a:latin typeface="Arial" panose="020B0604020202020204"/>
                <a:cs typeface="Arial" panose="020B0604020202020204"/>
              </a:rPr>
              <a:t>is </a:t>
            </a:r>
            <a:r>
              <a:rPr sz="1600" b="1" spc="-5" dirty="0">
                <a:solidFill>
                  <a:srgbClr val="124F5C"/>
                </a:solidFill>
                <a:latin typeface="Arial" panose="020B0604020202020204"/>
                <a:cs typeface="Arial" panose="020B0604020202020204"/>
              </a:rPr>
              <a:t>for </a:t>
            </a:r>
            <a:r>
              <a:rPr sz="1600" b="1" spc="-10" dirty="0">
                <a:solidFill>
                  <a:srgbClr val="124F5C"/>
                </a:solidFill>
                <a:latin typeface="Arial" panose="020B0604020202020204"/>
                <a:cs typeface="Arial" panose="020B0604020202020204"/>
              </a:rPr>
              <a:t>years </a:t>
            </a:r>
            <a:r>
              <a:rPr sz="1600" b="1" spc="-5" dirty="0">
                <a:solidFill>
                  <a:srgbClr val="124F5C"/>
                </a:solidFill>
                <a:latin typeface="Arial" panose="020B0604020202020204"/>
                <a:cs typeface="Arial" panose="020B0604020202020204"/>
              </a:rPr>
              <a:t>2013, </a:t>
            </a:r>
            <a:r>
              <a:rPr sz="1600" b="1" dirty="0">
                <a:solidFill>
                  <a:srgbClr val="124F5C"/>
                </a:solidFill>
                <a:latin typeface="Arial" panose="020B0604020202020204"/>
                <a:cs typeface="Arial" panose="020B0604020202020204"/>
              </a:rPr>
              <a:t>2014 </a:t>
            </a:r>
            <a:r>
              <a:rPr sz="1600" b="1" spc="-5" dirty="0">
                <a:solidFill>
                  <a:srgbClr val="124F5C"/>
                </a:solidFill>
                <a:latin typeface="Arial" panose="020B0604020202020204"/>
                <a:cs typeface="Arial" panose="020B0604020202020204"/>
              </a:rPr>
              <a:t>and </a:t>
            </a:r>
            <a:r>
              <a:rPr sz="1600" b="1"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2015 </a:t>
            </a:r>
            <a:r>
              <a:rPr sz="1600" b="1" spc="5" dirty="0">
                <a:solidFill>
                  <a:srgbClr val="124F5C"/>
                </a:solidFill>
                <a:latin typeface="Arial" panose="020B0604020202020204"/>
                <a:cs typeface="Arial" panose="020B0604020202020204"/>
              </a:rPr>
              <a:t>with </a:t>
            </a:r>
            <a:r>
              <a:rPr sz="1600" b="1" spc="-5" dirty="0">
                <a:solidFill>
                  <a:srgbClr val="124F5C"/>
                </a:solidFill>
                <a:latin typeface="Arial" panose="020B0604020202020204"/>
                <a:cs typeface="Arial" panose="020B0604020202020204"/>
              </a:rPr>
              <a:t>10,17,209 observations on 9 variables. Stores data </a:t>
            </a:r>
            <a:r>
              <a:rPr sz="1600" b="1" dirty="0">
                <a:solidFill>
                  <a:srgbClr val="124F5C"/>
                </a:solidFill>
                <a:latin typeface="Arial" panose="020B0604020202020204"/>
                <a:cs typeface="Arial" panose="020B0604020202020204"/>
              </a:rPr>
              <a:t>with 1115 </a:t>
            </a:r>
            <a:r>
              <a:rPr sz="1600" b="1" spc="-430"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observations on 10</a:t>
            </a:r>
            <a:r>
              <a:rPr sz="1600" b="1" spc="15"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variables.</a:t>
            </a:r>
            <a:r>
              <a:rPr sz="1600" b="1" spc="30"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Some important</a:t>
            </a:r>
            <a:r>
              <a:rPr sz="1600" b="1"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features</a:t>
            </a:r>
            <a:r>
              <a:rPr sz="1600" b="1" dirty="0">
                <a:solidFill>
                  <a:srgbClr val="124F5C"/>
                </a:solidFill>
                <a:latin typeface="Arial" panose="020B0604020202020204"/>
                <a:cs typeface="Arial" panose="020B0604020202020204"/>
              </a:rPr>
              <a:t> are:-</a:t>
            </a:r>
            <a:endParaRPr sz="1600">
              <a:latin typeface="Arial" panose="020B0604020202020204"/>
              <a:cs typeface="Arial" panose="020B0604020202020204"/>
            </a:endParaRPr>
          </a:p>
          <a:p>
            <a:pPr>
              <a:lnSpc>
                <a:spcPct val="100000"/>
              </a:lnSpc>
              <a:spcBef>
                <a:spcPts val="25"/>
              </a:spcBef>
            </a:pPr>
            <a:endParaRPr sz="2500">
              <a:latin typeface="Arial" panose="020B0604020202020204"/>
              <a:cs typeface="Arial" panose="020B0604020202020204"/>
            </a:endParaRPr>
          </a:p>
          <a:p>
            <a:pPr marL="469900" indent="-401320">
              <a:lnSpc>
                <a:spcPct val="100000"/>
              </a:lnSpc>
              <a:spcBef>
                <a:spcPts val="5"/>
              </a:spcBef>
              <a:buAutoNum type="arabicPeriod"/>
              <a:tabLst>
                <a:tab pos="469265" algn="l"/>
                <a:tab pos="469900" algn="l"/>
              </a:tabLst>
            </a:pPr>
            <a:r>
              <a:rPr sz="1600" b="1" spc="-5" dirty="0">
                <a:solidFill>
                  <a:srgbClr val="124F5C"/>
                </a:solidFill>
                <a:latin typeface="Arial" panose="020B0604020202020204"/>
                <a:cs typeface="Arial" panose="020B0604020202020204"/>
              </a:rPr>
              <a:t>Customer</a:t>
            </a:r>
            <a:r>
              <a:rPr sz="1600" b="1" spc="10"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a:t>
            </a:r>
            <a:r>
              <a:rPr sz="1600" b="1"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a:t>
            </a:r>
            <a:r>
              <a:rPr sz="1600" b="1" spc="5"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The</a:t>
            </a:r>
            <a:r>
              <a:rPr sz="1600" b="1"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number</a:t>
            </a:r>
            <a:r>
              <a:rPr sz="1600" b="1" spc="10"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of</a:t>
            </a:r>
            <a:r>
              <a:rPr sz="1600" b="1" spc="-10"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customers</a:t>
            </a:r>
            <a:r>
              <a:rPr sz="1600" b="1" dirty="0">
                <a:solidFill>
                  <a:srgbClr val="124F5C"/>
                </a:solidFill>
                <a:latin typeface="Arial" panose="020B0604020202020204"/>
                <a:cs typeface="Arial" panose="020B0604020202020204"/>
              </a:rPr>
              <a:t> on</a:t>
            </a:r>
            <a:r>
              <a:rPr sz="1600" b="1" spc="-5" dirty="0">
                <a:solidFill>
                  <a:srgbClr val="124F5C"/>
                </a:solidFill>
                <a:latin typeface="Arial" panose="020B0604020202020204"/>
                <a:cs typeface="Arial" panose="020B0604020202020204"/>
              </a:rPr>
              <a:t> a given</a:t>
            </a:r>
            <a:r>
              <a:rPr sz="1600" b="1" spc="5" dirty="0">
                <a:solidFill>
                  <a:srgbClr val="124F5C"/>
                </a:solidFill>
                <a:latin typeface="Arial" panose="020B0604020202020204"/>
                <a:cs typeface="Arial" panose="020B0604020202020204"/>
              </a:rPr>
              <a:t> </a:t>
            </a:r>
            <a:r>
              <a:rPr sz="1600" b="1" dirty="0">
                <a:solidFill>
                  <a:srgbClr val="124F5C"/>
                </a:solidFill>
                <a:latin typeface="Arial" panose="020B0604020202020204"/>
                <a:cs typeface="Arial" panose="020B0604020202020204"/>
              </a:rPr>
              <a:t>day</a:t>
            </a:r>
            <a:r>
              <a:rPr sz="1600" b="1" spc="-10"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in a</a:t>
            </a:r>
            <a:r>
              <a:rPr sz="1600" b="1" spc="5"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store.</a:t>
            </a:r>
            <a:endParaRPr sz="1600">
              <a:latin typeface="Arial" panose="020B0604020202020204"/>
              <a:cs typeface="Arial" panose="020B0604020202020204"/>
            </a:endParaRPr>
          </a:p>
          <a:p>
            <a:pPr marL="469900" indent="-401320">
              <a:lnSpc>
                <a:spcPct val="100000"/>
              </a:lnSpc>
              <a:spcBef>
                <a:spcPts val="685"/>
              </a:spcBef>
              <a:buAutoNum type="arabicPeriod"/>
              <a:tabLst>
                <a:tab pos="469265" algn="l"/>
                <a:tab pos="469900" algn="l"/>
              </a:tabLst>
            </a:pPr>
            <a:r>
              <a:rPr sz="1600" b="1" spc="-5" dirty="0">
                <a:solidFill>
                  <a:srgbClr val="124F5C"/>
                </a:solidFill>
                <a:latin typeface="Arial" panose="020B0604020202020204"/>
                <a:cs typeface="Arial" panose="020B0604020202020204"/>
              </a:rPr>
              <a:t>Date</a:t>
            </a:r>
            <a:r>
              <a:rPr sz="1600" b="1" spc="-10" dirty="0">
                <a:solidFill>
                  <a:srgbClr val="124F5C"/>
                </a:solidFill>
                <a:latin typeface="Arial" panose="020B0604020202020204"/>
                <a:cs typeface="Arial" panose="020B0604020202020204"/>
              </a:rPr>
              <a:t> </a:t>
            </a:r>
            <a:r>
              <a:rPr sz="1600" b="1" dirty="0">
                <a:solidFill>
                  <a:srgbClr val="124F5C"/>
                </a:solidFill>
                <a:latin typeface="Arial" panose="020B0604020202020204"/>
                <a:cs typeface="Arial" panose="020B0604020202020204"/>
              </a:rPr>
              <a:t>:-</a:t>
            </a:r>
            <a:r>
              <a:rPr sz="1600" b="1" spc="-10" dirty="0">
                <a:solidFill>
                  <a:srgbClr val="124F5C"/>
                </a:solidFill>
                <a:latin typeface="Arial" panose="020B0604020202020204"/>
                <a:cs typeface="Arial" panose="020B0604020202020204"/>
              </a:rPr>
              <a:t> </a:t>
            </a:r>
            <a:r>
              <a:rPr sz="1600" b="1" dirty="0">
                <a:solidFill>
                  <a:srgbClr val="124F5C"/>
                </a:solidFill>
                <a:latin typeface="Arial" panose="020B0604020202020204"/>
                <a:cs typeface="Arial" panose="020B0604020202020204"/>
              </a:rPr>
              <a:t>Showing</a:t>
            </a:r>
            <a:r>
              <a:rPr sz="1600" b="1" spc="-20"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dates</a:t>
            </a:r>
            <a:r>
              <a:rPr sz="1600" b="1" spc="5" dirty="0">
                <a:solidFill>
                  <a:srgbClr val="124F5C"/>
                </a:solidFill>
                <a:latin typeface="Arial" panose="020B0604020202020204"/>
                <a:cs typeface="Arial" panose="020B0604020202020204"/>
              </a:rPr>
              <a:t> </a:t>
            </a:r>
            <a:r>
              <a:rPr sz="1600" b="1" spc="-10" dirty="0">
                <a:solidFill>
                  <a:srgbClr val="124F5C"/>
                </a:solidFill>
                <a:latin typeface="Arial" panose="020B0604020202020204"/>
                <a:cs typeface="Arial" panose="020B0604020202020204"/>
              </a:rPr>
              <a:t>for</a:t>
            </a:r>
            <a:r>
              <a:rPr sz="1600" b="1" spc="10"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observations.</a:t>
            </a:r>
            <a:endParaRPr sz="1600">
              <a:latin typeface="Arial" panose="020B0604020202020204"/>
              <a:cs typeface="Arial" panose="020B0604020202020204"/>
            </a:endParaRPr>
          </a:p>
          <a:p>
            <a:pPr marL="469900" indent="-401320">
              <a:lnSpc>
                <a:spcPct val="100000"/>
              </a:lnSpc>
              <a:spcBef>
                <a:spcPts val="685"/>
              </a:spcBef>
              <a:buAutoNum type="arabicPeriod"/>
              <a:tabLst>
                <a:tab pos="469265" algn="l"/>
                <a:tab pos="469900" algn="l"/>
              </a:tabLst>
            </a:pPr>
            <a:r>
              <a:rPr sz="1600" b="1" spc="-5" dirty="0">
                <a:solidFill>
                  <a:srgbClr val="124F5C"/>
                </a:solidFill>
                <a:latin typeface="Arial" panose="020B0604020202020204"/>
                <a:cs typeface="Arial" panose="020B0604020202020204"/>
              </a:rPr>
              <a:t>State</a:t>
            </a:r>
            <a:r>
              <a:rPr sz="1600" b="1" spc="-10" dirty="0">
                <a:solidFill>
                  <a:srgbClr val="124F5C"/>
                </a:solidFill>
                <a:latin typeface="Arial" panose="020B0604020202020204"/>
                <a:cs typeface="Arial" panose="020B0604020202020204"/>
              </a:rPr>
              <a:t> </a:t>
            </a:r>
            <a:r>
              <a:rPr sz="1600" b="1" dirty="0">
                <a:solidFill>
                  <a:srgbClr val="124F5C"/>
                </a:solidFill>
                <a:latin typeface="Arial" panose="020B0604020202020204"/>
                <a:cs typeface="Arial" panose="020B0604020202020204"/>
              </a:rPr>
              <a:t>Holiday</a:t>
            </a:r>
            <a:r>
              <a:rPr sz="1600" b="1" spc="-30"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Indicating</a:t>
            </a:r>
            <a:r>
              <a:rPr sz="1600" b="1" spc="-10"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a </a:t>
            </a:r>
            <a:r>
              <a:rPr sz="1600" b="1" dirty="0">
                <a:solidFill>
                  <a:srgbClr val="124F5C"/>
                </a:solidFill>
                <a:latin typeface="Arial" panose="020B0604020202020204"/>
                <a:cs typeface="Arial" panose="020B0604020202020204"/>
              </a:rPr>
              <a:t>state</a:t>
            </a:r>
            <a:r>
              <a:rPr sz="1600" b="1" spc="-10"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holiday.</a:t>
            </a:r>
            <a:endParaRPr sz="1600">
              <a:latin typeface="Arial" panose="020B0604020202020204"/>
              <a:cs typeface="Arial" panose="020B0604020202020204"/>
            </a:endParaRPr>
          </a:p>
          <a:p>
            <a:pPr marL="469900" indent="-401320">
              <a:lnSpc>
                <a:spcPct val="100000"/>
              </a:lnSpc>
              <a:spcBef>
                <a:spcPts val="680"/>
              </a:spcBef>
              <a:buAutoNum type="arabicPeriod"/>
              <a:tabLst>
                <a:tab pos="469265" algn="l"/>
                <a:tab pos="469900" algn="l"/>
              </a:tabLst>
            </a:pPr>
            <a:r>
              <a:rPr sz="1600" b="1" spc="-5" dirty="0">
                <a:solidFill>
                  <a:srgbClr val="124F5C"/>
                </a:solidFill>
                <a:latin typeface="Arial" panose="020B0604020202020204"/>
                <a:cs typeface="Arial" panose="020B0604020202020204"/>
              </a:rPr>
              <a:t>Store</a:t>
            </a:r>
            <a:r>
              <a:rPr sz="1600" b="1"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Type</a:t>
            </a:r>
            <a:r>
              <a:rPr sz="1600" b="1" spc="15"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a:t>
            </a:r>
            <a:r>
              <a:rPr sz="1600" b="1"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Differentiate</a:t>
            </a:r>
            <a:r>
              <a:rPr sz="1600" b="1" spc="10"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between</a:t>
            </a:r>
            <a:r>
              <a:rPr sz="1600" b="1"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4</a:t>
            </a:r>
            <a:r>
              <a:rPr sz="1600" b="1" spc="5"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different </a:t>
            </a:r>
            <a:r>
              <a:rPr sz="1600" b="1" dirty="0">
                <a:solidFill>
                  <a:srgbClr val="124F5C"/>
                </a:solidFill>
                <a:latin typeface="Arial" panose="020B0604020202020204"/>
                <a:cs typeface="Arial" panose="020B0604020202020204"/>
              </a:rPr>
              <a:t>store </a:t>
            </a:r>
            <a:r>
              <a:rPr sz="1600" b="1" spc="-5" dirty="0">
                <a:solidFill>
                  <a:srgbClr val="124F5C"/>
                </a:solidFill>
                <a:latin typeface="Arial" panose="020B0604020202020204"/>
                <a:cs typeface="Arial" panose="020B0604020202020204"/>
              </a:rPr>
              <a:t>models</a:t>
            </a:r>
            <a:r>
              <a:rPr sz="1600" b="1" spc="15" dirty="0">
                <a:solidFill>
                  <a:srgbClr val="124F5C"/>
                </a:solidFill>
                <a:latin typeface="Arial" panose="020B0604020202020204"/>
                <a:cs typeface="Arial" panose="020B0604020202020204"/>
              </a:rPr>
              <a:t> </a:t>
            </a:r>
            <a:r>
              <a:rPr sz="1600" b="1" dirty="0">
                <a:solidFill>
                  <a:srgbClr val="124F5C"/>
                </a:solidFill>
                <a:latin typeface="Arial" panose="020B0604020202020204"/>
                <a:cs typeface="Arial" panose="020B0604020202020204"/>
              </a:rPr>
              <a:t>(a,b,c,d).</a:t>
            </a:r>
            <a:endParaRPr sz="1600">
              <a:latin typeface="Arial" panose="020B0604020202020204"/>
              <a:cs typeface="Arial" panose="020B0604020202020204"/>
            </a:endParaRPr>
          </a:p>
          <a:p>
            <a:pPr marL="469900" indent="-401320">
              <a:lnSpc>
                <a:spcPct val="100000"/>
              </a:lnSpc>
              <a:spcBef>
                <a:spcPts val="700"/>
              </a:spcBef>
              <a:buAutoNum type="arabicPeriod"/>
              <a:tabLst>
                <a:tab pos="469265" algn="l"/>
                <a:tab pos="469900" algn="l"/>
              </a:tabLst>
            </a:pPr>
            <a:r>
              <a:rPr sz="1550" b="1" spc="-5" dirty="0">
                <a:solidFill>
                  <a:srgbClr val="124F5C"/>
                </a:solidFill>
                <a:latin typeface="Arial" panose="020B0604020202020204"/>
                <a:cs typeface="Arial" panose="020B0604020202020204"/>
              </a:rPr>
              <a:t>Assortment</a:t>
            </a:r>
            <a:r>
              <a:rPr sz="1550" b="1" spc="5" dirty="0">
                <a:solidFill>
                  <a:srgbClr val="124F5C"/>
                </a:solidFill>
                <a:latin typeface="Arial" panose="020B0604020202020204"/>
                <a:cs typeface="Arial" panose="020B0604020202020204"/>
              </a:rPr>
              <a:t> </a:t>
            </a:r>
            <a:r>
              <a:rPr sz="1550" b="1" spc="-5" dirty="0">
                <a:solidFill>
                  <a:srgbClr val="124F5C"/>
                </a:solidFill>
                <a:latin typeface="Arial" panose="020B0604020202020204"/>
                <a:cs typeface="Arial" panose="020B0604020202020204"/>
              </a:rPr>
              <a:t>:</a:t>
            </a:r>
            <a:r>
              <a:rPr sz="1550" b="1" spc="20" dirty="0">
                <a:solidFill>
                  <a:srgbClr val="124F5C"/>
                </a:solidFill>
                <a:latin typeface="Arial" panose="020B0604020202020204"/>
                <a:cs typeface="Arial" panose="020B0604020202020204"/>
              </a:rPr>
              <a:t> </a:t>
            </a:r>
            <a:r>
              <a:rPr sz="1550" b="1" spc="-5" dirty="0">
                <a:solidFill>
                  <a:srgbClr val="124F5C"/>
                </a:solidFill>
                <a:latin typeface="Arial" panose="020B0604020202020204"/>
                <a:cs typeface="Arial" panose="020B0604020202020204"/>
              </a:rPr>
              <a:t>Describes</a:t>
            </a:r>
            <a:r>
              <a:rPr sz="1550" b="1" spc="5" dirty="0">
                <a:solidFill>
                  <a:srgbClr val="124F5C"/>
                </a:solidFill>
                <a:latin typeface="Arial" panose="020B0604020202020204"/>
                <a:cs typeface="Arial" panose="020B0604020202020204"/>
              </a:rPr>
              <a:t> </a:t>
            </a:r>
            <a:r>
              <a:rPr sz="1550" b="1" spc="-5" dirty="0">
                <a:solidFill>
                  <a:srgbClr val="124F5C"/>
                </a:solidFill>
                <a:latin typeface="Arial" panose="020B0604020202020204"/>
                <a:cs typeface="Arial" panose="020B0604020202020204"/>
              </a:rPr>
              <a:t>an</a:t>
            </a:r>
            <a:r>
              <a:rPr sz="1550" b="1" spc="5" dirty="0">
                <a:solidFill>
                  <a:srgbClr val="124F5C"/>
                </a:solidFill>
                <a:latin typeface="Arial" panose="020B0604020202020204"/>
                <a:cs typeface="Arial" panose="020B0604020202020204"/>
              </a:rPr>
              <a:t> </a:t>
            </a:r>
            <a:r>
              <a:rPr sz="1550" b="1" spc="-5" dirty="0">
                <a:solidFill>
                  <a:srgbClr val="124F5C"/>
                </a:solidFill>
                <a:latin typeface="Arial" panose="020B0604020202020204"/>
                <a:cs typeface="Arial" panose="020B0604020202020204"/>
              </a:rPr>
              <a:t>assortment</a:t>
            </a:r>
            <a:r>
              <a:rPr sz="1550" b="1" spc="5" dirty="0">
                <a:solidFill>
                  <a:srgbClr val="124F5C"/>
                </a:solidFill>
                <a:latin typeface="Arial" panose="020B0604020202020204"/>
                <a:cs typeface="Arial" panose="020B0604020202020204"/>
              </a:rPr>
              <a:t> </a:t>
            </a:r>
            <a:r>
              <a:rPr sz="1550" b="1" spc="-10" dirty="0">
                <a:solidFill>
                  <a:srgbClr val="124F5C"/>
                </a:solidFill>
                <a:latin typeface="Arial" panose="020B0604020202020204"/>
                <a:cs typeface="Arial" panose="020B0604020202020204"/>
              </a:rPr>
              <a:t>level</a:t>
            </a:r>
            <a:r>
              <a:rPr sz="1550" b="1" spc="10" dirty="0">
                <a:solidFill>
                  <a:srgbClr val="124F5C"/>
                </a:solidFill>
                <a:latin typeface="Arial" panose="020B0604020202020204"/>
                <a:cs typeface="Arial" panose="020B0604020202020204"/>
              </a:rPr>
              <a:t> </a:t>
            </a:r>
            <a:r>
              <a:rPr sz="1550" b="1" spc="-5" dirty="0">
                <a:solidFill>
                  <a:srgbClr val="124F5C"/>
                </a:solidFill>
                <a:latin typeface="Arial" panose="020B0604020202020204"/>
                <a:cs typeface="Arial" panose="020B0604020202020204"/>
              </a:rPr>
              <a:t>i.e</a:t>
            </a:r>
            <a:r>
              <a:rPr sz="1550" b="1" spc="5" dirty="0">
                <a:solidFill>
                  <a:srgbClr val="124F5C"/>
                </a:solidFill>
                <a:latin typeface="Arial" panose="020B0604020202020204"/>
                <a:cs typeface="Arial" panose="020B0604020202020204"/>
              </a:rPr>
              <a:t> </a:t>
            </a:r>
            <a:r>
              <a:rPr sz="1550" b="1" spc="-5" dirty="0">
                <a:solidFill>
                  <a:srgbClr val="124F5C"/>
                </a:solidFill>
                <a:latin typeface="Arial" panose="020B0604020202020204"/>
                <a:cs typeface="Arial" panose="020B0604020202020204"/>
              </a:rPr>
              <a:t>a</a:t>
            </a:r>
            <a:r>
              <a:rPr sz="1550" b="1" spc="5" dirty="0">
                <a:solidFill>
                  <a:srgbClr val="124F5C"/>
                </a:solidFill>
                <a:latin typeface="Arial" panose="020B0604020202020204"/>
                <a:cs typeface="Arial" panose="020B0604020202020204"/>
              </a:rPr>
              <a:t> </a:t>
            </a:r>
            <a:r>
              <a:rPr sz="1550" b="1" spc="-5" dirty="0">
                <a:solidFill>
                  <a:srgbClr val="124F5C"/>
                </a:solidFill>
                <a:latin typeface="Arial" panose="020B0604020202020204"/>
                <a:cs typeface="Arial" panose="020B0604020202020204"/>
              </a:rPr>
              <a:t>:</a:t>
            </a:r>
            <a:r>
              <a:rPr sz="1550" b="1" spc="15" dirty="0">
                <a:solidFill>
                  <a:srgbClr val="124F5C"/>
                </a:solidFill>
                <a:latin typeface="Arial" panose="020B0604020202020204"/>
                <a:cs typeface="Arial" panose="020B0604020202020204"/>
              </a:rPr>
              <a:t> </a:t>
            </a:r>
            <a:r>
              <a:rPr sz="1550" b="1" spc="-5" dirty="0">
                <a:solidFill>
                  <a:srgbClr val="124F5C"/>
                </a:solidFill>
                <a:latin typeface="Arial" panose="020B0604020202020204"/>
                <a:cs typeface="Arial" panose="020B0604020202020204"/>
              </a:rPr>
              <a:t>basic,</a:t>
            </a:r>
            <a:r>
              <a:rPr sz="1550" b="1" spc="5" dirty="0">
                <a:solidFill>
                  <a:srgbClr val="124F5C"/>
                </a:solidFill>
                <a:latin typeface="Arial" panose="020B0604020202020204"/>
                <a:cs typeface="Arial" panose="020B0604020202020204"/>
              </a:rPr>
              <a:t> </a:t>
            </a:r>
            <a:r>
              <a:rPr sz="1550" b="1" spc="-5" dirty="0">
                <a:solidFill>
                  <a:srgbClr val="124F5C"/>
                </a:solidFill>
                <a:latin typeface="Arial" panose="020B0604020202020204"/>
                <a:cs typeface="Arial" panose="020B0604020202020204"/>
              </a:rPr>
              <a:t>b :</a:t>
            </a:r>
            <a:r>
              <a:rPr sz="1550" b="1" spc="20" dirty="0">
                <a:solidFill>
                  <a:srgbClr val="124F5C"/>
                </a:solidFill>
                <a:latin typeface="Arial" panose="020B0604020202020204"/>
                <a:cs typeface="Arial" panose="020B0604020202020204"/>
              </a:rPr>
              <a:t> </a:t>
            </a:r>
            <a:r>
              <a:rPr sz="1550" b="1" spc="-5" dirty="0">
                <a:solidFill>
                  <a:srgbClr val="124F5C"/>
                </a:solidFill>
                <a:latin typeface="Arial" panose="020B0604020202020204"/>
                <a:cs typeface="Arial" panose="020B0604020202020204"/>
              </a:rPr>
              <a:t>extra and</a:t>
            </a:r>
            <a:endParaRPr sz="1550">
              <a:latin typeface="Arial" panose="020B0604020202020204"/>
              <a:cs typeface="Arial" panose="020B0604020202020204"/>
            </a:endParaRPr>
          </a:p>
          <a:p>
            <a:pPr marL="469900">
              <a:lnSpc>
                <a:spcPct val="100000"/>
              </a:lnSpc>
              <a:spcBef>
                <a:spcPts val="735"/>
              </a:spcBef>
            </a:pPr>
            <a:r>
              <a:rPr sz="1600" b="1" spc="-5" dirty="0">
                <a:solidFill>
                  <a:srgbClr val="124F5C"/>
                </a:solidFill>
                <a:latin typeface="Arial" panose="020B0604020202020204"/>
                <a:cs typeface="Arial" panose="020B0604020202020204"/>
              </a:rPr>
              <a:t>c</a:t>
            </a:r>
            <a:r>
              <a:rPr sz="1600" b="1" spc="-25"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a:t>
            </a:r>
            <a:r>
              <a:rPr sz="1600" b="1" spc="-25"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extended.</a:t>
            </a:r>
            <a:endParaRPr sz="1600">
              <a:latin typeface="Arial" panose="020B0604020202020204"/>
              <a:cs typeface="Arial" panose="020B0604020202020204"/>
            </a:endParaRPr>
          </a:p>
          <a:p>
            <a:pPr marL="469900" marR="1078865" indent="-401320">
              <a:lnSpc>
                <a:spcPct val="136000"/>
              </a:lnSpc>
              <a:spcBef>
                <a:spcPts val="10"/>
              </a:spcBef>
              <a:buAutoNum type="arabicPeriod" startAt="6"/>
              <a:tabLst>
                <a:tab pos="469265" algn="l"/>
                <a:tab pos="469900" algn="l"/>
              </a:tabLst>
            </a:pPr>
            <a:r>
              <a:rPr sz="1600" b="1" spc="-5" dirty="0">
                <a:solidFill>
                  <a:srgbClr val="124F5C"/>
                </a:solidFill>
                <a:latin typeface="Arial" panose="020B0604020202020204"/>
                <a:cs typeface="Arial" panose="020B0604020202020204"/>
              </a:rPr>
              <a:t>Competition</a:t>
            </a:r>
            <a:r>
              <a:rPr sz="1600" b="1"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Distance</a:t>
            </a:r>
            <a:r>
              <a:rPr sz="1600" b="1" spc="15"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a:t>
            </a:r>
            <a:r>
              <a:rPr sz="1600" b="1"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Distance</a:t>
            </a:r>
            <a:r>
              <a:rPr sz="1600" b="1" spc="15"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in</a:t>
            </a:r>
            <a:r>
              <a:rPr sz="1600" b="1" spc="5"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meters</a:t>
            </a:r>
            <a:r>
              <a:rPr sz="1600" b="1" dirty="0">
                <a:solidFill>
                  <a:srgbClr val="124F5C"/>
                </a:solidFill>
                <a:latin typeface="Arial" panose="020B0604020202020204"/>
                <a:cs typeface="Arial" panose="020B0604020202020204"/>
              </a:rPr>
              <a:t> to </a:t>
            </a:r>
            <a:r>
              <a:rPr sz="1600" b="1" spc="-5" dirty="0">
                <a:solidFill>
                  <a:srgbClr val="124F5C"/>
                </a:solidFill>
                <a:latin typeface="Arial" panose="020B0604020202020204"/>
                <a:cs typeface="Arial" panose="020B0604020202020204"/>
              </a:rPr>
              <a:t>the</a:t>
            </a:r>
            <a:r>
              <a:rPr sz="1600" b="1"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nearest </a:t>
            </a:r>
            <a:r>
              <a:rPr sz="1600" b="1" spc="-430"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competition</a:t>
            </a:r>
            <a:r>
              <a:rPr sz="1600" b="1" spc="-10"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store.</a:t>
            </a:r>
            <a:endParaRPr sz="1600">
              <a:latin typeface="Arial" panose="020B0604020202020204"/>
              <a:cs typeface="Arial" panose="020B0604020202020204"/>
            </a:endParaRPr>
          </a:p>
          <a:p>
            <a:pPr marL="469900" indent="-401320">
              <a:lnSpc>
                <a:spcPct val="100000"/>
              </a:lnSpc>
              <a:spcBef>
                <a:spcPts val="675"/>
              </a:spcBef>
              <a:buAutoNum type="arabicPeriod" startAt="6"/>
              <a:tabLst>
                <a:tab pos="469265" algn="l"/>
                <a:tab pos="469900" algn="l"/>
              </a:tabLst>
            </a:pPr>
            <a:r>
              <a:rPr sz="1600" b="1" spc="-5" dirty="0">
                <a:solidFill>
                  <a:srgbClr val="124F5C"/>
                </a:solidFill>
                <a:latin typeface="Arial" panose="020B0604020202020204"/>
                <a:cs typeface="Arial" panose="020B0604020202020204"/>
              </a:rPr>
              <a:t>Promo</a:t>
            </a:r>
            <a:r>
              <a:rPr sz="1600" b="1" spc="5"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a:t>
            </a:r>
            <a:r>
              <a:rPr sz="1600" b="1"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Indicates</a:t>
            </a:r>
            <a:r>
              <a:rPr sz="1600" b="1" spc="-10" dirty="0">
                <a:solidFill>
                  <a:srgbClr val="124F5C"/>
                </a:solidFill>
                <a:latin typeface="Arial" panose="020B0604020202020204"/>
                <a:cs typeface="Arial" panose="020B0604020202020204"/>
              </a:rPr>
              <a:t> </a:t>
            </a:r>
            <a:r>
              <a:rPr sz="1600" b="1" dirty="0">
                <a:solidFill>
                  <a:srgbClr val="124F5C"/>
                </a:solidFill>
                <a:latin typeface="Arial" panose="020B0604020202020204"/>
                <a:cs typeface="Arial" panose="020B0604020202020204"/>
              </a:rPr>
              <a:t>whether </a:t>
            </a:r>
            <a:r>
              <a:rPr sz="1600" b="1" spc="-5" dirty="0">
                <a:solidFill>
                  <a:srgbClr val="124F5C"/>
                </a:solidFill>
                <a:latin typeface="Arial" panose="020B0604020202020204"/>
                <a:cs typeface="Arial" panose="020B0604020202020204"/>
              </a:rPr>
              <a:t>a store</a:t>
            </a:r>
            <a:r>
              <a:rPr sz="1600" b="1"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is</a:t>
            </a:r>
            <a:r>
              <a:rPr sz="1600" b="1"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running a</a:t>
            </a:r>
            <a:r>
              <a:rPr sz="1600" b="1" spc="15"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promo on</a:t>
            </a:r>
            <a:r>
              <a:rPr sz="1600" b="1"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that</a:t>
            </a:r>
            <a:r>
              <a:rPr sz="1600" b="1" spc="5"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day.</a:t>
            </a:r>
            <a:endParaRPr sz="1600">
              <a:latin typeface="Arial" panose="020B0604020202020204"/>
              <a:cs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3695700" y="447640"/>
            <a:ext cx="5448299" cy="4648200"/>
          </a:xfrm>
          <a:prstGeom prst="rect">
            <a:avLst/>
          </a:prstGeom>
        </p:spPr>
      </p:pic>
      <p:sp>
        <p:nvSpPr>
          <p:cNvPr id="3" name="object 3"/>
          <p:cNvSpPr txBox="1">
            <a:spLocks noGrp="1"/>
          </p:cNvSpPr>
          <p:nvPr>
            <p:ph type="title"/>
          </p:nvPr>
        </p:nvSpPr>
        <p:spPr>
          <a:xfrm>
            <a:off x="215900" y="29972"/>
            <a:ext cx="3363595" cy="452120"/>
          </a:xfrm>
          <a:prstGeom prst="rect">
            <a:avLst/>
          </a:prstGeom>
        </p:spPr>
        <p:txBody>
          <a:bodyPr vert="horz" wrap="square" lIns="0" tIns="12065" rIns="0" bIns="0" rtlCol="0">
            <a:spAutoFit/>
          </a:bodyPr>
          <a:lstStyle/>
          <a:p>
            <a:pPr marL="12700">
              <a:lnSpc>
                <a:spcPct val="100000"/>
              </a:lnSpc>
              <a:spcBef>
                <a:spcPts val="95"/>
              </a:spcBef>
            </a:pPr>
            <a:r>
              <a:rPr sz="2800" spc="-5" dirty="0"/>
              <a:t>Data</a:t>
            </a:r>
            <a:r>
              <a:rPr sz="2800" spc="-35" dirty="0"/>
              <a:t> </a:t>
            </a:r>
            <a:r>
              <a:rPr sz="2800" spc="-5" dirty="0"/>
              <a:t>Preprocessing</a:t>
            </a:r>
            <a:endParaRPr sz="2800"/>
          </a:p>
        </p:txBody>
      </p:sp>
      <p:sp>
        <p:nvSpPr>
          <p:cNvPr id="4" name="object 4"/>
          <p:cNvSpPr txBox="1"/>
          <p:nvPr/>
        </p:nvSpPr>
        <p:spPr>
          <a:xfrm>
            <a:off x="75692" y="763269"/>
            <a:ext cx="3529329" cy="127508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124F5C"/>
                </a:solidFill>
                <a:latin typeface="Arial" panose="020B0604020202020204"/>
                <a:cs typeface="Arial" panose="020B0604020202020204"/>
              </a:rPr>
              <a:t>Columns having</a:t>
            </a:r>
            <a:r>
              <a:rPr sz="1600" b="1" spc="-20" dirty="0">
                <a:solidFill>
                  <a:srgbClr val="124F5C"/>
                </a:solidFill>
                <a:latin typeface="Arial" panose="020B0604020202020204"/>
                <a:cs typeface="Arial" panose="020B0604020202020204"/>
              </a:rPr>
              <a:t> </a:t>
            </a:r>
            <a:r>
              <a:rPr sz="1600" b="1" dirty="0">
                <a:solidFill>
                  <a:srgbClr val="124F5C"/>
                </a:solidFill>
                <a:latin typeface="Arial" panose="020B0604020202020204"/>
                <a:cs typeface="Arial" panose="020B0604020202020204"/>
              </a:rPr>
              <a:t>&gt;30%</a:t>
            </a:r>
            <a:r>
              <a:rPr sz="1600" b="1" spc="-30"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null</a:t>
            </a:r>
            <a:endParaRPr sz="1600">
              <a:latin typeface="Arial" panose="020B0604020202020204"/>
              <a:cs typeface="Arial" panose="020B0604020202020204"/>
            </a:endParaRPr>
          </a:p>
          <a:p>
            <a:pPr marL="12700">
              <a:lnSpc>
                <a:spcPct val="100000"/>
              </a:lnSpc>
              <a:spcBef>
                <a:spcPts val="1270"/>
              </a:spcBef>
            </a:pPr>
            <a:r>
              <a:rPr sz="1600" b="1" spc="-5" dirty="0">
                <a:solidFill>
                  <a:srgbClr val="124F5C"/>
                </a:solidFill>
                <a:latin typeface="Arial" panose="020B0604020202020204"/>
                <a:cs typeface="Arial" panose="020B0604020202020204"/>
              </a:rPr>
              <a:t>values</a:t>
            </a:r>
            <a:r>
              <a:rPr sz="1600" b="1" spc="-25"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are</a:t>
            </a:r>
            <a:r>
              <a:rPr sz="1600" b="1" spc="-10"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dropped.</a:t>
            </a:r>
            <a:endParaRPr sz="1600">
              <a:latin typeface="Arial" panose="020B0604020202020204"/>
              <a:cs typeface="Arial" panose="020B0604020202020204"/>
            </a:endParaRPr>
          </a:p>
          <a:p>
            <a:pPr>
              <a:lnSpc>
                <a:spcPct val="100000"/>
              </a:lnSpc>
              <a:spcBef>
                <a:spcPts val="15"/>
              </a:spcBef>
            </a:pPr>
            <a:endParaRPr sz="1650">
              <a:latin typeface="Arial" panose="020B0604020202020204"/>
              <a:cs typeface="Arial" panose="020B0604020202020204"/>
            </a:endParaRPr>
          </a:p>
          <a:p>
            <a:pPr marL="12700" marR="53340" algn="just">
              <a:lnSpc>
                <a:spcPct val="143000"/>
              </a:lnSpc>
            </a:pPr>
            <a:endParaRPr sz="1600">
              <a:latin typeface="Arial" panose="020B0604020202020204"/>
              <a:cs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156210" y="932433"/>
            <a:ext cx="5836285" cy="243839"/>
          </a:xfrm>
          <a:prstGeom prst="rect">
            <a:avLst/>
          </a:prstGeom>
        </p:spPr>
      </p:pic>
      <p:pic>
        <p:nvPicPr>
          <p:cNvPr id="3" name="object 3"/>
          <p:cNvPicPr/>
          <p:nvPr/>
        </p:nvPicPr>
        <p:blipFill>
          <a:blip r:embed="rId2" cstate="print"/>
          <a:stretch>
            <a:fillRect/>
          </a:stretch>
        </p:blipFill>
        <p:spPr>
          <a:xfrm>
            <a:off x="2808461" y="1606176"/>
            <a:ext cx="6154563" cy="3408262"/>
          </a:xfrm>
          <a:prstGeom prst="rect">
            <a:avLst/>
          </a:prstGeom>
        </p:spPr>
      </p:pic>
      <p:sp>
        <p:nvSpPr>
          <p:cNvPr id="4" name="object 4"/>
          <p:cNvSpPr txBox="1"/>
          <p:nvPr/>
        </p:nvSpPr>
        <p:spPr>
          <a:xfrm>
            <a:off x="139700" y="146049"/>
            <a:ext cx="4429125"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CC0000"/>
                </a:solidFill>
                <a:latin typeface="Arial" panose="020B0604020202020204"/>
                <a:cs typeface="Arial" panose="020B0604020202020204"/>
              </a:rPr>
              <a:t>Exploratory</a:t>
            </a:r>
            <a:r>
              <a:rPr sz="2800" b="1" spc="-40" dirty="0">
                <a:solidFill>
                  <a:srgbClr val="CC0000"/>
                </a:solidFill>
                <a:latin typeface="Arial" panose="020B0604020202020204"/>
                <a:cs typeface="Arial" panose="020B0604020202020204"/>
              </a:rPr>
              <a:t> </a:t>
            </a:r>
            <a:r>
              <a:rPr sz="2800" b="1" spc="-5" dirty="0">
                <a:solidFill>
                  <a:srgbClr val="CC0000"/>
                </a:solidFill>
                <a:latin typeface="Arial" panose="020B0604020202020204"/>
                <a:cs typeface="Arial" panose="020B0604020202020204"/>
              </a:rPr>
              <a:t>Data</a:t>
            </a:r>
            <a:r>
              <a:rPr sz="2800" b="1" spc="5" dirty="0">
                <a:solidFill>
                  <a:srgbClr val="CC0000"/>
                </a:solidFill>
                <a:latin typeface="Arial" panose="020B0604020202020204"/>
                <a:cs typeface="Arial" panose="020B0604020202020204"/>
              </a:rPr>
              <a:t> </a:t>
            </a:r>
            <a:r>
              <a:rPr sz="2800" b="1" spc="-5" dirty="0">
                <a:solidFill>
                  <a:srgbClr val="CC0000"/>
                </a:solidFill>
                <a:latin typeface="Arial" panose="020B0604020202020204"/>
                <a:cs typeface="Arial" panose="020B0604020202020204"/>
              </a:rPr>
              <a:t>Analysis</a:t>
            </a:r>
            <a:endParaRPr sz="2800">
              <a:latin typeface="Arial" panose="020B0604020202020204"/>
              <a:cs typeface="Arial" panose="020B0604020202020204"/>
            </a:endParaRPr>
          </a:p>
        </p:txBody>
      </p:sp>
      <p:sp>
        <p:nvSpPr>
          <p:cNvPr id="5" name="object 5"/>
          <p:cNvSpPr txBox="1"/>
          <p:nvPr/>
        </p:nvSpPr>
        <p:spPr>
          <a:xfrm>
            <a:off x="139700" y="894333"/>
            <a:ext cx="5679440" cy="261620"/>
          </a:xfrm>
          <a:prstGeom prst="rect">
            <a:avLst/>
          </a:prstGeom>
        </p:spPr>
        <p:txBody>
          <a:bodyPr vert="horz" wrap="square" lIns="0" tIns="12065" rIns="0" bIns="0" rtlCol="0">
            <a:spAutoFit/>
          </a:bodyPr>
          <a:lstStyle/>
          <a:p>
            <a:pPr marL="12700">
              <a:lnSpc>
                <a:spcPct val="100000"/>
              </a:lnSpc>
              <a:spcBef>
                <a:spcPts val="95"/>
              </a:spcBef>
            </a:pPr>
            <a:r>
              <a:rPr sz="1550" b="1" spc="-5" dirty="0">
                <a:solidFill>
                  <a:srgbClr val="124F5C"/>
                </a:solidFill>
                <a:latin typeface="Arial" panose="020B0604020202020204"/>
                <a:cs typeface="Arial" panose="020B0604020202020204"/>
              </a:rPr>
              <a:t>Sales</a:t>
            </a:r>
            <a:r>
              <a:rPr sz="1550" b="1" spc="10" dirty="0">
                <a:solidFill>
                  <a:srgbClr val="124F5C"/>
                </a:solidFill>
                <a:latin typeface="Arial" panose="020B0604020202020204"/>
                <a:cs typeface="Arial" panose="020B0604020202020204"/>
              </a:rPr>
              <a:t> </a:t>
            </a:r>
            <a:r>
              <a:rPr sz="1550" b="1" spc="-5" dirty="0">
                <a:solidFill>
                  <a:srgbClr val="124F5C"/>
                </a:solidFill>
                <a:latin typeface="Arial" panose="020B0604020202020204"/>
                <a:cs typeface="Arial" panose="020B0604020202020204"/>
              </a:rPr>
              <a:t>are</a:t>
            </a:r>
            <a:r>
              <a:rPr sz="1550" b="1" spc="10" dirty="0">
                <a:solidFill>
                  <a:srgbClr val="124F5C"/>
                </a:solidFill>
                <a:latin typeface="Arial" panose="020B0604020202020204"/>
                <a:cs typeface="Arial" panose="020B0604020202020204"/>
              </a:rPr>
              <a:t> </a:t>
            </a:r>
            <a:r>
              <a:rPr sz="1550" b="1" spc="-5" dirty="0">
                <a:solidFill>
                  <a:srgbClr val="124F5C"/>
                </a:solidFill>
                <a:latin typeface="Arial" panose="020B0604020202020204"/>
                <a:cs typeface="Arial" panose="020B0604020202020204"/>
              </a:rPr>
              <a:t>normally</a:t>
            </a:r>
            <a:r>
              <a:rPr sz="1550" b="1" spc="5" dirty="0">
                <a:solidFill>
                  <a:srgbClr val="124F5C"/>
                </a:solidFill>
                <a:latin typeface="Arial" panose="020B0604020202020204"/>
                <a:cs typeface="Arial" panose="020B0604020202020204"/>
              </a:rPr>
              <a:t> </a:t>
            </a:r>
            <a:r>
              <a:rPr sz="1550" b="1" spc="-5" dirty="0">
                <a:solidFill>
                  <a:srgbClr val="124F5C"/>
                </a:solidFill>
                <a:latin typeface="Arial" panose="020B0604020202020204"/>
                <a:cs typeface="Arial" panose="020B0604020202020204"/>
              </a:rPr>
              <a:t>distributed</a:t>
            </a:r>
            <a:r>
              <a:rPr sz="1550" b="1" spc="-15" dirty="0">
                <a:solidFill>
                  <a:srgbClr val="124F5C"/>
                </a:solidFill>
                <a:latin typeface="Arial" panose="020B0604020202020204"/>
                <a:cs typeface="Arial" panose="020B0604020202020204"/>
              </a:rPr>
              <a:t> </a:t>
            </a:r>
            <a:r>
              <a:rPr sz="1550" b="1" dirty="0">
                <a:solidFill>
                  <a:srgbClr val="124F5C"/>
                </a:solidFill>
                <a:latin typeface="Arial" panose="020B0604020202020204"/>
                <a:cs typeface="Arial" panose="020B0604020202020204"/>
              </a:rPr>
              <a:t>with</a:t>
            </a:r>
            <a:r>
              <a:rPr sz="1550" b="1" spc="5" dirty="0">
                <a:solidFill>
                  <a:srgbClr val="124F5C"/>
                </a:solidFill>
                <a:latin typeface="Arial" panose="020B0604020202020204"/>
                <a:cs typeface="Arial" panose="020B0604020202020204"/>
              </a:rPr>
              <a:t> </a:t>
            </a:r>
            <a:r>
              <a:rPr sz="1550" b="1" spc="-5" dirty="0">
                <a:solidFill>
                  <a:srgbClr val="124F5C"/>
                </a:solidFill>
                <a:latin typeface="Arial" panose="020B0604020202020204"/>
                <a:cs typeface="Arial" panose="020B0604020202020204"/>
              </a:rPr>
              <a:t>slightly</a:t>
            </a:r>
            <a:r>
              <a:rPr sz="1550" b="1" spc="15" dirty="0">
                <a:solidFill>
                  <a:srgbClr val="124F5C"/>
                </a:solidFill>
                <a:latin typeface="Arial" panose="020B0604020202020204"/>
                <a:cs typeface="Arial" panose="020B0604020202020204"/>
              </a:rPr>
              <a:t> </a:t>
            </a:r>
            <a:r>
              <a:rPr sz="1550" b="1" spc="-5" dirty="0">
                <a:solidFill>
                  <a:srgbClr val="124F5C"/>
                </a:solidFill>
                <a:latin typeface="Arial" panose="020B0604020202020204"/>
                <a:cs typeface="Arial" panose="020B0604020202020204"/>
              </a:rPr>
              <a:t>right</a:t>
            </a:r>
            <a:r>
              <a:rPr sz="1550" b="1" spc="5" dirty="0">
                <a:solidFill>
                  <a:srgbClr val="124F5C"/>
                </a:solidFill>
                <a:latin typeface="Arial" panose="020B0604020202020204"/>
                <a:cs typeface="Arial" panose="020B0604020202020204"/>
              </a:rPr>
              <a:t> </a:t>
            </a:r>
            <a:r>
              <a:rPr sz="1550" b="1" spc="-5" dirty="0">
                <a:solidFill>
                  <a:srgbClr val="124F5C"/>
                </a:solidFill>
                <a:latin typeface="Arial" panose="020B0604020202020204"/>
                <a:cs typeface="Arial" panose="020B0604020202020204"/>
              </a:rPr>
              <a:t>tail</a:t>
            </a:r>
            <a:r>
              <a:rPr sz="1550" b="1" spc="10" dirty="0">
                <a:solidFill>
                  <a:srgbClr val="124F5C"/>
                </a:solidFill>
                <a:latin typeface="Arial" panose="020B0604020202020204"/>
                <a:cs typeface="Arial" panose="020B0604020202020204"/>
              </a:rPr>
              <a:t> </a:t>
            </a:r>
            <a:r>
              <a:rPr sz="1550" b="1" spc="-5" dirty="0">
                <a:solidFill>
                  <a:srgbClr val="124F5C"/>
                </a:solidFill>
                <a:latin typeface="Arial" panose="020B0604020202020204"/>
                <a:cs typeface="Arial" panose="020B0604020202020204"/>
              </a:rPr>
              <a:t>skewed.</a:t>
            </a:r>
            <a:endParaRPr sz="1550">
              <a:latin typeface="Arial" panose="020B0604020202020204"/>
              <a:cs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1908961" y="1417966"/>
            <a:ext cx="5497099" cy="3353916"/>
          </a:xfrm>
          <a:prstGeom prst="rect">
            <a:avLst/>
          </a:prstGeom>
        </p:spPr>
      </p:pic>
      <p:sp>
        <p:nvSpPr>
          <p:cNvPr id="3" name="object 3"/>
          <p:cNvSpPr txBox="1"/>
          <p:nvPr/>
        </p:nvSpPr>
        <p:spPr>
          <a:xfrm>
            <a:off x="304291" y="29972"/>
            <a:ext cx="2276475"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CC0000"/>
                </a:solidFill>
                <a:latin typeface="Arial" panose="020B0604020202020204"/>
                <a:cs typeface="Arial" panose="020B0604020202020204"/>
              </a:rPr>
              <a:t>EDA</a:t>
            </a:r>
            <a:r>
              <a:rPr sz="2800" b="1" spc="-50" dirty="0">
                <a:solidFill>
                  <a:srgbClr val="CC0000"/>
                </a:solidFill>
                <a:latin typeface="Arial" panose="020B0604020202020204"/>
                <a:cs typeface="Arial" panose="020B0604020202020204"/>
              </a:rPr>
              <a:t> </a:t>
            </a:r>
            <a:r>
              <a:rPr sz="2800" b="1" spc="-5" dirty="0">
                <a:solidFill>
                  <a:srgbClr val="CC0000"/>
                </a:solidFill>
                <a:latin typeface="Arial" panose="020B0604020202020204"/>
                <a:cs typeface="Arial" panose="020B0604020202020204"/>
              </a:rPr>
              <a:t>(contd..)</a:t>
            </a:r>
            <a:endParaRPr sz="2800">
              <a:latin typeface="Arial" panose="020B0604020202020204"/>
              <a:cs typeface="Arial" panose="020B0604020202020204"/>
            </a:endParaRPr>
          </a:p>
        </p:txBody>
      </p:sp>
      <p:sp>
        <p:nvSpPr>
          <p:cNvPr id="4" name="object 4"/>
          <p:cNvSpPr txBox="1"/>
          <p:nvPr/>
        </p:nvSpPr>
        <p:spPr>
          <a:xfrm>
            <a:off x="292100" y="734313"/>
            <a:ext cx="2496185"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124F5C"/>
                </a:solidFill>
                <a:latin typeface="Arial" panose="020B0604020202020204"/>
                <a:cs typeface="Arial" panose="020B0604020202020204"/>
              </a:rPr>
              <a:t>Impact</a:t>
            </a:r>
            <a:r>
              <a:rPr sz="1600" b="1" spc="-20" dirty="0">
                <a:solidFill>
                  <a:srgbClr val="124F5C"/>
                </a:solidFill>
                <a:latin typeface="Arial" panose="020B0604020202020204"/>
                <a:cs typeface="Arial" panose="020B0604020202020204"/>
              </a:rPr>
              <a:t> </a:t>
            </a:r>
            <a:r>
              <a:rPr sz="1600" b="1" spc="-5" dirty="0">
                <a:solidFill>
                  <a:srgbClr val="124F5C"/>
                </a:solidFill>
                <a:latin typeface="Arial" panose="020B0604020202020204"/>
                <a:cs typeface="Arial" panose="020B0604020202020204"/>
              </a:rPr>
              <a:t>of</a:t>
            </a:r>
            <a:r>
              <a:rPr sz="1600" b="1" spc="-20" dirty="0">
                <a:solidFill>
                  <a:srgbClr val="124F5C"/>
                </a:solidFill>
                <a:latin typeface="Arial" panose="020B0604020202020204"/>
                <a:cs typeface="Arial" panose="020B0604020202020204"/>
              </a:rPr>
              <a:t> </a:t>
            </a:r>
            <a:r>
              <a:rPr sz="1600" b="1" dirty="0">
                <a:solidFill>
                  <a:srgbClr val="124F5C"/>
                </a:solidFill>
                <a:latin typeface="Arial" panose="020B0604020202020204"/>
                <a:cs typeface="Arial" panose="020B0604020202020204"/>
              </a:rPr>
              <a:t>Promo</a:t>
            </a:r>
            <a:r>
              <a:rPr sz="1600" b="1" spc="-15" dirty="0">
                <a:solidFill>
                  <a:srgbClr val="124F5C"/>
                </a:solidFill>
                <a:latin typeface="Arial" panose="020B0604020202020204"/>
                <a:cs typeface="Arial" panose="020B0604020202020204"/>
              </a:rPr>
              <a:t> </a:t>
            </a:r>
            <a:r>
              <a:rPr sz="1600" b="1" spc="-10" dirty="0">
                <a:solidFill>
                  <a:srgbClr val="124F5C"/>
                </a:solidFill>
                <a:latin typeface="Arial" panose="020B0604020202020204"/>
                <a:cs typeface="Arial" panose="020B0604020202020204"/>
              </a:rPr>
              <a:t>on </a:t>
            </a:r>
            <a:r>
              <a:rPr sz="1600" b="1" spc="-5" dirty="0">
                <a:solidFill>
                  <a:srgbClr val="124F5C"/>
                </a:solidFill>
                <a:latin typeface="Arial" panose="020B0604020202020204"/>
                <a:cs typeface="Arial" panose="020B0604020202020204"/>
              </a:rPr>
              <a:t>sales</a:t>
            </a:r>
            <a:endParaRPr sz="1600">
              <a:latin typeface="Arial" panose="020B0604020202020204"/>
              <a:cs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882503" y="1089698"/>
            <a:ext cx="7865891" cy="4053429"/>
          </a:xfrm>
          <a:prstGeom prst="rect">
            <a:avLst/>
          </a:prstGeom>
        </p:spPr>
      </p:pic>
      <p:sp>
        <p:nvSpPr>
          <p:cNvPr id="3" name="object 3"/>
          <p:cNvSpPr txBox="1"/>
          <p:nvPr/>
        </p:nvSpPr>
        <p:spPr>
          <a:xfrm>
            <a:off x="304291" y="29972"/>
            <a:ext cx="2276475"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CC0000"/>
                </a:solidFill>
                <a:latin typeface="Arial" panose="020B0604020202020204"/>
                <a:cs typeface="Arial" panose="020B0604020202020204"/>
              </a:rPr>
              <a:t>EDA</a:t>
            </a:r>
            <a:r>
              <a:rPr sz="2800" b="1" spc="-50" dirty="0">
                <a:solidFill>
                  <a:srgbClr val="CC0000"/>
                </a:solidFill>
                <a:latin typeface="Arial" panose="020B0604020202020204"/>
                <a:cs typeface="Arial" panose="020B0604020202020204"/>
              </a:rPr>
              <a:t> </a:t>
            </a:r>
            <a:r>
              <a:rPr sz="2800" b="1" spc="-5" dirty="0">
                <a:solidFill>
                  <a:srgbClr val="CC0000"/>
                </a:solidFill>
                <a:latin typeface="Arial" panose="020B0604020202020204"/>
                <a:cs typeface="Arial" panose="020B0604020202020204"/>
              </a:rPr>
              <a:t>(contd..)</a:t>
            </a:r>
            <a:endParaRPr sz="2800">
              <a:latin typeface="Arial" panose="020B0604020202020204"/>
              <a:cs typeface="Arial" panose="020B0604020202020204"/>
            </a:endParaRPr>
          </a:p>
        </p:txBody>
      </p:sp>
      <p:sp>
        <p:nvSpPr>
          <p:cNvPr id="4" name="object 4"/>
          <p:cNvSpPr txBox="1"/>
          <p:nvPr/>
        </p:nvSpPr>
        <p:spPr>
          <a:xfrm>
            <a:off x="342391" y="620013"/>
            <a:ext cx="2356485" cy="261620"/>
          </a:xfrm>
          <a:prstGeom prst="rect">
            <a:avLst/>
          </a:prstGeom>
        </p:spPr>
        <p:txBody>
          <a:bodyPr vert="horz" wrap="square" lIns="0" tIns="12065" rIns="0" bIns="0" rtlCol="0">
            <a:spAutoFit/>
          </a:bodyPr>
          <a:lstStyle/>
          <a:p>
            <a:pPr marL="12700">
              <a:lnSpc>
                <a:spcPct val="100000"/>
              </a:lnSpc>
              <a:spcBef>
                <a:spcPts val="95"/>
              </a:spcBef>
            </a:pPr>
            <a:r>
              <a:rPr sz="1550" b="1" spc="-5" dirty="0">
                <a:solidFill>
                  <a:srgbClr val="124F5C"/>
                </a:solidFill>
                <a:latin typeface="Arial" panose="020B0604020202020204"/>
                <a:cs typeface="Arial" panose="020B0604020202020204"/>
              </a:rPr>
              <a:t>Day</a:t>
            </a:r>
            <a:r>
              <a:rPr sz="1550" b="1" spc="-15" dirty="0">
                <a:solidFill>
                  <a:srgbClr val="124F5C"/>
                </a:solidFill>
                <a:latin typeface="Arial" panose="020B0604020202020204"/>
                <a:cs typeface="Arial" panose="020B0604020202020204"/>
              </a:rPr>
              <a:t> </a:t>
            </a:r>
            <a:r>
              <a:rPr sz="1550" b="1" spc="-5" dirty="0">
                <a:solidFill>
                  <a:srgbClr val="124F5C"/>
                </a:solidFill>
                <a:latin typeface="Arial" panose="020B0604020202020204"/>
                <a:cs typeface="Arial" panose="020B0604020202020204"/>
              </a:rPr>
              <a:t>Wise</a:t>
            </a:r>
            <a:r>
              <a:rPr sz="1550" b="1" spc="5" dirty="0">
                <a:solidFill>
                  <a:srgbClr val="124F5C"/>
                </a:solidFill>
                <a:latin typeface="Arial" panose="020B0604020202020204"/>
                <a:cs typeface="Arial" panose="020B0604020202020204"/>
              </a:rPr>
              <a:t> </a:t>
            </a:r>
            <a:r>
              <a:rPr sz="1550" b="1" spc="-5" dirty="0">
                <a:solidFill>
                  <a:srgbClr val="124F5C"/>
                </a:solidFill>
                <a:latin typeface="Arial" panose="020B0604020202020204"/>
                <a:cs typeface="Arial" panose="020B0604020202020204"/>
              </a:rPr>
              <a:t>trends in Sales</a:t>
            </a:r>
            <a:endParaRPr sz="1550">
              <a:latin typeface="Arial" panose="020B0604020202020204"/>
              <a:cs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361" y="449580"/>
            <a:ext cx="8699500" cy="4660265"/>
            <a:chOff x="86361" y="449580"/>
            <a:chExt cx="8699500" cy="4660265"/>
          </a:xfrm>
        </p:grpSpPr>
        <p:pic>
          <p:nvPicPr>
            <p:cNvPr id="3" name="object 3"/>
            <p:cNvPicPr/>
            <p:nvPr/>
          </p:nvPicPr>
          <p:blipFill>
            <a:blip r:embed="rId1" cstate="print"/>
            <a:stretch>
              <a:fillRect/>
            </a:stretch>
          </p:blipFill>
          <p:spPr>
            <a:xfrm>
              <a:off x="86361" y="449580"/>
              <a:ext cx="2912745" cy="243839"/>
            </a:xfrm>
            <a:prstGeom prst="rect">
              <a:avLst/>
            </a:prstGeom>
          </p:spPr>
        </p:pic>
        <p:pic>
          <p:nvPicPr>
            <p:cNvPr id="4" name="object 4"/>
            <p:cNvPicPr/>
            <p:nvPr/>
          </p:nvPicPr>
          <p:blipFill>
            <a:blip r:embed="rId2" cstate="print"/>
            <a:stretch>
              <a:fillRect/>
            </a:stretch>
          </p:blipFill>
          <p:spPr>
            <a:xfrm>
              <a:off x="402776" y="715273"/>
              <a:ext cx="8382719" cy="4394248"/>
            </a:xfrm>
            <a:prstGeom prst="rect">
              <a:avLst/>
            </a:prstGeom>
          </p:spPr>
        </p:pic>
      </p:grpSp>
      <p:sp>
        <p:nvSpPr>
          <p:cNvPr id="5" name="object 5"/>
          <p:cNvSpPr txBox="1">
            <a:spLocks noGrp="1"/>
          </p:cNvSpPr>
          <p:nvPr>
            <p:ph type="title"/>
          </p:nvPr>
        </p:nvSpPr>
        <p:spPr>
          <a:xfrm>
            <a:off x="241808" y="29972"/>
            <a:ext cx="2683510" cy="699135"/>
          </a:xfrm>
          <a:prstGeom prst="rect">
            <a:avLst/>
          </a:prstGeom>
        </p:spPr>
        <p:txBody>
          <a:bodyPr vert="horz" wrap="square" lIns="0" tIns="12065" rIns="0" bIns="0" rtlCol="0">
            <a:spAutoFit/>
          </a:bodyPr>
          <a:lstStyle/>
          <a:p>
            <a:pPr marL="76200">
              <a:lnSpc>
                <a:spcPct val="100000"/>
              </a:lnSpc>
              <a:spcBef>
                <a:spcPts val="95"/>
              </a:spcBef>
            </a:pPr>
            <a:r>
              <a:rPr sz="2800" spc="-5" dirty="0"/>
              <a:t>EDA</a:t>
            </a:r>
            <a:r>
              <a:rPr sz="2800" spc="-30" dirty="0"/>
              <a:t> </a:t>
            </a:r>
            <a:r>
              <a:rPr sz="2800" spc="-5" dirty="0"/>
              <a:t>(contd..)</a:t>
            </a:r>
            <a:endParaRPr sz="2800"/>
          </a:p>
          <a:p>
            <a:pPr marL="12700">
              <a:lnSpc>
                <a:spcPct val="100000"/>
              </a:lnSpc>
              <a:spcBef>
                <a:spcPts val="85"/>
              </a:spcBef>
            </a:pPr>
            <a:r>
              <a:rPr sz="1550" spc="-5" dirty="0">
                <a:solidFill>
                  <a:srgbClr val="124F5C"/>
                </a:solidFill>
              </a:rPr>
              <a:t>Heatmap</a:t>
            </a:r>
            <a:r>
              <a:rPr sz="1550" spc="-15" dirty="0">
                <a:solidFill>
                  <a:srgbClr val="124F5C"/>
                </a:solidFill>
              </a:rPr>
              <a:t> </a:t>
            </a:r>
            <a:r>
              <a:rPr sz="1550" spc="-5" dirty="0">
                <a:solidFill>
                  <a:srgbClr val="124F5C"/>
                </a:solidFill>
              </a:rPr>
              <a:t>for</a:t>
            </a:r>
            <a:r>
              <a:rPr sz="1550" spc="-15" dirty="0">
                <a:solidFill>
                  <a:srgbClr val="124F5C"/>
                </a:solidFill>
              </a:rPr>
              <a:t> </a:t>
            </a:r>
            <a:r>
              <a:rPr sz="1550" spc="-5" dirty="0">
                <a:solidFill>
                  <a:srgbClr val="124F5C"/>
                </a:solidFill>
              </a:rPr>
              <a:t>merged</a:t>
            </a:r>
            <a:r>
              <a:rPr sz="1550" spc="-15" dirty="0">
                <a:solidFill>
                  <a:srgbClr val="124F5C"/>
                </a:solidFill>
              </a:rPr>
              <a:t> </a:t>
            </a:r>
            <a:r>
              <a:rPr sz="1550" dirty="0">
                <a:solidFill>
                  <a:srgbClr val="124F5C"/>
                </a:solidFill>
              </a:rPr>
              <a:t>dataset</a:t>
            </a:r>
            <a:endParaRPr sz="155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3605</Words>
  <Application>WPS Presentation</Application>
  <PresentationFormat>On-screen Show (4:3)</PresentationFormat>
  <Paragraphs>197</Paragraphs>
  <Slides>23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vt:lpstr>
      <vt:lpstr>SimSun</vt:lpstr>
      <vt:lpstr>Wingdings</vt:lpstr>
      <vt:lpstr>Arial</vt:lpstr>
      <vt:lpstr>Times New Roman</vt:lpstr>
      <vt:lpstr>Arial MT</vt:lpstr>
      <vt:lpstr>Microsoft YaHei</vt:lpstr>
      <vt:lpstr>Arial Unicode MS</vt:lpstr>
      <vt:lpstr>Calibri</vt:lpstr>
      <vt:lpstr>Office Theme</vt:lpstr>
      <vt:lpstr>Retail Sales Prediction</vt:lpstr>
      <vt:lpstr>Content</vt:lpstr>
      <vt:lpstr>Problem Statement</vt:lpstr>
      <vt:lpstr>Data Summary</vt:lpstr>
      <vt:lpstr>Data Preprocessing</vt:lpstr>
      <vt:lpstr>PowerPoint 演示文稿</vt:lpstr>
      <vt:lpstr>PowerPoint 演示文稿</vt:lpstr>
      <vt:lpstr>PowerPoint 演示文稿</vt:lpstr>
      <vt:lpstr>Heatmap for merged dataset</vt:lpstr>
      <vt:lpstr>PowerPoint 演示文稿</vt:lpstr>
      <vt:lpstr>School and State holidays effect on sales</vt:lpstr>
      <vt:lpstr>PowerPoint 演示文稿</vt:lpstr>
      <vt:lpstr>PowerPoint 演示文稿</vt:lpstr>
      <vt:lpstr>Store Types and average sales/customer/spending relation</vt:lpstr>
      <vt:lpstr>PowerPoint 演示文稿</vt:lpstr>
      <vt:lpstr>EDA (summary)</vt:lpstr>
      <vt:lpstr>Feature Engineering</vt:lpstr>
      <vt:lpstr>Models Implemented</vt:lpstr>
      <vt:lpstr>Model Evaluation</vt:lpstr>
      <vt:lpstr>Insights from Random Forest Regressor</vt:lpstr>
      <vt:lpstr>Feature Importance</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- 2Retail Sales Prediction</dc:title>
  <dc:creator>Data</dc:creator>
  <cp:lastModifiedBy>Pardeep</cp:lastModifiedBy>
  <cp:revision>3</cp:revision>
  <dcterms:created xsi:type="dcterms:W3CDTF">2023-07-08T14:13:22Z</dcterms:created>
  <dcterms:modified xsi:type="dcterms:W3CDTF">2023-07-08T14:14:43Z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2023-04-25T08:00:00Z</vt:filetime>
  </property>
  <property fmtid="{D5CDD505-2E9C-101B-9397-08002B2CF9AE}" pid="3" name="Creator">
    <vt:lpwstr>Microsoft® Word 2016</vt:lpwstr>
  </property>
  <property fmtid="{D5CDD505-2E9C-101B-9397-08002B2CF9AE}" pid="4" name="LastSaved">
    <vt:filetime>2023-07-08T08:00:00Z</vt:filetime>
  </property>
  <property fmtid="{D5CDD505-2E9C-101B-9397-08002B2CF9AE}" pid="5" name="ICV">
    <vt:lpwstr>BE6F76516A054671A18EFC5D4622B883</vt:lpwstr>
  </property>
  <property fmtid="{D5CDD505-2E9C-101B-9397-08002B2CF9AE}" pid="6" name="KSOProductBuildVer">
    <vt:lpwstr>1033-11.2.0.11537</vt:lpwstr>
  </property>
</Properties>
</file>