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76" r:id="rId5"/>
    <p:sldId id="277" r:id="rId6"/>
    <p:sldId id="260" r:id="rId7"/>
    <p:sldId id="278" r:id="rId8"/>
    <p:sldId id="279" r:id="rId9"/>
    <p:sldId id="261" r:id="rId10"/>
    <p:sldId id="280" r:id="rId11"/>
    <p:sldId id="262" r:id="rId12"/>
    <p:sldId id="281" r:id="rId13"/>
    <p:sldId id="264" r:id="rId14"/>
    <p:sldId id="282" r:id="rId15"/>
    <p:sldId id="265" r:id="rId16"/>
    <p:sldId id="266" r:id="rId17"/>
    <p:sldId id="283" r:id="rId18"/>
    <p:sldId id="268" r:id="rId19"/>
    <p:sldId id="284" r:id="rId20"/>
    <p:sldId id="269" r:id="rId21"/>
    <p:sldId id="285" r:id="rId22"/>
    <p:sldId id="263" r:id="rId23"/>
    <p:sldId id="270" r:id="rId24"/>
    <p:sldId id="272" r:id="rId25"/>
    <p:sldId id="274" r:id="rId26"/>
    <p:sldId id="275" r:id="rId27"/>
    <p:sldId id="273" r:id="rId28"/>
    <p:sldId id="271" r:id="rId29"/>
    <p:sldId id="286" r:id="rId30"/>
    <p:sldId id="287" r:id="rId31"/>
    <p:sldId id="288" r:id="rId32"/>
    <p:sldId id="289" r:id="rId33"/>
    <p:sldId id="290" r:id="rId34"/>
    <p:sldId id="291" r:id="rId35"/>
    <p:sldId id="303" r:id="rId36"/>
    <p:sldId id="292" r:id="rId37"/>
    <p:sldId id="293" r:id="rId38"/>
    <p:sldId id="294" r:id="rId39"/>
    <p:sldId id="295" r:id="rId40"/>
    <p:sldId id="296" r:id="rId41"/>
    <p:sldId id="307" r:id="rId42"/>
    <p:sldId id="306" r:id="rId43"/>
    <p:sldId id="297" r:id="rId44"/>
    <p:sldId id="308" r:id="rId45"/>
    <p:sldId id="299" r:id="rId46"/>
    <p:sldId id="300" r:id="rId47"/>
    <p:sldId id="301" r:id="rId48"/>
    <p:sldId id="302" r:id="rId49"/>
    <p:sldId id="304" r:id="rId50"/>
    <p:sldId id="305" r:id="rId51"/>
    <p:sldId id="298"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BAF190-55FC-4705-98CE-1D8324635597}" type="doc">
      <dgm:prSet loTypeId="urn:microsoft.com/office/officeart/2005/8/layout/vList2" loCatId="list" qsTypeId="urn:microsoft.com/office/officeart/2005/8/quickstyle/3d2" qsCatId="3D" csTypeId="urn:microsoft.com/office/officeart/2005/8/colors/accent1_2" csCatId="accent1"/>
      <dgm:spPr/>
      <dgm:t>
        <a:bodyPr/>
        <a:lstStyle/>
        <a:p>
          <a:endParaRPr lang="en-IN"/>
        </a:p>
      </dgm:t>
    </dgm:pt>
    <dgm:pt modelId="{1C48A5C2-2810-4289-83F5-BB5A9ED1FA52}">
      <dgm:prSet/>
      <dgm:spPr/>
      <dgm:t>
        <a:bodyPr/>
        <a:lstStyle/>
        <a:p>
          <a:r>
            <a:rPr lang="en-IN" b="1" dirty="0"/>
            <a:t>Types of Computers</a:t>
          </a:r>
          <a:endParaRPr lang="en-IN" dirty="0"/>
        </a:p>
      </dgm:t>
    </dgm:pt>
    <dgm:pt modelId="{E191B0DF-AFD2-4555-BF35-D25C993B0416}" type="parTrans" cxnId="{8459108D-FBFA-4C21-B611-9E18D3861AB2}">
      <dgm:prSet/>
      <dgm:spPr/>
      <dgm:t>
        <a:bodyPr/>
        <a:lstStyle/>
        <a:p>
          <a:endParaRPr lang="en-IN"/>
        </a:p>
      </dgm:t>
    </dgm:pt>
    <dgm:pt modelId="{AEF0D3E9-68A2-4080-9490-68550F4EE5DD}" type="sibTrans" cxnId="{8459108D-FBFA-4C21-B611-9E18D3861AB2}">
      <dgm:prSet/>
      <dgm:spPr/>
      <dgm:t>
        <a:bodyPr/>
        <a:lstStyle/>
        <a:p>
          <a:endParaRPr lang="en-IN"/>
        </a:p>
      </dgm:t>
    </dgm:pt>
    <dgm:pt modelId="{F1FEEF6E-4E55-420D-B0C7-67C52F9F8CE5}">
      <dgm:prSet/>
      <dgm:spPr/>
      <dgm:t>
        <a:bodyPr/>
        <a:lstStyle/>
        <a:p>
          <a:r>
            <a:rPr lang="en-IN"/>
            <a:t>- Mainframe computers</a:t>
          </a:r>
        </a:p>
      </dgm:t>
    </dgm:pt>
    <dgm:pt modelId="{DDB19FE4-DF6B-4415-81CE-11C5CE24698F}" type="parTrans" cxnId="{12540DB9-E267-4611-90A6-44E32EB6BFA0}">
      <dgm:prSet/>
      <dgm:spPr/>
      <dgm:t>
        <a:bodyPr/>
        <a:lstStyle/>
        <a:p>
          <a:endParaRPr lang="en-IN"/>
        </a:p>
      </dgm:t>
    </dgm:pt>
    <dgm:pt modelId="{0F2F5AE7-EE64-406B-B533-1B7827E1C364}" type="sibTrans" cxnId="{12540DB9-E267-4611-90A6-44E32EB6BFA0}">
      <dgm:prSet/>
      <dgm:spPr/>
      <dgm:t>
        <a:bodyPr/>
        <a:lstStyle/>
        <a:p>
          <a:endParaRPr lang="en-IN"/>
        </a:p>
      </dgm:t>
    </dgm:pt>
    <dgm:pt modelId="{93CF1578-2E35-4023-883C-51A5542D700B}">
      <dgm:prSet/>
      <dgm:spPr/>
      <dgm:t>
        <a:bodyPr/>
        <a:lstStyle/>
        <a:p>
          <a:r>
            <a:rPr lang="en-IN"/>
            <a:t>- Supercomputers</a:t>
          </a:r>
        </a:p>
      </dgm:t>
    </dgm:pt>
    <dgm:pt modelId="{A575DDFC-2B88-444C-B3D2-10A57A2C7682}" type="parTrans" cxnId="{F4077019-32C6-402C-99D8-81C9986C0E54}">
      <dgm:prSet/>
      <dgm:spPr/>
      <dgm:t>
        <a:bodyPr/>
        <a:lstStyle/>
        <a:p>
          <a:endParaRPr lang="en-IN"/>
        </a:p>
      </dgm:t>
    </dgm:pt>
    <dgm:pt modelId="{B71CAE29-7D6F-4F55-8D76-4F0DA446FE0B}" type="sibTrans" cxnId="{F4077019-32C6-402C-99D8-81C9986C0E54}">
      <dgm:prSet/>
      <dgm:spPr/>
      <dgm:t>
        <a:bodyPr/>
        <a:lstStyle/>
        <a:p>
          <a:endParaRPr lang="en-IN"/>
        </a:p>
      </dgm:t>
    </dgm:pt>
    <dgm:pt modelId="{FAEC1734-FB32-4A02-85A2-2CA2C4D7E148}">
      <dgm:prSet/>
      <dgm:spPr/>
      <dgm:t>
        <a:bodyPr/>
        <a:lstStyle/>
        <a:p>
          <a:r>
            <a:rPr lang="en-IN"/>
            <a:t>- Minicomputers</a:t>
          </a:r>
        </a:p>
      </dgm:t>
    </dgm:pt>
    <dgm:pt modelId="{06C18A06-2B00-4163-AF39-43E279496B9E}" type="parTrans" cxnId="{DE5EE783-734B-42E5-97DF-9134ACBBD8C0}">
      <dgm:prSet/>
      <dgm:spPr/>
      <dgm:t>
        <a:bodyPr/>
        <a:lstStyle/>
        <a:p>
          <a:endParaRPr lang="en-IN"/>
        </a:p>
      </dgm:t>
    </dgm:pt>
    <dgm:pt modelId="{B6F5DDF9-D0D7-43B5-83A5-A927110C782A}" type="sibTrans" cxnId="{DE5EE783-734B-42E5-97DF-9134ACBBD8C0}">
      <dgm:prSet/>
      <dgm:spPr/>
      <dgm:t>
        <a:bodyPr/>
        <a:lstStyle/>
        <a:p>
          <a:endParaRPr lang="en-IN"/>
        </a:p>
      </dgm:t>
    </dgm:pt>
    <dgm:pt modelId="{C09C895F-CC9C-406C-962A-A29DC8ACCF01}">
      <dgm:prSet/>
      <dgm:spPr/>
      <dgm:t>
        <a:bodyPr/>
        <a:lstStyle/>
        <a:p>
          <a:r>
            <a:rPr lang="en-IN"/>
            <a:t>- Workstations</a:t>
          </a:r>
        </a:p>
      </dgm:t>
    </dgm:pt>
    <dgm:pt modelId="{43B8C11B-45A2-4ACF-86EF-AB62206D420A}" type="parTrans" cxnId="{672CAB5C-A872-4289-9EA4-661B1D0703EA}">
      <dgm:prSet/>
      <dgm:spPr/>
      <dgm:t>
        <a:bodyPr/>
        <a:lstStyle/>
        <a:p>
          <a:endParaRPr lang="en-IN"/>
        </a:p>
      </dgm:t>
    </dgm:pt>
    <dgm:pt modelId="{62698FEC-EFAC-4BD8-97FA-8BA1EC0994C8}" type="sibTrans" cxnId="{672CAB5C-A872-4289-9EA4-661B1D0703EA}">
      <dgm:prSet/>
      <dgm:spPr/>
      <dgm:t>
        <a:bodyPr/>
        <a:lstStyle/>
        <a:p>
          <a:endParaRPr lang="en-IN"/>
        </a:p>
      </dgm:t>
    </dgm:pt>
    <dgm:pt modelId="{81E91B69-167F-4A07-A2A9-5CDC29D3D632}">
      <dgm:prSet/>
      <dgm:spPr/>
      <dgm:t>
        <a:bodyPr/>
        <a:lstStyle/>
        <a:p>
          <a:r>
            <a:rPr lang="en-IN"/>
            <a:t>- Personal computers (Desktops, Laptops)</a:t>
          </a:r>
        </a:p>
      </dgm:t>
    </dgm:pt>
    <dgm:pt modelId="{1D4543CB-94E8-43CA-A1EF-C8C01C1983B5}" type="parTrans" cxnId="{2DC7F10C-7BB9-4C5E-A78A-5E6834794670}">
      <dgm:prSet/>
      <dgm:spPr/>
      <dgm:t>
        <a:bodyPr/>
        <a:lstStyle/>
        <a:p>
          <a:endParaRPr lang="en-IN"/>
        </a:p>
      </dgm:t>
    </dgm:pt>
    <dgm:pt modelId="{A37848AB-0A82-49EA-A0EE-F45B0B566891}" type="sibTrans" cxnId="{2DC7F10C-7BB9-4C5E-A78A-5E6834794670}">
      <dgm:prSet/>
      <dgm:spPr/>
      <dgm:t>
        <a:bodyPr/>
        <a:lstStyle/>
        <a:p>
          <a:endParaRPr lang="en-IN"/>
        </a:p>
      </dgm:t>
    </dgm:pt>
    <dgm:pt modelId="{7478F57D-AE47-4551-BE78-ADB42D41B8F6}">
      <dgm:prSet/>
      <dgm:spPr/>
      <dgm:t>
        <a:bodyPr/>
        <a:lstStyle/>
        <a:p>
          <a:r>
            <a:rPr lang="en-IN"/>
            <a:t>- Mobile devices (Smartphones, Tablets)</a:t>
          </a:r>
        </a:p>
      </dgm:t>
    </dgm:pt>
    <dgm:pt modelId="{917C369B-8832-4111-8115-988BFABE07D4}" type="parTrans" cxnId="{FAF02437-8E79-4C3A-9BDA-379C8BCE02D2}">
      <dgm:prSet/>
      <dgm:spPr/>
      <dgm:t>
        <a:bodyPr/>
        <a:lstStyle/>
        <a:p>
          <a:endParaRPr lang="en-IN"/>
        </a:p>
      </dgm:t>
    </dgm:pt>
    <dgm:pt modelId="{E4D36F06-C50C-44F4-AAF9-CD8E7FD6ABB7}" type="sibTrans" cxnId="{FAF02437-8E79-4C3A-9BDA-379C8BCE02D2}">
      <dgm:prSet/>
      <dgm:spPr/>
      <dgm:t>
        <a:bodyPr/>
        <a:lstStyle/>
        <a:p>
          <a:endParaRPr lang="en-IN"/>
        </a:p>
      </dgm:t>
    </dgm:pt>
    <dgm:pt modelId="{F129FCF0-F1C0-4299-BF5C-4408B8FFF36E}" type="pres">
      <dgm:prSet presAssocID="{A5BAF190-55FC-4705-98CE-1D8324635597}" presName="linear" presStyleCnt="0">
        <dgm:presLayoutVars>
          <dgm:animLvl val="lvl"/>
          <dgm:resizeHandles val="exact"/>
        </dgm:presLayoutVars>
      </dgm:prSet>
      <dgm:spPr/>
    </dgm:pt>
    <dgm:pt modelId="{71F15AB1-D66D-4B24-A2EB-D2BE3D1FF697}" type="pres">
      <dgm:prSet presAssocID="{1C48A5C2-2810-4289-83F5-BB5A9ED1FA52}" presName="parentText" presStyleLbl="node1" presStyleIdx="0" presStyleCnt="7">
        <dgm:presLayoutVars>
          <dgm:chMax val="0"/>
          <dgm:bulletEnabled val="1"/>
        </dgm:presLayoutVars>
      </dgm:prSet>
      <dgm:spPr/>
    </dgm:pt>
    <dgm:pt modelId="{01E7930B-A74B-4E01-A7AD-D7D3B41B432E}" type="pres">
      <dgm:prSet presAssocID="{AEF0D3E9-68A2-4080-9490-68550F4EE5DD}" presName="spacer" presStyleCnt="0"/>
      <dgm:spPr/>
    </dgm:pt>
    <dgm:pt modelId="{7816C53A-964C-416D-B6C2-FB4022C8690A}" type="pres">
      <dgm:prSet presAssocID="{F1FEEF6E-4E55-420D-B0C7-67C52F9F8CE5}" presName="parentText" presStyleLbl="node1" presStyleIdx="1" presStyleCnt="7">
        <dgm:presLayoutVars>
          <dgm:chMax val="0"/>
          <dgm:bulletEnabled val="1"/>
        </dgm:presLayoutVars>
      </dgm:prSet>
      <dgm:spPr/>
    </dgm:pt>
    <dgm:pt modelId="{6BE6C24E-1661-4F25-A21F-7D4DE5CF0D97}" type="pres">
      <dgm:prSet presAssocID="{0F2F5AE7-EE64-406B-B533-1B7827E1C364}" presName="spacer" presStyleCnt="0"/>
      <dgm:spPr/>
    </dgm:pt>
    <dgm:pt modelId="{A4D6C40B-6B7E-434F-A72B-E80FED1C5612}" type="pres">
      <dgm:prSet presAssocID="{93CF1578-2E35-4023-883C-51A5542D700B}" presName="parentText" presStyleLbl="node1" presStyleIdx="2" presStyleCnt="7">
        <dgm:presLayoutVars>
          <dgm:chMax val="0"/>
          <dgm:bulletEnabled val="1"/>
        </dgm:presLayoutVars>
      </dgm:prSet>
      <dgm:spPr/>
    </dgm:pt>
    <dgm:pt modelId="{2868D509-A2B7-4246-991C-03A3406E4849}" type="pres">
      <dgm:prSet presAssocID="{B71CAE29-7D6F-4F55-8D76-4F0DA446FE0B}" presName="spacer" presStyleCnt="0"/>
      <dgm:spPr/>
    </dgm:pt>
    <dgm:pt modelId="{8367F38D-122C-43F7-BB01-E7B02212B83B}" type="pres">
      <dgm:prSet presAssocID="{FAEC1734-FB32-4A02-85A2-2CA2C4D7E148}" presName="parentText" presStyleLbl="node1" presStyleIdx="3" presStyleCnt="7">
        <dgm:presLayoutVars>
          <dgm:chMax val="0"/>
          <dgm:bulletEnabled val="1"/>
        </dgm:presLayoutVars>
      </dgm:prSet>
      <dgm:spPr/>
    </dgm:pt>
    <dgm:pt modelId="{44483DBB-F83D-43DB-8953-FEDA3BC258D3}" type="pres">
      <dgm:prSet presAssocID="{B6F5DDF9-D0D7-43B5-83A5-A927110C782A}" presName="spacer" presStyleCnt="0"/>
      <dgm:spPr/>
    </dgm:pt>
    <dgm:pt modelId="{525AB205-7822-4FF5-8C14-70F7724A9DC1}" type="pres">
      <dgm:prSet presAssocID="{C09C895F-CC9C-406C-962A-A29DC8ACCF01}" presName="parentText" presStyleLbl="node1" presStyleIdx="4" presStyleCnt="7">
        <dgm:presLayoutVars>
          <dgm:chMax val="0"/>
          <dgm:bulletEnabled val="1"/>
        </dgm:presLayoutVars>
      </dgm:prSet>
      <dgm:spPr/>
    </dgm:pt>
    <dgm:pt modelId="{AB1E3D20-A208-4145-9E67-102851C83806}" type="pres">
      <dgm:prSet presAssocID="{62698FEC-EFAC-4BD8-97FA-8BA1EC0994C8}" presName="spacer" presStyleCnt="0"/>
      <dgm:spPr/>
    </dgm:pt>
    <dgm:pt modelId="{5770EBA0-F200-4700-9A08-298712902978}" type="pres">
      <dgm:prSet presAssocID="{81E91B69-167F-4A07-A2A9-5CDC29D3D632}" presName="parentText" presStyleLbl="node1" presStyleIdx="5" presStyleCnt="7">
        <dgm:presLayoutVars>
          <dgm:chMax val="0"/>
          <dgm:bulletEnabled val="1"/>
        </dgm:presLayoutVars>
      </dgm:prSet>
      <dgm:spPr/>
    </dgm:pt>
    <dgm:pt modelId="{1D880726-F3CE-4F22-9123-4E27C5B29B18}" type="pres">
      <dgm:prSet presAssocID="{A37848AB-0A82-49EA-A0EE-F45B0B566891}" presName="spacer" presStyleCnt="0"/>
      <dgm:spPr/>
    </dgm:pt>
    <dgm:pt modelId="{01B8EE6D-C289-43EF-B20E-E27193324EE9}" type="pres">
      <dgm:prSet presAssocID="{7478F57D-AE47-4551-BE78-ADB42D41B8F6}" presName="parentText" presStyleLbl="node1" presStyleIdx="6" presStyleCnt="7">
        <dgm:presLayoutVars>
          <dgm:chMax val="0"/>
          <dgm:bulletEnabled val="1"/>
        </dgm:presLayoutVars>
      </dgm:prSet>
      <dgm:spPr/>
    </dgm:pt>
  </dgm:ptLst>
  <dgm:cxnLst>
    <dgm:cxn modelId="{2DC7F10C-7BB9-4C5E-A78A-5E6834794670}" srcId="{A5BAF190-55FC-4705-98CE-1D8324635597}" destId="{81E91B69-167F-4A07-A2A9-5CDC29D3D632}" srcOrd="5" destOrd="0" parTransId="{1D4543CB-94E8-43CA-A1EF-C8C01C1983B5}" sibTransId="{A37848AB-0A82-49EA-A0EE-F45B0B566891}"/>
    <dgm:cxn modelId="{F4077019-32C6-402C-99D8-81C9986C0E54}" srcId="{A5BAF190-55FC-4705-98CE-1D8324635597}" destId="{93CF1578-2E35-4023-883C-51A5542D700B}" srcOrd="2" destOrd="0" parTransId="{A575DDFC-2B88-444C-B3D2-10A57A2C7682}" sibTransId="{B71CAE29-7D6F-4F55-8D76-4F0DA446FE0B}"/>
    <dgm:cxn modelId="{5D75F31A-903C-45AE-AD4A-31F3D24F0D22}" type="presOf" srcId="{7478F57D-AE47-4551-BE78-ADB42D41B8F6}" destId="{01B8EE6D-C289-43EF-B20E-E27193324EE9}" srcOrd="0" destOrd="0" presId="urn:microsoft.com/office/officeart/2005/8/layout/vList2"/>
    <dgm:cxn modelId="{5C2EE736-5459-45C4-980E-B396679E20F7}" type="presOf" srcId="{81E91B69-167F-4A07-A2A9-5CDC29D3D632}" destId="{5770EBA0-F200-4700-9A08-298712902978}" srcOrd="0" destOrd="0" presId="urn:microsoft.com/office/officeart/2005/8/layout/vList2"/>
    <dgm:cxn modelId="{FAF02437-8E79-4C3A-9BDA-379C8BCE02D2}" srcId="{A5BAF190-55FC-4705-98CE-1D8324635597}" destId="{7478F57D-AE47-4551-BE78-ADB42D41B8F6}" srcOrd="6" destOrd="0" parTransId="{917C369B-8832-4111-8115-988BFABE07D4}" sibTransId="{E4D36F06-C50C-44F4-AAF9-CD8E7FD6ABB7}"/>
    <dgm:cxn modelId="{63705D37-1D2B-45A6-8C29-C4DFB3907022}" type="presOf" srcId="{93CF1578-2E35-4023-883C-51A5542D700B}" destId="{A4D6C40B-6B7E-434F-A72B-E80FED1C5612}" srcOrd="0" destOrd="0" presId="urn:microsoft.com/office/officeart/2005/8/layout/vList2"/>
    <dgm:cxn modelId="{672CAB5C-A872-4289-9EA4-661B1D0703EA}" srcId="{A5BAF190-55FC-4705-98CE-1D8324635597}" destId="{C09C895F-CC9C-406C-962A-A29DC8ACCF01}" srcOrd="4" destOrd="0" parTransId="{43B8C11B-45A2-4ACF-86EF-AB62206D420A}" sibTransId="{62698FEC-EFAC-4BD8-97FA-8BA1EC0994C8}"/>
    <dgm:cxn modelId="{DE5EE783-734B-42E5-97DF-9134ACBBD8C0}" srcId="{A5BAF190-55FC-4705-98CE-1D8324635597}" destId="{FAEC1734-FB32-4A02-85A2-2CA2C4D7E148}" srcOrd="3" destOrd="0" parTransId="{06C18A06-2B00-4163-AF39-43E279496B9E}" sibTransId="{B6F5DDF9-D0D7-43B5-83A5-A927110C782A}"/>
    <dgm:cxn modelId="{8459108D-FBFA-4C21-B611-9E18D3861AB2}" srcId="{A5BAF190-55FC-4705-98CE-1D8324635597}" destId="{1C48A5C2-2810-4289-83F5-BB5A9ED1FA52}" srcOrd="0" destOrd="0" parTransId="{E191B0DF-AFD2-4555-BF35-D25C993B0416}" sibTransId="{AEF0D3E9-68A2-4080-9490-68550F4EE5DD}"/>
    <dgm:cxn modelId="{12540DB9-E267-4611-90A6-44E32EB6BFA0}" srcId="{A5BAF190-55FC-4705-98CE-1D8324635597}" destId="{F1FEEF6E-4E55-420D-B0C7-67C52F9F8CE5}" srcOrd="1" destOrd="0" parTransId="{DDB19FE4-DF6B-4415-81CE-11C5CE24698F}" sibTransId="{0F2F5AE7-EE64-406B-B533-1B7827E1C364}"/>
    <dgm:cxn modelId="{09F91FBB-D752-4660-8BB4-BCBEC9008E3E}" type="presOf" srcId="{C09C895F-CC9C-406C-962A-A29DC8ACCF01}" destId="{525AB205-7822-4FF5-8C14-70F7724A9DC1}" srcOrd="0" destOrd="0" presId="urn:microsoft.com/office/officeart/2005/8/layout/vList2"/>
    <dgm:cxn modelId="{46336FC3-A851-4387-B1D4-07CDBD6B43CF}" type="presOf" srcId="{FAEC1734-FB32-4A02-85A2-2CA2C4D7E148}" destId="{8367F38D-122C-43F7-BB01-E7B02212B83B}" srcOrd="0" destOrd="0" presId="urn:microsoft.com/office/officeart/2005/8/layout/vList2"/>
    <dgm:cxn modelId="{B4FB2AC9-C6BE-4161-90E0-D31A5C2A3774}" type="presOf" srcId="{F1FEEF6E-4E55-420D-B0C7-67C52F9F8CE5}" destId="{7816C53A-964C-416D-B6C2-FB4022C8690A}" srcOrd="0" destOrd="0" presId="urn:microsoft.com/office/officeart/2005/8/layout/vList2"/>
    <dgm:cxn modelId="{B250CBE4-F113-492D-B759-CAF93EE5285E}" type="presOf" srcId="{A5BAF190-55FC-4705-98CE-1D8324635597}" destId="{F129FCF0-F1C0-4299-BF5C-4408B8FFF36E}" srcOrd="0" destOrd="0" presId="urn:microsoft.com/office/officeart/2005/8/layout/vList2"/>
    <dgm:cxn modelId="{556F3FF1-1617-429B-9055-01A11E58C1CB}" type="presOf" srcId="{1C48A5C2-2810-4289-83F5-BB5A9ED1FA52}" destId="{71F15AB1-D66D-4B24-A2EB-D2BE3D1FF697}" srcOrd="0" destOrd="0" presId="urn:microsoft.com/office/officeart/2005/8/layout/vList2"/>
    <dgm:cxn modelId="{59E197B9-A6C7-4AD8-B891-614EAF382019}" type="presParOf" srcId="{F129FCF0-F1C0-4299-BF5C-4408B8FFF36E}" destId="{71F15AB1-D66D-4B24-A2EB-D2BE3D1FF697}" srcOrd="0" destOrd="0" presId="urn:microsoft.com/office/officeart/2005/8/layout/vList2"/>
    <dgm:cxn modelId="{1EA1DD39-9F70-41D7-8562-AA1BFDA22000}" type="presParOf" srcId="{F129FCF0-F1C0-4299-BF5C-4408B8FFF36E}" destId="{01E7930B-A74B-4E01-A7AD-D7D3B41B432E}" srcOrd="1" destOrd="0" presId="urn:microsoft.com/office/officeart/2005/8/layout/vList2"/>
    <dgm:cxn modelId="{375E6909-E57D-45AD-AB40-0AD8FE2E0775}" type="presParOf" srcId="{F129FCF0-F1C0-4299-BF5C-4408B8FFF36E}" destId="{7816C53A-964C-416D-B6C2-FB4022C8690A}" srcOrd="2" destOrd="0" presId="urn:microsoft.com/office/officeart/2005/8/layout/vList2"/>
    <dgm:cxn modelId="{D12E07F6-0C89-4AA3-AAC1-94BDDCAB442F}" type="presParOf" srcId="{F129FCF0-F1C0-4299-BF5C-4408B8FFF36E}" destId="{6BE6C24E-1661-4F25-A21F-7D4DE5CF0D97}" srcOrd="3" destOrd="0" presId="urn:microsoft.com/office/officeart/2005/8/layout/vList2"/>
    <dgm:cxn modelId="{24BF1DF1-8778-4BD7-8598-6E81DC143219}" type="presParOf" srcId="{F129FCF0-F1C0-4299-BF5C-4408B8FFF36E}" destId="{A4D6C40B-6B7E-434F-A72B-E80FED1C5612}" srcOrd="4" destOrd="0" presId="urn:microsoft.com/office/officeart/2005/8/layout/vList2"/>
    <dgm:cxn modelId="{0CC7DC28-0763-4AA2-A114-C6B18FB1E026}" type="presParOf" srcId="{F129FCF0-F1C0-4299-BF5C-4408B8FFF36E}" destId="{2868D509-A2B7-4246-991C-03A3406E4849}" srcOrd="5" destOrd="0" presId="urn:microsoft.com/office/officeart/2005/8/layout/vList2"/>
    <dgm:cxn modelId="{E40029AF-ED27-4800-A5D3-CC03FE448385}" type="presParOf" srcId="{F129FCF0-F1C0-4299-BF5C-4408B8FFF36E}" destId="{8367F38D-122C-43F7-BB01-E7B02212B83B}" srcOrd="6" destOrd="0" presId="urn:microsoft.com/office/officeart/2005/8/layout/vList2"/>
    <dgm:cxn modelId="{3279A290-9C3B-4392-AE71-778BB3B68AC6}" type="presParOf" srcId="{F129FCF0-F1C0-4299-BF5C-4408B8FFF36E}" destId="{44483DBB-F83D-43DB-8953-FEDA3BC258D3}" srcOrd="7" destOrd="0" presId="urn:microsoft.com/office/officeart/2005/8/layout/vList2"/>
    <dgm:cxn modelId="{92968F49-5104-43F3-BD81-29179141A2F8}" type="presParOf" srcId="{F129FCF0-F1C0-4299-BF5C-4408B8FFF36E}" destId="{525AB205-7822-4FF5-8C14-70F7724A9DC1}" srcOrd="8" destOrd="0" presId="urn:microsoft.com/office/officeart/2005/8/layout/vList2"/>
    <dgm:cxn modelId="{91326EDD-22EC-4223-BF3C-72D8C7A77358}" type="presParOf" srcId="{F129FCF0-F1C0-4299-BF5C-4408B8FFF36E}" destId="{AB1E3D20-A208-4145-9E67-102851C83806}" srcOrd="9" destOrd="0" presId="urn:microsoft.com/office/officeart/2005/8/layout/vList2"/>
    <dgm:cxn modelId="{A0A1CD0C-8BA9-46D5-B5B5-3E4B837EB518}" type="presParOf" srcId="{F129FCF0-F1C0-4299-BF5C-4408B8FFF36E}" destId="{5770EBA0-F200-4700-9A08-298712902978}" srcOrd="10" destOrd="0" presId="urn:microsoft.com/office/officeart/2005/8/layout/vList2"/>
    <dgm:cxn modelId="{4EE2F95D-EC79-4810-B7C9-D55F41521030}" type="presParOf" srcId="{F129FCF0-F1C0-4299-BF5C-4408B8FFF36E}" destId="{1D880726-F3CE-4F22-9123-4E27C5B29B18}" srcOrd="11" destOrd="0" presId="urn:microsoft.com/office/officeart/2005/8/layout/vList2"/>
    <dgm:cxn modelId="{A2F9C0D7-A8CD-4112-8336-F4564D68291A}" type="presParOf" srcId="{F129FCF0-F1C0-4299-BF5C-4408B8FFF36E}" destId="{01B8EE6D-C289-43EF-B20E-E27193324EE9}"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593013-0B6D-4BD6-9D2A-B679F284E732}" type="doc">
      <dgm:prSet loTypeId="urn:microsoft.com/office/officeart/2005/8/layout/vList2" loCatId="list" qsTypeId="urn:microsoft.com/office/officeart/2005/8/quickstyle/3d2" qsCatId="3D" csTypeId="urn:microsoft.com/office/officeart/2005/8/colors/accent1_2" csCatId="accent1"/>
      <dgm:spPr/>
      <dgm:t>
        <a:bodyPr/>
        <a:lstStyle/>
        <a:p>
          <a:endParaRPr lang="en-IN"/>
        </a:p>
      </dgm:t>
    </dgm:pt>
    <dgm:pt modelId="{679E4FBA-EC56-4487-8B4B-F4C396E345DE}">
      <dgm:prSet/>
      <dgm:spPr/>
      <dgm:t>
        <a:bodyPr/>
        <a:lstStyle/>
        <a:p>
          <a:r>
            <a:rPr lang="en-IN" b="1" dirty="0">
              <a:solidFill>
                <a:schemeClr val="tx1"/>
              </a:solidFill>
            </a:rPr>
            <a:t>Various Types of Hardware</a:t>
          </a:r>
        </a:p>
      </dgm:t>
    </dgm:pt>
    <dgm:pt modelId="{80C15A66-FF59-4C27-A153-21A32AD97302}" type="parTrans" cxnId="{E556F4BD-D1C9-4738-9F6E-E03C71168A9B}">
      <dgm:prSet/>
      <dgm:spPr/>
      <dgm:t>
        <a:bodyPr/>
        <a:lstStyle/>
        <a:p>
          <a:endParaRPr lang="en-IN"/>
        </a:p>
      </dgm:t>
    </dgm:pt>
    <dgm:pt modelId="{23ACEF06-8E81-4322-BB69-9A26E4F8CC86}" type="sibTrans" cxnId="{E556F4BD-D1C9-4738-9F6E-E03C71168A9B}">
      <dgm:prSet/>
      <dgm:spPr/>
      <dgm:t>
        <a:bodyPr/>
        <a:lstStyle/>
        <a:p>
          <a:endParaRPr lang="en-IN"/>
        </a:p>
      </dgm:t>
    </dgm:pt>
    <dgm:pt modelId="{32707008-CC54-433A-AAD8-02D0B0202182}">
      <dgm:prSet/>
      <dgm:spPr/>
      <dgm:t>
        <a:bodyPr/>
        <a:lstStyle/>
        <a:p>
          <a:r>
            <a:rPr lang="en-IN"/>
            <a:t>- Central Processing Unit (CPU)</a:t>
          </a:r>
        </a:p>
      </dgm:t>
    </dgm:pt>
    <dgm:pt modelId="{F75D85FA-1DDF-4157-B83F-460FE1BCF424}" type="parTrans" cxnId="{C1A6C013-7704-422F-B172-6D03AEC38B88}">
      <dgm:prSet/>
      <dgm:spPr/>
      <dgm:t>
        <a:bodyPr/>
        <a:lstStyle/>
        <a:p>
          <a:endParaRPr lang="en-IN"/>
        </a:p>
      </dgm:t>
    </dgm:pt>
    <dgm:pt modelId="{0E145925-DCEC-4FA5-9AC5-4D2BB79086EE}" type="sibTrans" cxnId="{C1A6C013-7704-422F-B172-6D03AEC38B88}">
      <dgm:prSet/>
      <dgm:spPr/>
      <dgm:t>
        <a:bodyPr/>
        <a:lstStyle/>
        <a:p>
          <a:endParaRPr lang="en-IN"/>
        </a:p>
      </dgm:t>
    </dgm:pt>
    <dgm:pt modelId="{EF6698BC-1373-4C95-88E9-CE9F02CFCC3E}">
      <dgm:prSet/>
      <dgm:spPr/>
      <dgm:t>
        <a:bodyPr/>
        <a:lstStyle/>
        <a:p>
          <a:r>
            <a:rPr lang="en-IN"/>
            <a:t>- Memory (RAM, ROM)</a:t>
          </a:r>
        </a:p>
      </dgm:t>
    </dgm:pt>
    <dgm:pt modelId="{B9AEDE3E-11FC-48F7-954F-79C1C052D1A2}" type="parTrans" cxnId="{C06AC4F3-C968-47DC-ABA3-CF56A47C0C1A}">
      <dgm:prSet/>
      <dgm:spPr/>
      <dgm:t>
        <a:bodyPr/>
        <a:lstStyle/>
        <a:p>
          <a:endParaRPr lang="en-IN"/>
        </a:p>
      </dgm:t>
    </dgm:pt>
    <dgm:pt modelId="{9FF8938E-9778-4D0E-B452-BCA814E2153B}" type="sibTrans" cxnId="{C06AC4F3-C968-47DC-ABA3-CF56A47C0C1A}">
      <dgm:prSet/>
      <dgm:spPr/>
      <dgm:t>
        <a:bodyPr/>
        <a:lstStyle/>
        <a:p>
          <a:endParaRPr lang="en-IN"/>
        </a:p>
      </dgm:t>
    </dgm:pt>
    <dgm:pt modelId="{C5553276-67D0-4118-8354-1DFEA641FAFA}">
      <dgm:prSet/>
      <dgm:spPr/>
      <dgm:t>
        <a:bodyPr/>
        <a:lstStyle/>
        <a:p>
          <a:r>
            <a:rPr lang="en-IN"/>
            <a:t>- Storage devices (Hard drives, Solid-state drives)</a:t>
          </a:r>
        </a:p>
      </dgm:t>
    </dgm:pt>
    <dgm:pt modelId="{9E0D0D58-0946-4F0C-AD44-4297407D8F90}" type="parTrans" cxnId="{C37D75AA-CC6A-41A0-AF7A-6010D4847934}">
      <dgm:prSet/>
      <dgm:spPr/>
      <dgm:t>
        <a:bodyPr/>
        <a:lstStyle/>
        <a:p>
          <a:endParaRPr lang="en-IN"/>
        </a:p>
      </dgm:t>
    </dgm:pt>
    <dgm:pt modelId="{C145311C-BFE3-416C-824A-CD3C7CB00BEF}" type="sibTrans" cxnId="{C37D75AA-CC6A-41A0-AF7A-6010D4847934}">
      <dgm:prSet/>
      <dgm:spPr/>
      <dgm:t>
        <a:bodyPr/>
        <a:lstStyle/>
        <a:p>
          <a:endParaRPr lang="en-IN"/>
        </a:p>
      </dgm:t>
    </dgm:pt>
    <dgm:pt modelId="{5A5EBBAD-3F77-4C53-A2BB-1F7ECA76979F}">
      <dgm:prSet/>
      <dgm:spPr/>
      <dgm:t>
        <a:bodyPr/>
        <a:lstStyle/>
        <a:p>
          <a:r>
            <a:rPr lang="en-IN"/>
            <a:t>- Input devices (Keyboard, Mouse)</a:t>
          </a:r>
        </a:p>
      </dgm:t>
    </dgm:pt>
    <dgm:pt modelId="{17E4927D-3D41-4B49-A90E-E6320A5A0D69}" type="parTrans" cxnId="{1DF8BA07-0A68-44D8-970A-31535586F62C}">
      <dgm:prSet/>
      <dgm:spPr/>
      <dgm:t>
        <a:bodyPr/>
        <a:lstStyle/>
        <a:p>
          <a:endParaRPr lang="en-IN"/>
        </a:p>
      </dgm:t>
    </dgm:pt>
    <dgm:pt modelId="{71DD56BF-8FDC-4CF3-834F-9E41835B6D8D}" type="sibTrans" cxnId="{1DF8BA07-0A68-44D8-970A-31535586F62C}">
      <dgm:prSet/>
      <dgm:spPr/>
      <dgm:t>
        <a:bodyPr/>
        <a:lstStyle/>
        <a:p>
          <a:endParaRPr lang="en-IN"/>
        </a:p>
      </dgm:t>
    </dgm:pt>
    <dgm:pt modelId="{948267C7-5F4C-4E36-A5D1-0E5EC3B8AB08}">
      <dgm:prSet/>
      <dgm:spPr/>
      <dgm:t>
        <a:bodyPr/>
        <a:lstStyle/>
        <a:p>
          <a:r>
            <a:rPr lang="en-IN"/>
            <a:t>- Output devices (Monitor, Printer)</a:t>
          </a:r>
        </a:p>
      </dgm:t>
    </dgm:pt>
    <dgm:pt modelId="{E6656388-2D50-49CE-B236-8F5C79DDE8E2}" type="parTrans" cxnId="{9CA3DCB8-AB6C-4A3F-B3E1-F714AF5D9702}">
      <dgm:prSet/>
      <dgm:spPr/>
      <dgm:t>
        <a:bodyPr/>
        <a:lstStyle/>
        <a:p>
          <a:endParaRPr lang="en-IN"/>
        </a:p>
      </dgm:t>
    </dgm:pt>
    <dgm:pt modelId="{8E61550D-0C33-4872-BE41-03CE5799632C}" type="sibTrans" cxnId="{9CA3DCB8-AB6C-4A3F-B3E1-F714AF5D9702}">
      <dgm:prSet/>
      <dgm:spPr/>
      <dgm:t>
        <a:bodyPr/>
        <a:lstStyle/>
        <a:p>
          <a:endParaRPr lang="en-IN"/>
        </a:p>
      </dgm:t>
    </dgm:pt>
    <dgm:pt modelId="{0D400B8A-8708-4053-A605-182C777520EB}" type="pres">
      <dgm:prSet presAssocID="{F5593013-0B6D-4BD6-9D2A-B679F284E732}" presName="linear" presStyleCnt="0">
        <dgm:presLayoutVars>
          <dgm:animLvl val="lvl"/>
          <dgm:resizeHandles val="exact"/>
        </dgm:presLayoutVars>
      </dgm:prSet>
      <dgm:spPr/>
    </dgm:pt>
    <dgm:pt modelId="{E12B321F-29E4-45BF-9870-789F3B20CAB3}" type="pres">
      <dgm:prSet presAssocID="{679E4FBA-EC56-4487-8B4B-F4C396E345DE}" presName="parentText" presStyleLbl="node1" presStyleIdx="0" presStyleCnt="6">
        <dgm:presLayoutVars>
          <dgm:chMax val="0"/>
          <dgm:bulletEnabled val="1"/>
        </dgm:presLayoutVars>
      </dgm:prSet>
      <dgm:spPr/>
    </dgm:pt>
    <dgm:pt modelId="{48355330-FACE-410E-9C47-A7C0406A0345}" type="pres">
      <dgm:prSet presAssocID="{23ACEF06-8E81-4322-BB69-9A26E4F8CC86}" presName="spacer" presStyleCnt="0"/>
      <dgm:spPr/>
    </dgm:pt>
    <dgm:pt modelId="{D59CCBD6-7AA4-48FA-B27F-12863D908093}" type="pres">
      <dgm:prSet presAssocID="{32707008-CC54-433A-AAD8-02D0B0202182}" presName="parentText" presStyleLbl="node1" presStyleIdx="1" presStyleCnt="6">
        <dgm:presLayoutVars>
          <dgm:chMax val="0"/>
          <dgm:bulletEnabled val="1"/>
        </dgm:presLayoutVars>
      </dgm:prSet>
      <dgm:spPr/>
    </dgm:pt>
    <dgm:pt modelId="{E5E04515-8838-4C34-901B-0F5A893C1FE6}" type="pres">
      <dgm:prSet presAssocID="{0E145925-DCEC-4FA5-9AC5-4D2BB79086EE}" presName="spacer" presStyleCnt="0"/>
      <dgm:spPr/>
    </dgm:pt>
    <dgm:pt modelId="{4725D0DB-CD21-41D5-A4C1-E7B1638AF9BD}" type="pres">
      <dgm:prSet presAssocID="{EF6698BC-1373-4C95-88E9-CE9F02CFCC3E}" presName="parentText" presStyleLbl="node1" presStyleIdx="2" presStyleCnt="6">
        <dgm:presLayoutVars>
          <dgm:chMax val="0"/>
          <dgm:bulletEnabled val="1"/>
        </dgm:presLayoutVars>
      </dgm:prSet>
      <dgm:spPr/>
    </dgm:pt>
    <dgm:pt modelId="{CFC0B7F5-AAAD-40A8-B8B5-16C3CBCC0830}" type="pres">
      <dgm:prSet presAssocID="{9FF8938E-9778-4D0E-B452-BCA814E2153B}" presName="spacer" presStyleCnt="0"/>
      <dgm:spPr/>
    </dgm:pt>
    <dgm:pt modelId="{E5C3CBE7-9E06-490A-A246-4A26BBE09EE2}" type="pres">
      <dgm:prSet presAssocID="{C5553276-67D0-4118-8354-1DFEA641FAFA}" presName="parentText" presStyleLbl="node1" presStyleIdx="3" presStyleCnt="6">
        <dgm:presLayoutVars>
          <dgm:chMax val="0"/>
          <dgm:bulletEnabled val="1"/>
        </dgm:presLayoutVars>
      </dgm:prSet>
      <dgm:spPr/>
    </dgm:pt>
    <dgm:pt modelId="{F31512D3-5EC3-46EA-B2ED-9D8BC3FCA4CD}" type="pres">
      <dgm:prSet presAssocID="{C145311C-BFE3-416C-824A-CD3C7CB00BEF}" presName="spacer" presStyleCnt="0"/>
      <dgm:spPr/>
    </dgm:pt>
    <dgm:pt modelId="{C03FE95C-6D21-4D46-A8C1-A71699EB718B}" type="pres">
      <dgm:prSet presAssocID="{5A5EBBAD-3F77-4C53-A2BB-1F7ECA76979F}" presName="parentText" presStyleLbl="node1" presStyleIdx="4" presStyleCnt="6">
        <dgm:presLayoutVars>
          <dgm:chMax val="0"/>
          <dgm:bulletEnabled val="1"/>
        </dgm:presLayoutVars>
      </dgm:prSet>
      <dgm:spPr/>
    </dgm:pt>
    <dgm:pt modelId="{6CD38F67-31D3-456F-B376-B9773FE258D4}" type="pres">
      <dgm:prSet presAssocID="{71DD56BF-8FDC-4CF3-834F-9E41835B6D8D}" presName="spacer" presStyleCnt="0"/>
      <dgm:spPr/>
    </dgm:pt>
    <dgm:pt modelId="{084487C7-DEB1-45C0-9E34-EDC5B2B45E54}" type="pres">
      <dgm:prSet presAssocID="{948267C7-5F4C-4E36-A5D1-0E5EC3B8AB08}" presName="parentText" presStyleLbl="node1" presStyleIdx="5" presStyleCnt="6">
        <dgm:presLayoutVars>
          <dgm:chMax val="0"/>
          <dgm:bulletEnabled val="1"/>
        </dgm:presLayoutVars>
      </dgm:prSet>
      <dgm:spPr/>
    </dgm:pt>
  </dgm:ptLst>
  <dgm:cxnLst>
    <dgm:cxn modelId="{08186B06-8DC3-4226-BBE6-F0C19B1190E5}" type="presOf" srcId="{F5593013-0B6D-4BD6-9D2A-B679F284E732}" destId="{0D400B8A-8708-4053-A605-182C777520EB}" srcOrd="0" destOrd="0" presId="urn:microsoft.com/office/officeart/2005/8/layout/vList2"/>
    <dgm:cxn modelId="{1DF8BA07-0A68-44D8-970A-31535586F62C}" srcId="{F5593013-0B6D-4BD6-9D2A-B679F284E732}" destId="{5A5EBBAD-3F77-4C53-A2BB-1F7ECA76979F}" srcOrd="4" destOrd="0" parTransId="{17E4927D-3D41-4B49-A90E-E6320A5A0D69}" sibTransId="{71DD56BF-8FDC-4CF3-834F-9E41835B6D8D}"/>
    <dgm:cxn modelId="{A37EE312-7D44-4788-AC94-9B2B16D44FC1}" type="presOf" srcId="{948267C7-5F4C-4E36-A5D1-0E5EC3B8AB08}" destId="{084487C7-DEB1-45C0-9E34-EDC5B2B45E54}" srcOrd="0" destOrd="0" presId="urn:microsoft.com/office/officeart/2005/8/layout/vList2"/>
    <dgm:cxn modelId="{C1A6C013-7704-422F-B172-6D03AEC38B88}" srcId="{F5593013-0B6D-4BD6-9D2A-B679F284E732}" destId="{32707008-CC54-433A-AAD8-02D0B0202182}" srcOrd="1" destOrd="0" parTransId="{F75D85FA-1DDF-4157-B83F-460FE1BCF424}" sibTransId="{0E145925-DCEC-4FA5-9AC5-4D2BB79086EE}"/>
    <dgm:cxn modelId="{7BA54051-80E8-4E04-A5CA-D698E1E1A3E9}" type="presOf" srcId="{5A5EBBAD-3F77-4C53-A2BB-1F7ECA76979F}" destId="{C03FE95C-6D21-4D46-A8C1-A71699EB718B}" srcOrd="0" destOrd="0" presId="urn:microsoft.com/office/officeart/2005/8/layout/vList2"/>
    <dgm:cxn modelId="{81DE1757-8E80-4930-84CE-4E1988B39F59}" type="presOf" srcId="{EF6698BC-1373-4C95-88E9-CE9F02CFCC3E}" destId="{4725D0DB-CD21-41D5-A4C1-E7B1638AF9BD}" srcOrd="0" destOrd="0" presId="urn:microsoft.com/office/officeart/2005/8/layout/vList2"/>
    <dgm:cxn modelId="{31CBFCA3-D6FA-48EF-A877-BC6C19E5D88C}" type="presOf" srcId="{C5553276-67D0-4118-8354-1DFEA641FAFA}" destId="{E5C3CBE7-9E06-490A-A246-4A26BBE09EE2}" srcOrd="0" destOrd="0" presId="urn:microsoft.com/office/officeart/2005/8/layout/vList2"/>
    <dgm:cxn modelId="{C37D75AA-CC6A-41A0-AF7A-6010D4847934}" srcId="{F5593013-0B6D-4BD6-9D2A-B679F284E732}" destId="{C5553276-67D0-4118-8354-1DFEA641FAFA}" srcOrd="3" destOrd="0" parTransId="{9E0D0D58-0946-4F0C-AD44-4297407D8F90}" sibTransId="{C145311C-BFE3-416C-824A-CD3C7CB00BEF}"/>
    <dgm:cxn modelId="{9CA3DCB8-AB6C-4A3F-B3E1-F714AF5D9702}" srcId="{F5593013-0B6D-4BD6-9D2A-B679F284E732}" destId="{948267C7-5F4C-4E36-A5D1-0E5EC3B8AB08}" srcOrd="5" destOrd="0" parTransId="{E6656388-2D50-49CE-B236-8F5C79DDE8E2}" sibTransId="{8E61550D-0C33-4872-BE41-03CE5799632C}"/>
    <dgm:cxn modelId="{E556F4BD-D1C9-4738-9F6E-E03C71168A9B}" srcId="{F5593013-0B6D-4BD6-9D2A-B679F284E732}" destId="{679E4FBA-EC56-4487-8B4B-F4C396E345DE}" srcOrd="0" destOrd="0" parTransId="{80C15A66-FF59-4C27-A153-21A32AD97302}" sibTransId="{23ACEF06-8E81-4322-BB69-9A26E4F8CC86}"/>
    <dgm:cxn modelId="{799F6EC0-DC12-4FDF-90E3-F4F7179C9A28}" type="presOf" srcId="{679E4FBA-EC56-4487-8B4B-F4C396E345DE}" destId="{E12B321F-29E4-45BF-9870-789F3B20CAB3}" srcOrd="0" destOrd="0" presId="urn:microsoft.com/office/officeart/2005/8/layout/vList2"/>
    <dgm:cxn modelId="{7CE00CC9-9BCE-45D6-BD09-05F1700FD91F}" type="presOf" srcId="{32707008-CC54-433A-AAD8-02D0B0202182}" destId="{D59CCBD6-7AA4-48FA-B27F-12863D908093}" srcOrd="0" destOrd="0" presId="urn:microsoft.com/office/officeart/2005/8/layout/vList2"/>
    <dgm:cxn modelId="{C06AC4F3-C968-47DC-ABA3-CF56A47C0C1A}" srcId="{F5593013-0B6D-4BD6-9D2A-B679F284E732}" destId="{EF6698BC-1373-4C95-88E9-CE9F02CFCC3E}" srcOrd="2" destOrd="0" parTransId="{B9AEDE3E-11FC-48F7-954F-79C1C052D1A2}" sibTransId="{9FF8938E-9778-4D0E-B452-BCA814E2153B}"/>
    <dgm:cxn modelId="{F03A5011-6EDD-41F6-9E5A-5E024CD44C8A}" type="presParOf" srcId="{0D400B8A-8708-4053-A605-182C777520EB}" destId="{E12B321F-29E4-45BF-9870-789F3B20CAB3}" srcOrd="0" destOrd="0" presId="urn:microsoft.com/office/officeart/2005/8/layout/vList2"/>
    <dgm:cxn modelId="{D996BEE5-9C2B-4DD2-BE88-2F0BA308AD3A}" type="presParOf" srcId="{0D400B8A-8708-4053-A605-182C777520EB}" destId="{48355330-FACE-410E-9C47-A7C0406A0345}" srcOrd="1" destOrd="0" presId="urn:microsoft.com/office/officeart/2005/8/layout/vList2"/>
    <dgm:cxn modelId="{BA41DEB4-80F4-4C54-A65C-D856C40D36D5}" type="presParOf" srcId="{0D400B8A-8708-4053-A605-182C777520EB}" destId="{D59CCBD6-7AA4-48FA-B27F-12863D908093}" srcOrd="2" destOrd="0" presId="urn:microsoft.com/office/officeart/2005/8/layout/vList2"/>
    <dgm:cxn modelId="{04D10B37-A242-4243-A4BC-83327FD07158}" type="presParOf" srcId="{0D400B8A-8708-4053-A605-182C777520EB}" destId="{E5E04515-8838-4C34-901B-0F5A893C1FE6}" srcOrd="3" destOrd="0" presId="urn:microsoft.com/office/officeart/2005/8/layout/vList2"/>
    <dgm:cxn modelId="{1E21ADC3-781E-444C-9671-45CEEF51452F}" type="presParOf" srcId="{0D400B8A-8708-4053-A605-182C777520EB}" destId="{4725D0DB-CD21-41D5-A4C1-E7B1638AF9BD}" srcOrd="4" destOrd="0" presId="urn:microsoft.com/office/officeart/2005/8/layout/vList2"/>
    <dgm:cxn modelId="{4A499F56-A19A-4069-B7A6-96DF6A82BD58}" type="presParOf" srcId="{0D400B8A-8708-4053-A605-182C777520EB}" destId="{CFC0B7F5-AAAD-40A8-B8B5-16C3CBCC0830}" srcOrd="5" destOrd="0" presId="urn:microsoft.com/office/officeart/2005/8/layout/vList2"/>
    <dgm:cxn modelId="{E9E8B72D-9BCB-436F-A768-7789C6A3A1E3}" type="presParOf" srcId="{0D400B8A-8708-4053-A605-182C777520EB}" destId="{E5C3CBE7-9E06-490A-A246-4A26BBE09EE2}" srcOrd="6" destOrd="0" presId="urn:microsoft.com/office/officeart/2005/8/layout/vList2"/>
    <dgm:cxn modelId="{DD44DE64-F184-4E74-89D8-08F92F4D829D}" type="presParOf" srcId="{0D400B8A-8708-4053-A605-182C777520EB}" destId="{F31512D3-5EC3-46EA-B2ED-9D8BC3FCA4CD}" srcOrd="7" destOrd="0" presId="urn:microsoft.com/office/officeart/2005/8/layout/vList2"/>
    <dgm:cxn modelId="{ACDAB68E-F28C-4069-976F-7A6DFEABB9E6}" type="presParOf" srcId="{0D400B8A-8708-4053-A605-182C777520EB}" destId="{C03FE95C-6D21-4D46-A8C1-A71699EB718B}" srcOrd="8" destOrd="0" presId="urn:microsoft.com/office/officeart/2005/8/layout/vList2"/>
    <dgm:cxn modelId="{584C1A4B-929C-40AB-851D-F7926BFF8673}" type="presParOf" srcId="{0D400B8A-8708-4053-A605-182C777520EB}" destId="{6CD38F67-31D3-456F-B376-B9773FE258D4}" srcOrd="9" destOrd="0" presId="urn:microsoft.com/office/officeart/2005/8/layout/vList2"/>
    <dgm:cxn modelId="{22FFC3CE-86F4-4984-8C18-3F5539D0BF53}" type="presParOf" srcId="{0D400B8A-8708-4053-A605-182C777520EB}" destId="{084487C7-DEB1-45C0-9E34-EDC5B2B45E54}"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F15AB1-D66D-4B24-A2EB-D2BE3D1FF697}">
      <dsp:nvSpPr>
        <dsp:cNvPr id="0" name=""/>
        <dsp:cNvSpPr/>
      </dsp:nvSpPr>
      <dsp:spPr>
        <a:xfrm>
          <a:off x="0" y="41305"/>
          <a:ext cx="9156033" cy="647595"/>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IN" sz="2700" b="1" kern="1200" dirty="0"/>
            <a:t>Types of Computers</a:t>
          </a:r>
          <a:endParaRPr lang="en-IN" sz="2700" kern="1200" dirty="0"/>
        </a:p>
      </dsp:txBody>
      <dsp:txXfrm>
        <a:off x="31613" y="72918"/>
        <a:ext cx="9092807" cy="584369"/>
      </dsp:txXfrm>
    </dsp:sp>
    <dsp:sp modelId="{7816C53A-964C-416D-B6C2-FB4022C8690A}">
      <dsp:nvSpPr>
        <dsp:cNvPr id="0" name=""/>
        <dsp:cNvSpPr/>
      </dsp:nvSpPr>
      <dsp:spPr>
        <a:xfrm>
          <a:off x="0" y="766660"/>
          <a:ext cx="9156033" cy="647595"/>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IN" sz="2700" kern="1200"/>
            <a:t>- Mainframe computers</a:t>
          </a:r>
        </a:p>
      </dsp:txBody>
      <dsp:txXfrm>
        <a:off x="31613" y="798273"/>
        <a:ext cx="9092807" cy="584369"/>
      </dsp:txXfrm>
    </dsp:sp>
    <dsp:sp modelId="{A4D6C40B-6B7E-434F-A72B-E80FED1C5612}">
      <dsp:nvSpPr>
        <dsp:cNvPr id="0" name=""/>
        <dsp:cNvSpPr/>
      </dsp:nvSpPr>
      <dsp:spPr>
        <a:xfrm>
          <a:off x="0" y="1492015"/>
          <a:ext cx="9156033" cy="647595"/>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IN" sz="2700" kern="1200"/>
            <a:t>- Supercomputers</a:t>
          </a:r>
        </a:p>
      </dsp:txBody>
      <dsp:txXfrm>
        <a:off x="31613" y="1523628"/>
        <a:ext cx="9092807" cy="584369"/>
      </dsp:txXfrm>
    </dsp:sp>
    <dsp:sp modelId="{8367F38D-122C-43F7-BB01-E7B02212B83B}">
      <dsp:nvSpPr>
        <dsp:cNvPr id="0" name=""/>
        <dsp:cNvSpPr/>
      </dsp:nvSpPr>
      <dsp:spPr>
        <a:xfrm>
          <a:off x="0" y="2217370"/>
          <a:ext cx="9156033" cy="647595"/>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IN" sz="2700" kern="1200"/>
            <a:t>- Minicomputers</a:t>
          </a:r>
        </a:p>
      </dsp:txBody>
      <dsp:txXfrm>
        <a:off x="31613" y="2248983"/>
        <a:ext cx="9092807" cy="584369"/>
      </dsp:txXfrm>
    </dsp:sp>
    <dsp:sp modelId="{525AB205-7822-4FF5-8C14-70F7724A9DC1}">
      <dsp:nvSpPr>
        <dsp:cNvPr id="0" name=""/>
        <dsp:cNvSpPr/>
      </dsp:nvSpPr>
      <dsp:spPr>
        <a:xfrm>
          <a:off x="0" y="2942725"/>
          <a:ext cx="9156033" cy="647595"/>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IN" sz="2700" kern="1200"/>
            <a:t>- Workstations</a:t>
          </a:r>
        </a:p>
      </dsp:txBody>
      <dsp:txXfrm>
        <a:off x="31613" y="2974338"/>
        <a:ext cx="9092807" cy="584369"/>
      </dsp:txXfrm>
    </dsp:sp>
    <dsp:sp modelId="{5770EBA0-F200-4700-9A08-298712902978}">
      <dsp:nvSpPr>
        <dsp:cNvPr id="0" name=""/>
        <dsp:cNvSpPr/>
      </dsp:nvSpPr>
      <dsp:spPr>
        <a:xfrm>
          <a:off x="0" y="3668080"/>
          <a:ext cx="9156033" cy="647595"/>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IN" sz="2700" kern="1200"/>
            <a:t>- Personal computers (Desktops, Laptops)</a:t>
          </a:r>
        </a:p>
      </dsp:txBody>
      <dsp:txXfrm>
        <a:off x="31613" y="3699693"/>
        <a:ext cx="9092807" cy="584369"/>
      </dsp:txXfrm>
    </dsp:sp>
    <dsp:sp modelId="{01B8EE6D-C289-43EF-B20E-E27193324EE9}">
      <dsp:nvSpPr>
        <dsp:cNvPr id="0" name=""/>
        <dsp:cNvSpPr/>
      </dsp:nvSpPr>
      <dsp:spPr>
        <a:xfrm>
          <a:off x="0" y="4393435"/>
          <a:ext cx="9156033" cy="647595"/>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IN" sz="2700" kern="1200"/>
            <a:t>- Mobile devices (Smartphones, Tablets)</a:t>
          </a:r>
        </a:p>
      </dsp:txBody>
      <dsp:txXfrm>
        <a:off x="31613" y="4425048"/>
        <a:ext cx="9092807" cy="5843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2B321F-29E4-45BF-9870-789F3B20CAB3}">
      <dsp:nvSpPr>
        <dsp:cNvPr id="0" name=""/>
        <dsp:cNvSpPr/>
      </dsp:nvSpPr>
      <dsp:spPr>
        <a:xfrm>
          <a:off x="0" y="57839"/>
          <a:ext cx="9651999" cy="767520"/>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IN" sz="3200" b="1" kern="1200" dirty="0">
              <a:solidFill>
                <a:schemeClr val="tx1"/>
              </a:solidFill>
            </a:rPr>
            <a:t>Various Types of Hardware</a:t>
          </a:r>
        </a:p>
      </dsp:txBody>
      <dsp:txXfrm>
        <a:off x="37467" y="95306"/>
        <a:ext cx="9577065" cy="692586"/>
      </dsp:txXfrm>
    </dsp:sp>
    <dsp:sp modelId="{D59CCBD6-7AA4-48FA-B27F-12863D908093}">
      <dsp:nvSpPr>
        <dsp:cNvPr id="0" name=""/>
        <dsp:cNvSpPr/>
      </dsp:nvSpPr>
      <dsp:spPr>
        <a:xfrm>
          <a:off x="0" y="917519"/>
          <a:ext cx="9651999" cy="767520"/>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IN" sz="3200" kern="1200"/>
            <a:t>- Central Processing Unit (CPU)</a:t>
          </a:r>
        </a:p>
      </dsp:txBody>
      <dsp:txXfrm>
        <a:off x="37467" y="954986"/>
        <a:ext cx="9577065" cy="692586"/>
      </dsp:txXfrm>
    </dsp:sp>
    <dsp:sp modelId="{4725D0DB-CD21-41D5-A4C1-E7B1638AF9BD}">
      <dsp:nvSpPr>
        <dsp:cNvPr id="0" name=""/>
        <dsp:cNvSpPr/>
      </dsp:nvSpPr>
      <dsp:spPr>
        <a:xfrm>
          <a:off x="0" y="1777199"/>
          <a:ext cx="9651999" cy="767520"/>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IN" sz="3200" kern="1200"/>
            <a:t>- Memory (RAM, ROM)</a:t>
          </a:r>
        </a:p>
      </dsp:txBody>
      <dsp:txXfrm>
        <a:off x="37467" y="1814666"/>
        <a:ext cx="9577065" cy="692586"/>
      </dsp:txXfrm>
    </dsp:sp>
    <dsp:sp modelId="{E5C3CBE7-9E06-490A-A246-4A26BBE09EE2}">
      <dsp:nvSpPr>
        <dsp:cNvPr id="0" name=""/>
        <dsp:cNvSpPr/>
      </dsp:nvSpPr>
      <dsp:spPr>
        <a:xfrm>
          <a:off x="0" y="2636880"/>
          <a:ext cx="9651999" cy="767520"/>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IN" sz="3200" kern="1200"/>
            <a:t>- Storage devices (Hard drives, Solid-state drives)</a:t>
          </a:r>
        </a:p>
      </dsp:txBody>
      <dsp:txXfrm>
        <a:off x="37467" y="2674347"/>
        <a:ext cx="9577065" cy="692586"/>
      </dsp:txXfrm>
    </dsp:sp>
    <dsp:sp modelId="{C03FE95C-6D21-4D46-A8C1-A71699EB718B}">
      <dsp:nvSpPr>
        <dsp:cNvPr id="0" name=""/>
        <dsp:cNvSpPr/>
      </dsp:nvSpPr>
      <dsp:spPr>
        <a:xfrm>
          <a:off x="0" y="3496560"/>
          <a:ext cx="9651999" cy="767520"/>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IN" sz="3200" kern="1200"/>
            <a:t>- Input devices (Keyboard, Mouse)</a:t>
          </a:r>
        </a:p>
      </dsp:txBody>
      <dsp:txXfrm>
        <a:off x="37467" y="3534027"/>
        <a:ext cx="9577065" cy="692586"/>
      </dsp:txXfrm>
    </dsp:sp>
    <dsp:sp modelId="{084487C7-DEB1-45C0-9E34-EDC5B2B45E54}">
      <dsp:nvSpPr>
        <dsp:cNvPr id="0" name=""/>
        <dsp:cNvSpPr/>
      </dsp:nvSpPr>
      <dsp:spPr>
        <a:xfrm>
          <a:off x="0" y="4356240"/>
          <a:ext cx="9651999" cy="767520"/>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IN" sz="3200" kern="1200"/>
            <a:t>- Output devices (Monitor, Printer)</a:t>
          </a:r>
        </a:p>
      </dsp:txBody>
      <dsp:txXfrm>
        <a:off x="37467" y="4393707"/>
        <a:ext cx="9577065" cy="69258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33EECC-92A5-4E54-AA92-20EFD1D461FB}" type="datetimeFigureOut">
              <a:rPr lang="en-IN" smtClean="0"/>
              <a:t>18-07-2023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7F8832-7366-4BBE-AC14-938C9E61AA9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8990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33EECC-92A5-4E54-AA92-20EFD1D461FB}" type="datetimeFigureOut">
              <a:rPr lang="en-IN" smtClean="0"/>
              <a:t>18-07-2023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7F8832-7366-4BBE-AC14-938C9E61AA9B}" type="slidenum">
              <a:rPr lang="en-IN" smtClean="0"/>
              <a:t>‹#›</a:t>
            </a:fld>
            <a:endParaRPr lang="en-IN"/>
          </a:p>
        </p:txBody>
      </p:sp>
    </p:spTree>
    <p:extLst>
      <p:ext uri="{BB962C8B-B14F-4D97-AF65-F5344CB8AC3E}">
        <p14:creationId xmlns:p14="http://schemas.microsoft.com/office/powerpoint/2010/main" val="753025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33EECC-92A5-4E54-AA92-20EFD1D461FB}" type="datetimeFigureOut">
              <a:rPr lang="en-IN" smtClean="0"/>
              <a:t>18-07-2023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7F8832-7366-4BBE-AC14-938C9E61AA9B}" type="slidenum">
              <a:rPr lang="en-IN" smtClean="0"/>
              <a:t>‹#›</a:t>
            </a:fld>
            <a:endParaRPr lang="en-IN"/>
          </a:p>
        </p:txBody>
      </p:sp>
    </p:spTree>
    <p:extLst>
      <p:ext uri="{BB962C8B-B14F-4D97-AF65-F5344CB8AC3E}">
        <p14:creationId xmlns:p14="http://schemas.microsoft.com/office/powerpoint/2010/main" val="1384630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33EECC-92A5-4E54-AA92-20EFD1D461FB}" type="datetimeFigureOut">
              <a:rPr lang="en-IN" smtClean="0"/>
              <a:t>18-07-2023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7F8832-7366-4BBE-AC14-938C9E61AA9B}" type="slidenum">
              <a:rPr lang="en-IN" smtClean="0"/>
              <a:t>‹#›</a:t>
            </a:fld>
            <a:endParaRPr lang="en-IN"/>
          </a:p>
        </p:txBody>
      </p:sp>
    </p:spTree>
    <p:extLst>
      <p:ext uri="{BB962C8B-B14F-4D97-AF65-F5344CB8AC3E}">
        <p14:creationId xmlns:p14="http://schemas.microsoft.com/office/powerpoint/2010/main" val="3516149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33EECC-92A5-4E54-AA92-20EFD1D461FB}" type="datetimeFigureOut">
              <a:rPr lang="en-IN" smtClean="0"/>
              <a:t>18-07-2023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7F8832-7366-4BBE-AC14-938C9E61AA9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8060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33EECC-92A5-4E54-AA92-20EFD1D461FB}" type="datetimeFigureOut">
              <a:rPr lang="en-IN" smtClean="0"/>
              <a:t>18-07-2023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7F8832-7366-4BBE-AC14-938C9E61AA9B}" type="slidenum">
              <a:rPr lang="en-IN" smtClean="0"/>
              <a:t>‹#›</a:t>
            </a:fld>
            <a:endParaRPr lang="en-IN"/>
          </a:p>
        </p:txBody>
      </p:sp>
    </p:spTree>
    <p:extLst>
      <p:ext uri="{BB962C8B-B14F-4D97-AF65-F5344CB8AC3E}">
        <p14:creationId xmlns:p14="http://schemas.microsoft.com/office/powerpoint/2010/main" val="2747212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33EECC-92A5-4E54-AA92-20EFD1D461FB}" type="datetimeFigureOut">
              <a:rPr lang="en-IN" smtClean="0"/>
              <a:t>18-07-2023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57F8832-7366-4BBE-AC14-938C9E61AA9B}" type="slidenum">
              <a:rPr lang="en-IN" smtClean="0"/>
              <a:t>‹#›</a:t>
            </a:fld>
            <a:endParaRPr lang="en-IN"/>
          </a:p>
        </p:txBody>
      </p:sp>
    </p:spTree>
    <p:extLst>
      <p:ext uri="{BB962C8B-B14F-4D97-AF65-F5344CB8AC3E}">
        <p14:creationId xmlns:p14="http://schemas.microsoft.com/office/powerpoint/2010/main" val="3794355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33EECC-92A5-4E54-AA92-20EFD1D461FB}" type="datetimeFigureOut">
              <a:rPr lang="en-IN" smtClean="0"/>
              <a:t>18-07-2023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57F8832-7366-4BBE-AC14-938C9E61AA9B}" type="slidenum">
              <a:rPr lang="en-IN" smtClean="0"/>
              <a:t>‹#›</a:t>
            </a:fld>
            <a:endParaRPr lang="en-IN"/>
          </a:p>
        </p:txBody>
      </p:sp>
    </p:spTree>
    <p:extLst>
      <p:ext uri="{BB962C8B-B14F-4D97-AF65-F5344CB8AC3E}">
        <p14:creationId xmlns:p14="http://schemas.microsoft.com/office/powerpoint/2010/main" val="40227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F33EECC-92A5-4E54-AA92-20EFD1D461FB}" type="datetimeFigureOut">
              <a:rPr lang="en-IN" smtClean="0"/>
              <a:t>18-07-2023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157F8832-7366-4BBE-AC14-938C9E61AA9B}" type="slidenum">
              <a:rPr lang="en-IN" smtClean="0"/>
              <a:t>‹#›</a:t>
            </a:fld>
            <a:endParaRPr lang="en-IN"/>
          </a:p>
        </p:txBody>
      </p:sp>
    </p:spTree>
    <p:extLst>
      <p:ext uri="{BB962C8B-B14F-4D97-AF65-F5344CB8AC3E}">
        <p14:creationId xmlns:p14="http://schemas.microsoft.com/office/powerpoint/2010/main" val="1629546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F33EECC-92A5-4E54-AA92-20EFD1D461FB}" type="datetimeFigureOut">
              <a:rPr lang="en-IN" smtClean="0"/>
              <a:t>18-07-2023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57F8832-7366-4BBE-AC14-938C9E61AA9B}" type="slidenum">
              <a:rPr lang="en-IN" smtClean="0"/>
              <a:t>‹#›</a:t>
            </a:fld>
            <a:endParaRPr lang="en-IN"/>
          </a:p>
        </p:txBody>
      </p:sp>
    </p:spTree>
    <p:extLst>
      <p:ext uri="{BB962C8B-B14F-4D97-AF65-F5344CB8AC3E}">
        <p14:creationId xmlns:p14="http://schemas.microsoft.com/office/powerpoint/2010/main" val="3374560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33EECC-92A5-4E54-AA92-20EFD1D461FB}" type="datetimeFigureOut">
              <a:rPr lang="en-IN" smtClean="0"/>
              <a:t>18-07-2023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7F8832-7366-4BBE-AC14-938C9E61AA9B}" type="slidenum">
              <a:rPr lang="en-IN" smtClean="0"/>
              <a:t>‹#›</a:t>
            </a:fld>
            <a:endParaRPr lang="en-IN"/>
          </a:p>
        </p:txBody>
      </p:sp>
    </p:spTree>
    <p:extLst>
      <p:ext uri="{BB962C8B-B14F-4D97-AF65-F5344CB8AC3E}">
        <p14:creationId xmlns:p14="http://schemas.microsoft.com/office/powerpoint/2010/main" val="1408880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F33EECC-92A5-4E54-AA92-20EFD1D461FB}" type="datetimeFigureOut">
              <a:rPr lang="en-IN" smtClean="0"/>
              <a:t>18-07-2023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57F8832-7366-4BBE-AC14-938C9E61AA9B}"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172462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75456-21CA-A516-034B-DCD67C69E3F5}"/>
              </a:ext>
            </a:extLst>
          </p:cNvPr>
          <p:cNvSpPr>
            <a:spLocks noGrp="1"/>
          </p:cNvSpPr>
          <p:nvPr>
            <p:ph type="ctrTitle"/>
          </p:nvPr>
        </p:nvSpPr>
        <p:spPr/>
        <p:txBody>
          <a:bodyPr>
            <a:normAutofit/>
          </a:bodyPr>
          <a:lstStyle/>
          <a:p>
            <a:r>
              <a:rPr lang="en-IN" b="1" dirty="0">
                <a:solidFill>
                  <a:srgbClr val="C00000"/>
                </a:solidFill>
              </a:rPr>
              <a:t>Overview of Computers, Software, and Hardware</a:t>
            </a:r>
          </a:p>
        </p:txBody>
      </p:sp>
      <p:sp>
        <p:nvSpPr>
          <p:cNvPr id="3" name="Subtitle 2">
            <a:extLst>
              <a:ext uri="{FF2B5EF4-FFF2-40B4-BE49-F238E27FC236}">
                <a16:creationId xmlns:a16="http://schemas.microsoft.com/office/drawing/2014/main" id="{645E51E4-C39B-EAEC-DF06-1FECA7045591}"/>
              </a:ext>
            </a:extLst>
          </p:cNvPr>
          <p:cNvSpPr>
            <a:spLocks noGrp="1"/>
          </p:cNvSpPr>
          <p:nvPr>
            <p:ph type="subTitle" idx="1"/>
          </p:nvPr>
        </p:nvSpPr>
        <p:spPr/>
        <p:txBody>
          <a:bodyPr/>
          <a:lstStyle/>
          <a:p>
            <a:r>
              <a:rPr lang="en-IN" b="1" dirty="0">
                <a:solidFill>
                  <a:srgbClr val="C00000"/>
                </a:solidFill>
              </a:rPr>
              <a:t>By</a:t>
            </a:r>
          </a:p>
          <a:p>
            <a:r>
              <a:rPr lang="en-IN" b="1" dirty="0">
                <a:solidFill>
                  <a:srgbClr val="C00000"/>
                </a:solidFill>
              </a:rPr>
              <a:t>Mrs. Aarti S. Pardeshi</a:t>
            </a:r>
          </a:p>
        </p:txBody>
      </p:sp>
    </p:spTree>
    <p:extLst>
      <p:ext uri="{BB962C8B-B14F-4D97-AF65-F5344CB8AC3E}">
        <p14:creationId xmlns:p14="http://schemas.microsoft.com/office/powerpoint/2010/main" val="513396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Dinosaurs in the workplace - SWI swissinfo.ch">
            <a:extLst>
              <a:ext uri="{FF2B5EF4-FFF2-40B4-BE49-F238E27FC236}">
                <a16:creationId xmlns:a16="http://schemas.microsoft.com/office/drawing/2014/main" id="{BBD5558A-51E5-EB9B-1EA9-6DD962D0C1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880" y="1268580"/>
            <a:ext cx="5327127" cy="4265946"/>
          </a:xfrm>
          <a:prstGeom prst="roundRect">
            <a:avLst>
              <a:gd name="adj" fmla="val 16667"/>
            </a:avLst>
          </a:prstGeom>
          <a:ln w="12700">
            <a:solidFill>
              <a:schemeClr val="tx1"/>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5124" name="Picture 4" descr="Honeywell">
            <a:extLst>
              <a:ext uri="{FF2B5EF4-FFF2-40B4-BE49-F238E27FC236}">
                <a16:creationId xmlns:a16="http://schemas.microsoft.com/office/drawing/2014/main" id="{9D4E71B3-FCD9-6B8B-580B-9B020B057C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8269" y="1268580"/>
            <a:ext cx="3230879" cy="4425631"/>
          </a:xfrm>
          <a:prstGeom prst="roundRect">
            <a:avLst>
              <a:gd name="adj" fmla="val 16667"/>
            </a:avLst>
          </a:prstGeom>
          <a:ln w="12700">
            <a:solidFill>
              <a:schemeClr val="tx1"/>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3ABA0CE-FB64-37E1-ADE1-B8003CEE8C9F}"/>
              </a:ext>
            </a:extLst>
          </p:cNvPr>
          <p:cNvSpPr txBox="1"/>
          <p:nvPr/>
        </p:nvSpPr>
        <p:spPr>
          <a:xfrm>
            <a:off x="1905803" y="587781"/>
            <a:ext cx="1980927" cy="461665"/>
          </a:xfrm>
          <a:prstGeom prst="rect">
            <a:avLst/>
          </a:prstGeom>
          <a:noFill/>
        </p:spPr>
        <p:txBody>
          <a:bodyPr wrap="none" rtlCol="0">
            <a:spAutoFit/>
          </a:bodyPr>
          <a:lstStyle/>
          <a:p>
            <a:r>
              <a:rPr lang="en-IN" sz="2400" b="1" dirty="0"/>
              <a:t>IBM System/3</a:t>
            </a:r>
          </a:p>
        </p:txBody>
      </p:sp>
      <p:sp>
        <p:nvSpPr>
          <p:cNvPr id="3" name="TextBox 2">
            <a:extLst>
              <a:ext uri="{FF2B5EF4-FFF2-40B4-BE49-F238E27FC236}">
                <a16:creationId xmlns:a16="http://schemas.microsoft.com/office/drawing/2014/main" id="{218F70D0-0028-32F8-519E-E3E3FE3B113D}"/>
              </a:ext>
            </a:extLst>
          </p:cNvPr>
          <p:cNvSpPr txBox="1"/>
          <p:nvPr/>
        </p:nvSpPr>
        <p:spPr>
          <a:xfrm>
            <a:off x="6991952" y="693138"/>
            <a:ext cx="2863511" cy="461665"/>
          </a:xfrm>
          <a:prstGeom prst="rect">
            <a:avLst/>
          </a:prstGeom>
          <a:noFill/>
        </p:spPr>
        <p:txBody>
          <a:bodyPr wrap="square">
            <a:spAutoFit/>
          </a:bodyPr>
          <a:lstStyle/>
          <a:p>
            <a:r>
              <a:rPr lang="en-IN" sz="2400" b="1" dirty="0"/>
              <a:t>Honeywell series 60</a:t>
            </a:r>
          </a:p>
        </p:txBody>
      </p:sp>
    </p:spTree>
    <p:extLst>
      <p:ext uri="{BB962C8B-B14F-4D97-AF65-F5344CB8AC3E}">
        <p14:creationId xmlns:p14="http://schemas.microsoft.com/office/powerpoint/2010/main" val="1662403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1168B5-761B-BE51-F0F4-B57850F43717}"/>
              </a:ext>
            </a:extLst>
          </p:cNvPr>
          <p:cNvSpPr txBox="1"/>
          <p:nvPr/>
        </p:nvSpPr>
        <p:spPr>
          <a:xfrm>
            <a:off x="603985" y="473053"/>
            <a:ext cx="10570946" cy="5021055"/>
          </a:xfrm>
          <a:prstGeom prst="rect">
            <a:avLst/>
          </a:prstGeom>
          <a:noFill/>
        </p:spPr>
        <p:txBody>
          <a:bodyPr wrap="square">
            <a:spAutoFit/>
          </a:bodyPr>
          <a:lstStyle/>
          <a:p>
            <a:pPr algn="just">
              <a:lnSpc>
                <a:spcPct val="150000"/>
              </a:lnSpc>
            </a:pPr>
            <a:r>
              <a:rPr lang="en-IN" sz="2400" b="1" dirty="0"/>
              <a:t>Workstations</a:t>
            </a:r>
          </a:p>
          <a:p>
            <a:pPr marL="285750" indent="-285750" algn="just">
              <a:lnSpc>
                <a:spcPct val="150000"/>
              </a:lnSpc>
              <a:buFontTx/>
              <a:buChar char="-"/>
            </a:pPr>
            <a:r>
              <a:rPr lang="en-IN" sz="2400" b="1" dirty="0"/>
              <a:t>Definition:</a:t>
            </a:r>
            <a:r>
              <a:rPr lang="en-IN" sz="2400" dirty="0"/>
              <a:t> </a:t>
            </a:r>
            <a:r>
              <a:rPr lang="en-US" sz="2400" dirty="0"/>
              <a:t>A workstation refers to a specialized computer system designed for professional or technical applications that require high-performance computing capabilities.</a:t>
            </a:r>
            <a:endParaRPr lang="en-IN" sz="2400" dirty="0"/>
          </a:p>
          <a:p>
            <a:pPr marL="285750" indent="-285750" algn="just">
              <a:lnSpc>
                <a:spcPct val="150000"/>
              </a:lnSpc>
              <a:buFontTx/>
              <a:buChar char="-"/>
            </a:pPr>
            <a:r>
              <a:rPr lang="en-IN" sz="2400" b="1" dirty="0"/>
              <a:t>Applications:</a:t>
            </a:r>
            <a:r>
              <a:rPr lang="en-IN" sz="2400" dirty="0"/>
              <a:t> </a:t>
            </a:r>
            <a:r>
              <a:rPr lang="en-US" sz="2400" dirty="0"/>
              <a:t>These systems are used by professionals in fields such as engineering, architecture, graphic design, animation, scientific research, and other computationally intensive industries.</a:t>
            </a:r>
            <a:endParaRPr lang="en-IN" sz="2400" dirty="0"/>
          </a:p>
          <a:p>
            <a:pPr marL="285750" indent="-285750" algn="just">
              <a:lnSpc>
                <a:spcPct val="150000"/>
              </a:lnSpc>
              <a:buFontTx/>
              <a:buChar char="-"/>
            </a:pPr>
            <a:r>
              <a:rPr lang="en-IN" sz="2400" b="1" dirty="0"/>
              <a:t>Examples</a:t>
            </a:r>
            <a:r>
              <a:rPr lang="en-IN" sz="2400" dirty="0"/>
              <a:t> of workstation systems: Dell precision, Apple Mac Pro</a:t>
            </a:r>
          </a:p>
          <a:p>
            <a:pPr marL="285750" indent="-285750" algn="just">
              <a:lnSpc>
                <a:spcPct val="150000"/>
              </a:lnSpc>
              <a:buFontTx/>
              <a:buChar char="-"/>
            </a:pPr>
            <a:endParaRPr lang="en-IN" sz="2400" dirty="0"/>
          </a:p>
        </p:txBody>
      </p:sp>
    </p:spTree>
    <p:extLst>
      <p:ext uri="{BB962C8B-B14F-4D97-AF65-F5344CB8AC3E}">
        <p14:creationId xmlns:p14="http://schemas.microsoft.com/office/powerpoint/2010/main" val="428427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Apple Mac Pro 2019 3D model - Electronics on Hum3D">
            <a:extLst>
              <a:ext uri="{FF2B5EF4-FFF2-40B4-BE49-F238E27FC236}">
                <a16:creationId xmlns:a16="http://schemas.microsoft.com/office/drawing/2014/main" id="{CFE53900-8E07-C623-2016-1D57E3A6CEF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772"/>
          <a:stretch/>
        </p:blipFill>
        <p:spPr bwMode="auto">
          <a:xfrm>
            <a:off x="596817" y="1424538"/>
            <a:ext cx="4522099" cy="4215865"/>
          </a:xfrm>
          <a:prstGeom prst="roundRect">
            <a:avLst>
              <a:gd name="adj" fmla="val 16667"/>
            </a:avLst>
          </a:prstGeom>
          <a:ln w="12700">
            <a:solidFill>
              <a:schemeClr val="tx1"/>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6148" name="Picture 4" descr="Precision 5570 15 Inch Mobile Workstation | Dell India">
            <a:extLst>
              <a:ext uri="{FF2B5EF4-FFF2-40B4-BE49-F238E27FC236}">
                <a16:creationId xmlns:a16="http://schemas.microsoft.com/office/drawing/2014/main" id="{11D5D14A-8DC5-6301-2204-7EA6056B66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1061" y="1424537"/>
            <a:ext cx="5955746" cy="4215865"/>
          </a:xfrm>
          <a:prstGeom prst="roundRect">
            <a:avLst>
              <a:gd name="adj" fmla="val 16667"/>
            </a:avLst>
          </a:prstGeom>
          <a:ln w="12700">
            <a:solidFill>
              <a:schemeClr val="tx1"/>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4BDB56B-2320-5ABA-C3DE-79F984DB2DD9}"/>
              </a:ext>
            </a:extLst>
          </p:cNvPr>
          <p:cNvSpPr txBox="1"/>
          <p:nvPr/>
        </p:nvSpPr>
        <p:spPr>
          <a:xfrm>
            <a:off x="1905803" y="587781"/>
            <a:ext cx="2053191" cy="461665"/>
          </a:xfrm>
          <a:prstGeom prst="rect">
            <a:avLst/>
          </a:prstGeom>
          <a:noFill/>
        </p:spPr>
        <p:txBody>
          <a:bodyPr wrap="none" rtlCol="0">
            <a:spAutoFit/>
          </a:bodyPr>
          <a:lstStyle/>
          <a:p>
            <a:r>
              <a:rPr lang="en-IN" sz="2400" b="1" dirty="0"/>
              <a:t>Apple Mac Pro</a:t>
            </a:r>
          </a:p>
        </p:txBody>
      </p:sp>
      <p:sp>
        <p:nvSpPr>
          <p:cNvPr id="3" name="TextBox 2">
            <a:extLst>
              <a:ext uri="{FF2B5EF4-FFF2-40B4-BE49-F238E27FC236}">
                <a16:creationId xmlns:a16="http://schemas.microsoft.com/office/drawing/2014/main" id="{6807D973-F41B-1862-6CD4-26F3F8BCB9DE}"/>
              </a:ext>
            </a:extLst>
          </p:cNvPr>
          <p:cNvSpPr txBox="1"/>
          <p:nvPr/>
        </p:nvSpPr>
        <p:spPr>
          <a:xfrm>
            <a:off x="6991952" y="693138"/>
            <a:ext cx="2863511" cy="461665"/>
          </a:xfrm>
          <a:prstGeom prst="rect">
            <a:avLst/>
          </a:prstGeom>
          <a:noFill/>
        </p:spPr>
        <p:txBody>
          <a:bodyPr wrap="square">
            <a:spAutoFit/>
          </a:bodyPr>
          <a:lstStyle/>
          <a:p>
            <a:r>
              <a:rPr lang="en-IN" sz="2400" b="1" dirty="0"/>
              <a:t>Dell Precision</a:t>
            </a:r>
          </a:p>
        </p:txBody>
      </p:sp>
    </p:spTree>
    <p:extLst>
      <p:ext uri="{BB962C8B-B14F-4D97-AF65-F5344CB8AC3E}">
        <p14:creationId xmlns:p14="http://schemas.microsoft.com/office/powerpoint/2010/main" val="1857267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657A90-1A17-30AA-AA42-436D7B97AC07}"/>
              </a:ext>
            </a:extLst>
          </p:cNvPr>
          <p:cNvSpPr txBox="1"/>
          <p:nvPr/>
        </p:nvSpPr>
        <p:spPr>
          <a:xfrm>
            <a:off x="382603" y="245224"/>
            <a:ext cx="11225463" cy="6129050"/>
          </a:xfrm>
          <a:prstGeom prst="rect">
            <a:avLst/>
          </a:prstGeom>
          <a:noFill/>
        </p:spPr>
        <p:txBody>
          <a:bodyPr wrap="square">
            <a:spAutoFit/>
          </a:bodyPr>
          <a:lstStyle/>
          <a:p>
            <a:pPr algn="just">
              <a:lnSpc>
                <a:spcPct val="150000"/>
              </a:lnSpc>
            </a:pPr>
            <a:r>
              <a:rPr lang="en-IN" sz="2400" b="1" dirty="0"/>
              <a:t>Personal Computers (PCs)</a:t>
            </a:r>
          </a:p>
          <a:p>
            <a:pPr marL="285750" indent="-285750" algn="just">
              <a:lnSpc>
                <a:spcPct val="150000"/>
              </a:lnSpc>
              <a:buFontTx/>
              <a:buChar char="-"/>
            </a:pPr>
            <a:r>
              <a:rPr lang="en-IN" sz="2400" b="1" dirty="0"/>
              <a:t>Definition:</a:t>
            </a:r>
            <a:r>
              <a:rPr lang="en-IN" sz="2400" dirty="0"/>
              <a:t> </a:t>
            </a:r>
            <a:r>
              <a:rPr lang="en-US" sz="2400" dirty="0"/>
              <a:t>A personal computer (PC) refers to a computer system designed for individual use, typically by one person at a time. PCs are intended for general-purpose computing tasks and are commonly found in homes, offices, schools, and various other settings. They are versatile machines that offer a wide range of applications and capabilities.</a:t>
            </a:r>
            <a:r>
              <a:rPr lang="en-IN" sz="2400" dirty="0"/>
              <a:t> Types of PCs (Desktops, Laptops)</a:t>
            </a:r>
          </a:p>
          <a:p>
            <a:pPr marL="285750" indent="-285750" algn="just">
              <a:lnSpc>
                <a:spcPct val="150000"/>
              </a:lnSpc>
              <a:buFontTx/>
              <a:buChar char="-"/>
            </a:pPr>
            <a:r>
              <a:rPr lang="en-IN" sz="2400" b="1" dirty="0"/>
              <a:t>Applications:</a:t>
            </a:r>
            <a:r>
              <a:rPr lang="en-IN" sz="2400" dirty="0"/>
              <a:t> </a:t>
            </a:r>
            <a:r>
              <a:rPr lang="en-US" sz="2400" dirty="0"/>
              <a:t>They are widely used for work, education, entertainment, and communication, and their versatility makes them suitable for a wide range of applications.</a:t>
            </a:r>
            <a:endParaRPr lang="en-IN" sz="2400" dirty="0"/>
          </a:p>
          <a:p>
            <a:pPr algn="just">
              <a:lnSpc>
                <a:spcPct val="150000"/>
              </a:lnSpc>
            </a:pPr>
            <a:r>
              <a:rPr lang="en-IN" sz="2400" b="1" dirty="0"/>
              <a:t>- Examples</a:t>
            </a:r>
            <a:r>
              <a:rPr lang="en-IN" sz="2400" dirty="0"/>
              <a:t> of PC systems: Dell XPS, Lenovo ThinkPad, Lenovo ThinkCentre, Acer Aspire, MacBook, Asus ROG, Microsoft Surface</a:t>
            </a:r>
          </a:p>
        </p:txBody>
      </p:sp>
    </p:spTree>
    <p:extLst>
      <p:ext uri="{BB962C8B-B14F-4D97-AF65-F5344CB8AC3E}">
        <p14:creationId xmlns:p14="http://schemas.microsoft.com/office/powerpoint/2010/main" val="2312421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XPS 13 Plus Laptop : Dell XPS Laptop Computers | Dell India">
            <a:extLst>
              <a:ext uri="{FF2B5EF4-FFF2-40B4-BE49-F238E27FC236}">
                <a16:creationId xmlns:a16="http://schemas.microsoft.com/office/drawing/2014/main" id="{4AC999F1-BC66-C765-74A6-1C7D24E0E7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8360" y="1817120"/>
            <a:ext cx="4567067" cy="3592278"/>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ThinkCentre M75t Gen 2 | Enterprise-level tower PC | Lenovo India">
            <a:extLst>
              <a:ext uri="{FF2B5EF4-FFF2-40B4-BE49-F238E27FC236}">
                <a16:creationId xmlns:a16="http://schemas.microsoft.com/office/drawing/2014/main" id="{49FC6550-691F-5AB2-49D6-5CE4CC6241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2656" y="1817120"/>
            <a:ext cx="5649025" cy="316345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BECCF75-2D3E-01DE-74B7-7B1D18123690}"/>
              </a:ext>
            </a:extLst>
          </p:cNvPr>
          <p:cNvSpPr txBox="1"/>
          <p:nvPr/>
        </p:nvSpPr>
        <p:spPr>
          <a:xfrm>
            <a:off x="1857677" y="722535"/>
            <a:ext cx="1233030" cy="461665"/>
          </a:xfrm>
          <a:prstGeom prst="rect">
            <a:avLst/>
          </a:prstGeom>
          <a:noFill/>
        </p:spPr>
        <p:txBody>
          <a:bodyPr wrap="none" rtlCol="0">
            <a:spAutoFit/>
          </a:bodyPr>
          <a:lstStyle/>
          <a:p>
            <a:r>
              <a:rPr lang="en-IN" sz="2400" b="1" dirty="0"/>
              <a:t>Dell XPS</a:t>
            </a:r>
          </a:p>
        </p:txBody>
      </p:sp>
      <p:sp>
        <p:nvSpPr>
          <p:cNvPr id="3" name="TextBox 2">
            <a:extLst>
              <a:ext uri="{FF2B5EF4-FFF2-40B4-BE49-F238E27FC236}">
                <a16:creationId xmlns:a16="http://schemas.microsoft.com/office/drawing/2014/main" id="{11ADC75B-8EF8-5E55-68C3-E24C44CD14C9}"/>
              </a:ext>
            </a:extLst>
          </p:cNvPr>
          <p:cNvSpPr txBox="1"/>
          <p:nvPr/>
        </p:nvSpPr>
        <p:spPr>
          <a:xfrm>
            <a:off x="6943826" y="827892"/>
            <a:ext cx="2863511" cy="461665"/>
          </a:xfrm>
          <a:prstGeom prst="rect">
            <a:avLst/>
          </a:prstGeom>
          <a:noFill/>
        </p:spPr>
        <p:txBody>
          <a:bodyPr wrap="square">
            <a:spAutoFit/>
          </a:bodyPr>
          <a:lstStyle/>
          <a:p>
            <a:r>
              <a:rPr lang="en-IN" sz="2400" b="1" dirty="0"/>
              <a:t>Lenovo </a:t>
            </a:r>
            <a:r>
              <a:rPr lang="en-IN" sz="2400" b="1" dirty="0" err="1"/>
              <a:t>Thinkcentre</a:t>
            </a:r>
            <a:endParaRPr lang="en-IN" sz="2400" b="1" dirty="0"/>
          </a:p>
        </p:txBody>
      </p:sp>
    </p:spTree>
    <p:extLst>
      <p:ext uri="{BB962C8B-B14F-4D97-AF65-F5344CB8AC3E}">
        <p14:creationId xmlns:p14="http://schemas.microsoft.com/office/powerpoint/2010/main" val="1322895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20C2F1-0257-8237-4A71-2343A386D7B1}"/>
              </a:ext>
            </a:extLst>
          </p:cNvPr>
          <p:cNvSpPr txBox="1"/>
          <p:nvPr/>
        </p:nvSpPr>
        <p:spPr>
          <a:xfrm>
            <a:off x="498642" y="428178"/>
            <a:ext cx="11358078" cy="5021055"/>
          </a:xfrm>
          <a:prstGeom prst="rect">
            <a:avLst/>
          </a:prstGeom>
          <a:noFill/>
        </p:spPr>
        <p:txBody>
          <a:bodyPr wrap="square">
            <a:spAutoFit/>
          </a:bodyPr>
          <a:lstStyle/>
          <a:p>
            <a:pPr algn="just">
              <a:lnSpc>
                <a:spcPct val="150000"/>
              </a:lnSpc>
            </a:pPr>
            <a:r>
              <a:rPr lang="en-IN" sz="2400" b="1" dirty="0"/>
              <a:t>Mobile Devices</a:t>
            </a:r>
          </a:p>
          <a:p>
            <a:pPr marL="285750" indent="-285750" algn="just">
              <a:lnSpc>
                <a:spcPct val="150000"/>
              </a:lnSpc>
              <a:buFontTx/>
              <a:buChar char="-"/>
            </a:pPr>
            <a:r>
              <a:rPr lang="en-IN" sz="2400" b="1" dirty="0"/>
              <a:t>Definition:</a:t>
            </a:r>
            <a:r>
              <a:rPr lang="en-IN" sz="2400" dirty="0"/>
              <a:t> </a:t>
            </a:r>
            <a:r>
              <a:rPr lang="en-US" sz="2400" dirty="0"/>
              <a:t>Mobile devices refer to portable electronic devices that are designed for </a:t>
            </a:r>
            <a:r>
              <a:rPr lang="en-US" sz="2400" b="1" dirty="0"/>
              <a:t>on-the-go use and are capable of wireless communication</a:t>
            </a:r>
            <a:r>
              <a:rPr lang="en-US" sz="2400" dirty="0"/>
              <a:t>. They typically have built-in batteries and offer various functionalities, including voice communication, internet browsing, multimedia playback, and access to a wide range of applications.</a:t>
            </a:r>
            <a:r>
              <a:rPr lang="en-IN" sz="2400" dirty="0"/>
              <a:t> - Types of mobile devices (Smartphones, Tablets)</a:t>
            </a:r>
          </a:p>
          <a:p>
            <a:pPr algn="just">
              <a:lnSpc>
                <a:spcPct val="150000"/>
              </a:lnSpc>
            </a:pPr>
            <a:r>
              <a:rPr lang="en-IN" sz="2400" b="1" dirty="0"/>
              <a:t>- Uses and applications:</a:t>
            </a:r>
            <a:r>
              <a:rPr lang="en-IN" sz="2400" dirty="0"/>
              <a:t> Communication, Internet browsing, Entertainment and media, Productivity and organization, social media and networking</a:t>
            </a:r>
          </a:p>
          <a:p>
            <a:pPr algn="just">
              <a:lnSpc>
                <a:spcPct val="150000"/>
              </a:lnSpc>
            </a:pPr>
            <a:r>
              <a:rPr lang="en-IN" sz="2400" b="1" dirty="0"/>
              <a:t>- Examples</a:t>
            </a:r>
            <a:r>
              <a:rPr lang="en-IN" sz="2400" dirty="0"/>
              <a:t> of mobile devices: Samsung M52, iPhone 14, Oneplus 11</a:t>
            </a:r>
          </a:p>
        </p:txBody>
      </p:sp>
    </p:spTree>
    <p:extLst>
      <p:ext uri="{BB962C8B-B14F-4D97-AF65-F5344CB8AC3E}">
        <p14:creationId xmlns:p14="http://schemas.microsoft.com/office/powerpoint/2010/main" val="2102276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1C6D08-3513-F191-BBB7-410214623B3B}"/>
              </a:ext>
            </a:extLst>
          </p:cNvPr>
          <p:cNvSpPr txBox="1"/>
          <p:nvPr/>
        </p:nvSpPr>
        <p:spPr>
          <a:xfrm>
            <a:off x="589280" y="406400"/>
            <a:ext cx="8557126" cy="2251065"/>
          </a:xfrm>
          <a:prstGeom prst="rect">
            <a:avLst/>
          </a:prstGeom>
          <a:noFill/>
        </p:spPr>
        <p:txBody>
          <a:bodyPr wrap="square">
            <a:spAutoFit/>
          </a:bodyPr>
          <a:lstStyle/>
          <a:p>
            <a:pPr>
              <a:lnSpc>
                <a:spcPct val="150000"/>
              </a:lnSpc>
            </a:pPr>
            <a:r>
              <a:rPr lang="en-IN" sz="2400" b="1" dirty="0"/>
              <a:t>Various Software Types</a:t>
            </a:r>
          </a:p>
          <a:p>
            <a:pPr>
              <a:lnSpc>
                <a:spcPct val="150000"/>
              </a:lnSpc>
            </a:pPr>
            <a:r>
              <a:rPr lang="en-IN" sz="2400" dirty="0"/>
              <a:t>- System software</a:t>
            </a:r>
          </a:p>
          <a:p>
            <a:pPr>
              <a:lnSpc>
                <a:spcPct val="150000"/>
              </a:lnSpc>
            </a:pPr>
            <a:r>
              <a:rPr lang="en-IN" sz="2400" dirty="0"/>
              <a:t>- Application software</a:t>
            </a:r>
          </a:p>
          <a:p>
            <a:pPr>
              <a:lnSpc>
                <a:spcPct val="150000"/>
              </a:lnSpc>
            </a:pPr>
            <a:r>
              <a:rPr lang="en-IN" sz="2400" dirty="0"/>
              <a:t>- Programming software</a:t>
            </a:r>
          </a:p>
        </p:txBody>
      </p:sp>
    </p:spTree>
    <p:extLst>
      <p:ext uri="{BB962C8B-B14F-4D97-AF65-F5344CB8AC3E}">
        <p14:creationId xmlns:p14="http://schemas.microsoft.com/office/powerpoint/2010/main" val="1598860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1C6D08-3513-F191-BBB7-410214623B3B}"/>
              </a:ext>
            </a:extLst>
          </p:cNvPr>
          <p:cNvSpPr txBox="1"/>
          <p:nvPr/>
        </p:nvSpPr>
        <p:spPr>
          <a:xfrm>
            <a:off x="589280" y="406400"/>
            <a:ext cx="10993120" cy="3913059"/>
          </a:xfrm>
          <a:prstGeom prst="rect">
            <a:avLst/>
          </a:prstGeom>
          <a:noFill/>
        </p:spPr>
        <p:txBody>
          <a:bodyPr wrap="square">
            <a:spAutoFit/>
          </a:bodyPr>
          <a:lstStyle/>
          <a:p>
            <a:pPr algn="just">
              <a:lnSpc>
                <a:spcPct val="150000"/>
              </a:lnSpc>
            </a:pPr>
            <a:r>
              <a:rPr lang="en-IN" sz="2400" b="1" dirty="0"/>
              <a:t> System software:</a:t>
            </a:r>
            <a:r>
              <a:rPr lang="en-IN" sz="2400" dirty="0"/>
              <a:t> </a:t>
            </a:r>
            <a:r>
              <a:rPr lang="en-US" sz="2400" dirty="0"/>
              <a:t>System software refers to a category of software that provides a foundation for a computer system to operate and manage hardware resources effectively. It acts as an intermediary between the computer hardware and the applications or user-level software.</a:t>
            </a:r>
          </a:p>
          <a:p>
            <a:pPr algn="just">
              <a:lnSpc>
                <a:spcPct val="150000"/>
              </a:lnSpc>
            </a:pPr>
            <a:endParaRPr lang="en-US" sz="2400" dirty="0"/>
          </a:p>
          <a:p>
            <a:pPr algn="just">
              <a:lnSpc>
                <a:spcPct val="150000"/>
              </a:lnSpc>
            </a:pPr>
            <a:r>
              <a:rPr lang="en-US" sz="2400" b="1" dirty="0"/>
              <a:t>Examples: </a:t>
            </a:r>
            <a:r>
              <a:rPr lang="en-US" sz="2400" dirty="0"/>
              <a:t>Operating systems, Device Drivers, Firmware, Virtualization software, utility software, Language translators</a:t>
            </a:r>
            <a:endParaRPr lang="en-IN" sz="2400" dirty="0"/>
          </a:p>
        </p:txBody>
      </p:sp>
    </p:spTree>
    <p:extLst>
      <p:ext uri="{BB962C8B-B14F-4D97-AF65-F5344CB8AC3E}">
        <p14:creationId xmlns:p14="http://schemas.microsoft.com/office/powerpoint/2010/main" val="5730857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2E9B30-607E-32F6-816A-3A0610014039}"/>
              </a:ext>
            </a:extLst>
          </p:cNvPr>
          <p:cNvSpPr txBox="1"/>
          <p:nvPr/>
        </p:nvSpPr>
        <p:spPr>
          <a:xfrm>
            <a:off x="305602" y="291242"/>
            <a:ext cx="12018478" cy="5575052"/>
          </a:xfrm>
          <a:prstGeom prst="rect">
            <a:avLst/>
          </a:prstGeom>
          <a:noFill/>
        </p:spPr>
        <p:txBody>
          <a:bodyPr wrap="square">
            <a:spAutoFit/>
          </a:bodyPr>
          <a:lstStyle/>
          <a:p>
            <a:pPr algn="just">
              <a:lnSpc>
                <a:spcPct val="150000"/>
              </a:lnSpc>
            </a:pPr>
            <a:r>
              <a:rPr lang="en-IN" sz="2400" dirty="0"/>
              <a:t>Application Software</a:t>
            </a:r>
          </a:p>
          <a:p>
            <a:pPr marL="285750" indent="-285750" algn="just">
              <a:lnSpc>
                <a:spcPct val="150000"/>
              </a:lnSpc>
              <a:buFontTx/>
              <a:buChar char="-"/>
            </a:pPr>
            <a:r>
              <a:rPr lang="en-IN" sz="2400" dirty="0"/>
              <a:t>Definition: </a:t>
            </a:r>
            <a:r>
              <a:rPr lang="en-US" sz="2400" dirty="0"/>
              <a:t>Application software, also known as application programs or simply applications, refers to a category of software that is designed to perform specific tasks or functions for end-users. It is developed to address various user needs and provide solutions for specific purposes, such as productivity, communication, entertainment, and more. Application software runs on top of the operating system and utilizes system resources to carry out specific tasks.</a:t>
            </a:r>
          </a:p>
          <a:p>
            <a:pPr marL="285750" indent="-285750" algn="just">
              <a:lnSpc>
                <a:spcPct val="150000"/>
              </a:lnSpc>
              <a:buFontTx/>
              <a:buChar char="-"/>
            </a:pPr>
            <a:endParaRPr lang="en-IN" sz="2400" dirty="0"/>
          </a:p>
          <a:p>
            <a:pPr marL="285750" indent="-285750" algn="just">
              <a:lnSpc>
                <a:spcPct val="150000"/>
              </a:lnSpc>
              <a:buFontTx/>
              <a:buChar char="-"/>
            </a:pPr>
            <a:r>
              <a:rPr lang="en-IN" sz="2400" dirty="0"/>
              <a:t>Examples (Word processors, Spreadsheets, Graphics software)</a:t>
            </a:r>
          </a:p>
          <a:p>
            <a:pPr algn="just">
              <a:lnSpc>
                <a:spcPct val="150000"/>
              </a:lnSpc>
            </a:pPr>
            <a:endParaRPr lang="en-IN" sz="2400" dirty="0"/>
          </a:p>
        </p:txBody>
      </p:sp>
    </p:spTree>
    <p:extLst>
      <p:ext uri="{BB962C8B-B14F-4D97-AF65-F5344CB8AC3E}">
        <p14:creationId xmlns:p14="http://schemas.microsoft.com/office/powerpoint/2010/main" val="3910682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7A2CBBF-4712-670B-23BB-5949BD9CD3CB}"/>
              </a:ext>
            </a:extLst>
          </p:cNvPr>
          <p:cNvSpPr txBox="1"/>
          <p:nvPr/>
        </p:nvSpPr>
        <p:spPr>
          <a:xfrm>
            <a:off x="426720" y="218778"/>
            <a:ext cx="11765280" cy="5021055"/>
          </a:xfrm>
          <a:prstGeom prst="rect">
            <a:avLst/>
          </a:prstGeom>
          <a:noFill/>
        </p:spPr>
        <p:txBody>
          <a:bodyPr wrap="square">
            <a:spAutoFit/>
          </a:bodyPr>
          <a:lstStyle/>
          <a:p>
            <a:pPr algn="just">
              <a:lnSpc>
                <a:spcPct val="150000"/>
              </a:lnSpc>
            </a:pPr>
            <a:r>
              <a:rPr lang="en-IN" sz="2400" dirty="0"/>
              <a:t>Categories:</a:t>
            </a:r>
          </a:p>
          <a:p>
            <a:pPr algn="just">
              <a:lnSpc>
                <a:spcPct val="150000"/>
              </a:lnSpc>
            </a:pPr>
            <a:r>
              <a:rPr lang="en-IN" sz="2400" dirty="0"/>
              <a:t>1. Productivity Software: Word processors, Spreadsheets</a:t>
            </a:r>
          </a:p>
          <a:p>
            <a:pPr algn="just">
              <a:lnSpc>
                <a:spcPct val="150000"/>
              </a:lnSpc>
            </a:pPr>
            <a:r>
              <a:rPr lang="en-IN" sz="2400" dirty="0"/>
              <a:t>2. Communication and Collaboration Software: Google Meet, Zoom, MS Teams</a:t>
            </a:r>
          </a:p>
          <a:p>
            <a:pPr algn="just">
              <a:lnSpc>
                <a:spcPct val="150000"/>
              </a:lnSpc>
            </a:pPr>
            <a:r>
              <a:rPr lang="en-IN" sz="2400" dirty="0"/>
              <a:t>3. Multimedia Software: VLC, Adobe Photoshop, Audacity</a:t>
            </a:r>
          </a:p>
          <a:p>
            <a:pPr algn="just">
              <a:lnSpc>
                <a:spcPct val="150000"/>
              </a:lnSpc>
            </a:pPr>
            <a:r>
              <a:rPr lang="en-IN" sz="2400" dirty="0"/>
              <a:t>4. Web Browsers: Chrome, Firefox, Edge</a:t>
            </a:r>
          </a:p>
          <a:p>
            <a:pPr algn="just">
              <a:lnSpc>
                <a:spcPct val="150000"/>
              </a:lnSpc>
            </a:pPr>
            <a:r>
              <a:rPr lang="en-IN" sz="2400" dirty="0"/>
              <a:t>5. Entertainment and Media Software: Netflix, Spotify, Kindle</a:t>
            </a:r>
          </a:p>
          <a:p>
            <a:pPr algn="just">
              <a:lnSpc>
                <a:spcPct val="150000"/>
              </a:lnSpc>
            </a:pPr>
            <a:r>
              <a:rPr lang="en-IN" sz="2400" dirty="0"/>
              <a:t>6. Education and e-Learning Software: Duolingo, Moodle, canvas</a:t>
            </a:r>
          </a:p>
          <a:p>
            <a:pPr algn="just">
              <a:lnSpc>
                <a:spcPct val="150000"/>
              </a:lnSpc>
            </a:pPr>
            <a:r>
              <a:rPr lang="en-IN" sz="2400" dirty="0"/>
              <a:t>7. Utilities and Tools: Antivirus, Backup recovery </a:t>
            </a:r>
            <a:r>
              <a:rPr lang="en-IN" sz="2400" dirty="0" err="1"/>
              <a:t>softwares</a:t>
            </a:r>
            <a:r>
              <a:rPr lang="en-IN" sz="2400" dirty="0"/>
              <a:t>, Disk cleanup tools</a:t>
            </a:r>
          </a:p>
          <a:p>
            <a:pPr algn="just">
              <a:lnSpc>
                <a:spcPct val="150000"/>
              </a:lnSpc>
            </a:pPr>
            <a:r>
              <a:rPr lang="en-IN" sz="2400" dirty="0"/>
              <a:t>8. Financial Software: Mint, Quicken, Xero, TurboTax, H&amp;R block</a:t>
            </a:r>
          </a:p>
        </p:txBody>
      </p:sp>
    </p:spTree>
    <p:extLst>
      <p:ext uri="{BB962C8B-B14F-4D97-AF65-F5344CB8AC3E}">
        <p14:creationId xmlns:p14="http://schemas.microsoft.com/office/powerpoint/2010/main" val="2330986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DF7C1696-02E2-8E3F-00B7-16B4C1F97C75}"/>
              </a:ext>
            </a:extLst>
          </p:cNvPr>
          <p:cNvGraphicFramePr/>
          <p:nvPr>
            <p:extLst>
              <p:ext uri="{D42A27DB-BD31-4B8C-83A1-F6EECF244321}">
                <p14:modId xmlns:p14="http://schemas.microsoft.com/office/powerpoint/2010/main" val="2024980920"/>
              </p:ext>
            </p:extLst>
          </p:nvPr>
        </p:nvGraphicFramePr>
        <p:xfrm>
          <a:off x="921617" y="471441"/>
          <a:ext cx="9156033" cy="50823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75936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2EC619-EBF2-8E79-4817-766A36FF840D}"/>
              </a:ext>
            </a:extLst>
          </p:cNvPr>
          <p:cNvSpPr txBox="1"/>
          <p:nvPr/>
        </p:nvSpPr>
        <p:spPr>
          <a:xfrm>
            <a:off x="620562" y="450061"/>
            <a:ext cx="10941518" cy="5021055"/>
          </a:xfrm>
          <a:prstGeom prst="rect">
            <a:avLst/>
          </a:prstGeom>
          <a:noFill/>
        </p:spPr>
        <p:txBody>
          <a:bodyPr wrap="square">
            <a:spAutoFit/>
          </a:bodyPr>
          <a:lstStyle/>
          <a:p>
            <a:pPr algn="just">
              <a:lnSpc>
                <a:spcPct val="150000"/>
              </a:lnSpc>
            </a:pPr>
            <a:r>
              <a:rPr lang="en-IN" sz="2400" b="1" dirty="0"/>
              <a:t>Programming Software</a:t>
            </a:r>
          </a:p>
          <a:p>
            <a:pPr marL="285750" indent="-285750" algn="just">
              <a:lnSpc>
                <a:spcPct val="150000"/>
              </a:lnSpc>
              <a:buFontTx/>
              <a:buChar char="-"/>
            </a:pPr>
            <a:r>
              <a:rPr lang="en-IN" sz="2400" dirty="0"/>
              <a:t>Definition: </a:t>
            </a:r>
            <a:r>
              <a:rPr lang="en-US" sz="2400" dirty="0"/>
              <a:t>Programming software refers to a set of tools and applications that enable developers to create, test, debug, and manage computer programs or software applications. These software tools provide an environment where developers can write, edit, and organize code, as well as perform various tasks related to software development. Programming software helps streamline the development process and assists programmers in writing efficient and error-free code.</a:t>
            </a:r>
            <a:endParaRPr lang="en-IN" sz="2400" dirty="0"/>
          </a:p>
          <a:p>
            <a:pPr marL="285750" indent="-285750" algn="just">
              <a:lnSpc>
                <a:spcPct val="150000"/>
              </a:lnSpc>
              <a:buFontTx/>
              <a:buChar char="-"/>
            </a:pPr>
            <a:r>
              <a:rPr lang="en-IN" sz="2400" dirty="0"/>
              <a:t>Examples: IDEs, Compilers</a:t>
            </a:r>
          </a:p>
        </p:txBody>
      </p:sp>
    </p:spTree>
    <p:extLst>
      <p:ext uri="{BB962C8B-B14F-4D97-AF65-F5344CB8AC3E}">
        <p14:creationId xmlns:p14="http://schemas.microsoft.com/office/powerpoint/2010/main" val="21072395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2EC619-EBF2-8E79-4817-766A36FF840D}"/>
              </a:ext>
            </a:extLst>
          </p:cNvPr>
          <p:cNvSpPr txBox="1"/>
          <p:nvPr/>
        </p:nvSpPr>
        <p:spPr>
          <a:xfrm>
            <a:off x="620562" y="450061"/>
            <a:ext cx="10941518" cy="5575052"/>
          </a:xfrm>
          <a:prstGeom prst="rect">
            <a:avLst/>
          </a:prstGeom>
          <a:noFill/>
        </p:spPr>
        <p:txBody>
          <a:bodyPr wrap="square">
            <a:spAutoFit/>
          </a:bodyPr>
          <a:lstStyle/>
          <a:p>
            <a:pPr algn="just">
              <a:lnSpc>
                <a:spcPct val="150000"/>
              </a:lnSpc>
            </a:pPr>
            <a:r>
              <a:rPr lang="en-IN" sz="2400" b="1" dirty="0"/>
              <a:t>Programming Software</a:t>
            </a:r>
          </a:p>
          <a:p>
            <a:pPr marL="285750" indent="-285750" algn="just">
              <a:lnSpc>
                <a:spcPct val="150000"/>
              </a:lnSpc>
              <a:buFontTx/>
              <a:buChar char="-"/>
            </a:pPr>
            <a:r>
              <a:rPr lang="en-IN" sz="2400" dirty="0"/>
              <a:t>Examples: </a:t>
            </a:r>
          </a:p>
          <a:p>
            <a:pPr marL="457200" indent="-457200" algn="just">
              <a:lnSpc>
                <a:spcPct val="150000"/>
              </a:lnSpc>
              <a:buFont typeface="+mj-lt"/>
              <a:buAutoNum type="arabicPeriod"/>
            </a:pPr>
            <a:r>
              <a:rPr lang="en-IN" sz="2400" dirty="0"/>
              <a:t>Integrated Development Environments (IDEs): </a:t>
            </a:r>
            <a:r>
              <a:rPr lang="en-US" sz="2400" dirty="0"/>
              <a:t>Visual Studio, Eclipse, Xcode, and IntelliJ IDEA</a:t>
            </a:r>
            <a:endParaRPr lang="en-IN" sz="2400" dirty="0"/>
          </a:p>
          <a:p>
            <a:pPr marL="457200" indent="-457200" algn="just">
              <a:lnSpc>
                <a:spcPct val="150000"/>
              </a:lnSpc>
              <a:buFont typeface="+mj-lt"/>
              <a:buAutoNum type="arabicPeriod"/>
            </a:pPr>
            <a:r>
              <a:rPr lang="en-IN" sz="2400" dirty="0"/>
              <a:t>Code Editors: Notepad++, </a:t>
            </a:r>
            <a:r>
              <a:rPr lang="pt-BR" sz="2400" dirty="0"/>
              <a:t>Visual Studio Code, Sublime Text</a:t>
            </a:r>
            <a:endParaRPr lang="en-IN" sz="2400" dirty="0"/>
          </a:p>
          <a:p>
            <a:pPr marL="457200" indent="-457200" algn="just">
              <a:lnSpc>
                <a:spcPct val="150000"/>
              </a:lnSpc>
              <a:buFont typeface="+mj-lt"/>
              <a:buAutoNum type="arabicPeriod"/>
            </a:pPr>
            <a:r>
              <a:rPr lang="en-IN" sz="2400" dirty="0"/>
              <a:t>Compilers and Interpreters: C, C++, Java, Python</a:t>
            </a:r>
          </a:p>
          <a:p>
            <a:pPr marL="457200" indent="-457200" algn="just">
              <a:lnSpc>
                <a:spcPct val="150000"/>
              </a:lnSpc>
              <a:buFont typeface="+mj-lt"/>
              <a:buAutoNum type="arabicPeriod"/>
            </a:pPr>
            <a:r>
              <a:rPr lang="en-IN" sz="2400" dirty="0"/>
              <a:t>Version Control Systems: Git, SVN (Subversion), and Mercurial</a:t>
            </a:r>
          </a:p>
          <a:p>
            <a:pPr marL="457200" indent="-457200" algn="just">
              <a:lnSpc>
                <a:spcPct val="150000"/>
              </a:lnSpc>
              <a:buFont typeface="+mj-lt"/>
              <a:buAutoNum type="arabicPeriod"/>
            </a:pPr>
            <a:r>
              <a:rPr lang="en-IN" sz="2400" dirty="0"/>
              <a:t>Debugging Tools</a:t>
            </a:r>
          </a:p>
          <a:p>
            <a:pPr marL="457200" indent="-457200" algn="just">
              <a:lnSpc>
                <a:spcPct val="150000"/>
              </a:lnSpc>
              <a:buFont typeface="+mj-lt"/>
              <a:buAutoNum type="arabicPeriod"/>
            </a:pPr>
            <a:r>
              <a:rPr lang="en-IN" sz="2400" dirty="0"/>
              <a:t>Software Libraries and Frameworks: React.js, TensorFlow, jQuery</a:t>
            </a:r>
          </a:p>
          <a:p>
            <a:pPr marL="457200" indent="-457200" algn="just">
              <a:lnSpc>
                <a:spcPct val="150000"/>
              </a:lnSpc>
              <a:buFont typeface="+mj-lt"/>
              <a:buAutoNum type="arabicPeriod"/>
            </a:pPr>
            <a:r>
              <a:rPr lang="en-IN" sz="2400" dirty="0"/>
              <a:t>Testing Tools</a:t>
            </a:r>
          </a:p>
        </p:txBody>
      </p:sp>
    </p:spTree>
    <p:extLst>
      <p:ext uri="{BB962C8B-B14F-4D97-AF65-F5344CB8AC3E}">
        <p14:creationId xmlns:p14="http://schemas.microsoft.com/office/powerpoint/2010/main" val="3030298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DF8C3890-FE7C-B826-F3E6-3330B4BE6A9E}"/>
              </a:ext>
            </a:extLst>
          </p:cNvPr>
          <p:cNvGraphicFramePr/>
          <p:nvPr>
            <p:extLst>
              <p:ext uri="{D42A27DB-BD31-4B8C-83A1-F6EECF244321}">
                <p14:modId xmlns:p14="http://schemas.microsoft.com/office/powerpoint/2010/main" val="3909395041"/>
              </p:ext>
            </p:extLst>
          </p:nvPr>
        </p:nvGraphicFramePr>
        <p:xfrm>
          <a:off x="1422400" y="426721"/>
          <a:ext cx="9652000"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661415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43E4E2-FFA2-F882-EF07-C1EB385CA934}"/>
              </a:ext>
            </a:extLst>
          </p:cNvPr>
          <p:cNvSpPr txBox="1"/>
          <p:nvPr/>
        </p:nvSpPr>
        <p:spPr>
          <a:xfrm>
            <a:off x="1392722" y="810464"/>
            <a:ext cx="10128718" cy="3903504"/>
          </a:xfrm>
          <a:prstGeom prst="rect">
            <a:avLst/>
          </a:prstGeom>
          <a:noFill/>
        </p:spPr>
        <p:txBody>
          <a:bodyPr wrap="square">
            <a:spAutoFit/>
          </a:bodyPr>
          <a:lstStyle/>
          <a:p>
            <a:pPr algn="just">
              <a:lnSpc>
                <a:spcPct val="150000"/>
              </a:lnSpc>
            </a:pPr>
            <a:r>
              <a:rPr lang="en-IN" sz="2800" b="1" dirty="0"/>
              <a:t>Central Processing Unit (CPU): </a:t>
            </a:r>
          </a:p>
          <a:p>
            <a:pPr algn="just">
              <a:lnSpc>
                <a:spcPct val="150000"/>
              </a:lnSpc>
            </a:pPr>
            <a:r>
              <a:rPr lang="en-US" sz="2800" dirty="0"/>
              <a:t>CPU stands for Central Processing Unit. It is often referred to as the "brain" of a computer or electronic device. The CPU is a hardware component responsible for executing instructions and performing calculations necessary for the operation of a computer system.</a:t>
            </a:r>
            <a:endParaRPr lang="en-IN" sz="2800" dirty="0"/>
          </a:p>
          <a:p>
            <a:pPr algn="just">
              <a:lnSpc>
                <a:spcPct val="150000"/>
              </a:lnSpc>
            </a:pPr>
            <a:endParaRPr lang="en-IN" sz="2800" dirty="0"/>
          </a:p>
        </p:txBody>
      </p:sp>
    </p:spTree>
    <p:extLst>
      <p:ext uri="{BB962C8B-B14F-4D97-AF65-F5344CB8AC3E}">
        <p14:creationId xmlns:p14="http://schemas.microsoft.com/office/powerpoint/2010/main" val="12359510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B9381C9-4C19-5091-EBF0-9DDF9B435FBF}"/>
              </a:ext>
            </a:extLst>
          </p:cNvPr>
          <p:cNvSpPr txBox="1"/>
          <p:nvPr/>
        </p:nvSpPr>
        <p:spPr>
          <a:xfrm>
            <a:off x="467360" y="438180"/>
            <a:ext cx="10759440" cy="5021055"/>
          </a:xfrm>
          <a:prstGeom prst="rect">
            <a:avLst/>
          </a:prstGeom>
          <a:noFill/>
        </p:spPr>
        <p:txBody>
          <a:bodyPr wrap="square">
            <a:spAutoFit/>
          </a:bodyPr>
          <a:lstStyle/>
          <a:p>
            <a:pPr algn="just">
              <a:lnSpc>
                <a:spcPct val="150000"/>
              </a:lnSpc>
            </a:pPr>
            <a:r>
              <a:rPr lang="en-US" sz="2400" dirty="0"/>
              <a:t>Here are some key points about CPUs:</a:t>
            </a:r>
          </a:p>
          <a:p>
            <a:pPr algn="just">
              <a:lnSpc>
                <a:spcPct val="150000"/>
              </a:lnSpc>
            </a:pPr>
            <a:endParaRPr lang="en-US" sz="2400" dirty="0"/>
          </a:p>
          <a:p>
            <a:pPr algn="just">
              <a:lnSpc>
                <a:spcPct val="150000"/>
              </a:lnSpc>
            </a:pPr>
            <a:r>
              <a:rPr lang="en-US" sz="2400" dirty="0"/>
              <a:t>Function: The CPU performs the essential processing tasks in a computer system, such as executing instructions, performing arithmetic and logical operations, and managing data flow between different components.</a:t>
            </a:r>
          </a:p>
          <a:p>
            <a:pPr algn="just">
              <a:lnSpc>
                <a:spcPct val="150000"/>
              </a:lnSpc>
            </a:pPr>
            <a:endParaRPr lang="en-US" sz="2400" dirty="0"/>
          </a:p>
          <a:p>
            <a:pPr algn="just">
              <a:lnSpc>
                <a:spcPct val="150000"/>
              </a:lnSpc>
            </a:pPr>
            <a:r>
              <a:rPr lang="en-US" sz="2400" dirty="0"/>
              <a:t>Core Components: A CPU typically consists of one or more processing cores, each capable of executing instructions independently. Modern CPUs often have multiple cores, allowing for parallel processing and improved performance.</a:t>
            </a:r>
          </a:p>
        </p:txBody>
      </p:sp>
    </p:spTree>
    <p:extLst>
      <p:ext uri="{BB962C8B-B14F-4D97-AF65-F5344CB8AC3E}">
        <p14:creationId xmlns:p14="http://schemas.microsoft.com/office/powerpoint/2010/main" val="26598657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243B72-75C4-55BB-CCD1-B2B7A50CFC74}"/>
              </a:ext>
            </a:extLst>
          </p:cNvPr>
          <p:cNvSpPr txBox="1"/>
          <p:nvPr/>
        </p:nvSpPr>
        <p:spPr>
          <a:xfrm>
            <a:off x="538480" y="473382"/>
            <a:ext cx="10678160" cy="4467057"/>
          </a:xfrm>
          <a:prstGeom prst="rect">
            <a:avLst/>
          </a:prstGeom>
          <a:noFill/>
        </p:spPr>
        <p:txBody>
          <a:bodyPr wrap="square">
            <a:spAutoFit/>
          </a:bodyPr>
          <a:lstStyle/>
          <a:p>
            <a:pPr algn="just">
              <a:lnSpc>
                <a:spcPct val="150000"/>
              </a:lnSpc>
            </a:pPr>
            <a:r>
              <a:rPr lang="en-US" sz="2400" dirty="0"/>
              <a:t>Cache: CPUs often have various levels of cache memory, which is faster to access than main memory (RAM). The cache stores frequently accessed data and instructions, reducing the time needed to fetch them from RAM.</a:t>
            </a:r>
          </a:p>
          <a:p>
            <a:pPr algn="just">
              <a:lnSpc>
                <a:spcPct val="150000"/>
              </a:lnSpc>
            </a:pPr>
            <a:endParaRPr lang="en-US" sz="2400" dirty="0"/>
          </a:p>
          <a:p>
            <a:pPr algn="just">
              <a:lnSpc>
                <a:spcPct val="150000"/>
              </a:lnSpc>
            </a:pPr>
            <a:r>
              <a:rPr lang="en-US" sz="2400" dirty="0"/>
              <a:t>Instruction Set Architecture (ISA): The CPU's instruction set architecture defines the set of instructions it can understand and execute. Popular ISAs include x86 (used by Intel and AMD processors), ARM (common in mobile devices), and RISC-V (an open-source ISA).</a:t>
            </a:r>
          </a:p>
        </p:txBody>
      </p:sp>
    </p:spTree>
    <p:extLst>
      <p:ext uri="{BB962C8B-B14F-4D97-AF65-F5344CB8AC3E}">
        <p14:creationId xmlns:p14="http://schemas.microsoft.com/office/powerpoint/2010/main" val="28928747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61F5EC-3907-3047-23B6-7F7AAE48ADD6}"/>
              </a:ext>
            </a:extLst>
          </p:cNvPr>
          <p:cNvSpPr txBox="1"/>
          <p:nvPr/>
        </p:nvSpPr>
        <p:spPr>
          <a:xfrm>
            <a:off x="401320" y="878721"/>
            <a:ext cx="11389360" cy="3359061"/>
          </a:xfrm>
          <a:prstGeom prst="rect">
            <a:avLst/>
          </a:prstGeom>
          <a:noFill/>
        </p:spPr>
        <p:txBody>
          <a:bodyPr wrap="square">
            <a:spAutoFit/>
          </a:bodyPr>
          <a:lstStyle/>
          <a:p>
            <a:pPr algn="just">
              <a:lnSpc>
                <a:spcPct val="150000"/>
              </a:lnSpc>
            </a:pPr>
            <a:r>
              <a:rPr lang="en-US" sz="2400" dirty="0"/>
              <a:t>Heat Dissipation: CPUs generate heat while in operation, and cooling systems such as fans or heat sinks are used to dissipate this heat to prevent overheating.</a:t>
            </a:r>
          </a:p>
          <a:p>
            <a:pPr algn="just">
              <a:lnSpc>
                <a:spcPct val="150000"/>
              </a:lnSpc>
            </a:pPr>
            <a:endParaRPr lang="en-US" sz="2400" dirty="0"/>
          </a:p>
          <a:p>
            <a:pPr algn="just">
              <a:lnSpc>
                <a:spcPct val="150000"/>
              </a:lnSpc>
            </a:pPr>
            <a:r>
              <a:rPr lang="en-US" sz="2400" dirty="0"/>
              <a:t>Multithreading: Modern CPUs often support multithreading, allowing each core to handle multiple threads simultaneously. This technology enhances performance and allows for improved multitasking and parallel processing.</a:t>
            </a:r>
            <a:endParaRPr lang="en-IN" sz="2400" dirty="0"/>
          </a:p>
        </p:txBody>
      </p:sp>
    </p:spTree>
    <p:extLst>
      <p:ext uri="{BB962C8B-B14F-4D97-AF65-F5344CB8AC3E}">
        <p14:creationId xmlns:p14="http://schemas.microsoft.com/office/powerpoint/2010/main" val="35580766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AE3202-B2F4-41A0-4617-1017F257A71E}"/>
              </a:ext>
            </a:extLst>
          </p:cNvPr>
          <p:cNvSpPr txBox="1"/>
          <p:nvPr/>
        </p:nvSpPr>
        <p:spPr>
          <a:xfrm>
            <a:off x="325120" y="185414"/>
            <a:ext cx="11541760" cy="6129050"/>
          </a:xfrm>
          <a:prstGeom prst="rect">
            <a:avLst/>
          </a:prstGeom>
          <a:noFill/>
        </p:spPr>
        <p:txBody>
          <a:bodyPr wrap="square">
            <a:spAutoFit/>
          </a:bodyPr>
          <a:lstStyle/>
          <a:p>
            <a:pPr algn="just">
              <a:lnSpc>
                <a:spcPct val="150000"/>
              </a:lnSpc>
            </a:pPr>
            <a:r>
              <a:rPr lang="en-US" sz="2400" dirty="0"/>
              <a:t>Instruction Execution: The CPU fetches instructions from memory, decodes them, and then executes them. It carries out a wide range of operations, including arithmetic calculations, logical comparisons, data manipulation, and control flow operations.</a:t>
            </a:r>
          </a:p>
          <a:p>
            <a:pPr algn="just">
              <a:lnSpc>
                <a:spcPct val="150000"/>
              </a:lnSpc>
            </a:pPr>
            <a:endParaRPr lang="en-US" sz="2400" dirty="0"/>
          </a:p>
          <a:p>
            <a:pPr algn="just">
              <a:lnSpc>
                <a:spcPct val="150000"/>
              </a:lnSpc>
            </a:pPr>
            <a:r>
              <a:rPr lang="en-US" sz="2400" dirty="0"/>
              <a:t>Clock Speed: The clock speed of a CPU, measured in gigahertz (GHz), determines how many instructions it can execute per second. Higher clock speeds generally result in faster processing, although other factors such as architecture and efficiency also play a role.</a:t>
            </a:r>
          </a:p>
          <a:p>
            <a:pPr algn="just">
              <a:lnSpc>
                <a:spcPct val="150000"/>
              </a:lnSpc>
            </a:pPr>
            <a:endParaRPr lang="en-US" sz="2400" dirty="0"/>
          </a:p>
          <a:p>
            <a:pPr algn="just">
              <a:lnSpc>
                <a:spcPct val="150000"/>
              </a:lnSpc>
            </a:pPr>
            <a:r>
              <a:rPr lang="en-US" sz="2400" dirty="0"/>
              <a:t>Compatibility: Different CPUs have varying compatibility with software and operating systems. Software applications and operating systems are often compiled or optimized for specific CPU architectures or instruction sets.</a:t>
            </a:r>
          </a:p>
        </p:txBody>
      </p:sp>
    </p:spTree>
    <p:extLst>
      <p:ext uri="{BB962C8B-B14F-4D97-AF65-F5344CB8AC3E}">
        <p14:creationId xmlns:p14="http://schemas.microsoft.com/office/powerpoint/2010/main" val="10578070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E43C00-248D-F656-4A02-180E8280BA23}"/>
              </a:ext>
            </a:extLst>
          </p:cNvPr>
          <p:cNvSpPr txBox="1"/>
          <p:nvPr/>
        </p:nvSpPr>
        <p:spPr>
          <a:xfrm>
            <a:off x="386882" y="174952"/>
            <a:ext cx="11632398" cy="6129050"/>
          </a:xfrm>
          <a:prstGeom prst="rect">
            <a:avLst/>
          </a:prstGeom>
          <a:noFill/>
        </p:spPr>
        <p:txBody>
          <a:bodyPr wrap="square">
            <a:spAutoFit/>
          </a:bodyPr>
          <a:lstStyle/>
          <a:p>
            <a:pPr algn="just">
              <a:lnSpc>
                <a:spcPct val="150000"/>
              </a:lnSpc>
            </a:pPr>
            <a:r>
              <a:rPr lang="en-IN" sz="2400" dirty="0"/>
              <a:t>Memory</a:t>
            </a:r>
          </a:p>
          <a:p>
            <a:pPr marL="285750" indent="-285750" algn="just">
              <a:lnSpc>
                <a:spcPct val="150000"/>
              </a:lnSpc>
              <a:buFontTx/>
              <a:buChar char="-"/>
            </a:pPr>
            <a:r>
              <a:rPr lang="en-IN" sz="2400" b="1" dirty="0"/>
              <a:t>Types of memory (RAM, ROM)</a:t>
            </a:r>
          </a:p>
          <a:p>
            <a:pPr marL="285750" indent="-285750" algn="just">
              <a:lnSpc>
                <a:spcPct val="150000"/>
              </a:lnSpc>
              <a:buFontTx/>
              <a:buChar char="-"/>
            </a:pPr>
            <a:r>
              <a:rPr lang="en-US" sz="2400" dirty="0"/>
              <a:t>RAM stands for Random Access Memory, is a crucial component of a computer system's memory hierarchy. It is a type of volatile memory that stores data and instructions that the CPU actively uses during program execution. RAM provides fast and temporary storage for data that the CPU needs to access quickly, improving the overall performance of the system.</a:t>
            </a:r>
          </a:p>
          <a:p>
            <a:pPr marL="285750" indent="-285750" algn="just">
              <a:lnSpc>
                <a:spcPct val="150000"/>
              </a:lnSpc>
              <a:buFontTx/>
              <a:buChar char="-"/>
            </a:pPr>
            <a:r>
              <a:rPr lang="en-US" sz="2400" dirty="0"/>
              <a:t>RAM plays a vital role in computer systems, facilitating the smooth and efficient execution of programs and tasks. It acts as a temporary workspace for the CPU, allowing it to store and access data quickly. The amount of RAM a system has can significantly impact its multitasking capabilities, overall performance, and responsiveness.</a:t>
            </a:r>
            <a:endParaRPr lang="en-IN" sz="2400" dirty="0"/>
          </a:p>
        </p:txBody>
      </p:sp>
    </p:spTree>
    <p:extLst>
      <p:ext uri="{BB962C8B-B14F-4D97-AF65-F5344CB8AC3E}">
        <p14:creationId xmlns:p14="http://schemas.microsoft.com/office/powerpoint/2010/main" val="40825762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9F2A246-3742-3948-E2AA-D77D13A9C7F7}"/>
              </a:ext>
            </a:extLst>
          </p:cNvPr>
          <p:cNvSpPr txBox="1"/>
          <p:nvPr/>
        </p:nvSpPr>
        <p:spPr>
          <a:xfrm>
            <a:off x="548640" y="326797"/>
            <a:ext cx="11358880" cy="5021055"/>
          </a:xfrm>
          <a:prstGeom prst="rect">
            <a:avLst/>
          </a:prstGeom>
          <a:noFill/>
        </p:spPr>
        <p:txBody>
          <a:bodyPr wrap="square">
            <a:spAutoFit/>
          </a:bodyPr>
          <a:lstStyle/>
          <a:p>
            <a:pPr algn="just">
              <a:lnSpc>
                <a:spcPct val="150000"/>
              </a:lnSpc>
            </a:pPr>
            <a:r>
              <a:rPr lang="en-US" sz="2400" dirty="0"/>
              <a:t>ROM stands for Read-Only Memory, is a type of non-volatile memory that stores data and instructions permanently. Unlike RAM, ROM retains its contents even when the power to the computer or device is turned off. The data stored in ROM cannot be modified or erased by normal computer operations, hence the term "read-only.“</a:t>
            </a:r>
          </a:p>
          <a:p>
            <a:pPr algn="just">
              <a:lnSpc>
                <a:spcPct val="150000"/>
              </a:lnSpc>
            </a:pPr>
            <a:endParaRPr lang="en-US" sz="2400" dirty="0"/>
          </a:p>
          <a:p>
            <a:pPr algn="just">
              <a:lnSpc>
                <a:spcPct val="150000"/>
              </a:lnSpc>
            </a:pPr>
            <a:r>
              <a:rPr lang="en-US" sz="2400" dirty="0"/>
              <a:t>ROM provides a means of storing permanent data and instructions in computer systems and electronic devices. It is critical for the initial boot process, firmware storage, and storing other crucial data that needs to be preserved over time.</a:t>
            </a:r>
          </a:p>
          <a:p>
            <a:pPr algn="just">
              <a:lnSpc>
                <a:spcPct val="150000"/>
              </a:lnSpc>
            </a:pPr>
            <a:endParaRPr lang="en-IN" sz="2400" dirty="0"/>
          </a:p>
        </p:txBody>
      </p:sp>
    </p:spTree>
    <p:extLst>
      <p:ext uri="{BB962C8B-B14F-4D97-AF65-F5344CB8AC3E}">
        <p14:creationId xmlns:p14="http://schemas.microsoft.com/office/powerpoint/2010/main" val="4213687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571419-84E6-9EAB-D231-FFFC53936F91}"/>
              </a:ext>
            </a:extLst>
          </p:cNvPr>
          <p:cNvSpPr txBox="1"/>
          <p:nvPr/>
        </p:nvSpPr>
        <p:spPr>
          <a:xfrm>
            <a:off x="594360" y="492303"/>
            <a:ext cx="10801952" cy="5021055"/>
          </a:xfrm>
          <a:prstGeom prst="rect">
            <a:avLst/>
          </a:prstGeom>
          <a:noFill/>
        </p:spPr>
        <p:txBody>
          <a:bodyPr wrap="square">
            <a:spAutoFit/>
          </a:bodyPr>
          <a:lstStyle>
            <a:defPPr>
              <a:defRPr lang="en-US"/>
            </a:defPPr>
            <a:lvl1pPr>
              <a:lnSpc>
                <a:spcPct val="150000"/>
              </a:lnSpc>
              <a:defRPr sz="2400" b="1"/>
            </a:lvl1pPr>
          </a:lstStyle>
          <a:p>
            <a:r>
              <a:rPr lang="en-IN" dirty="0"/>
              <a:t>Mainframe Computers</a:t>
            </a:r>
          </a:p>
          <a:p>
            <a:pPr marL="342900" indent="-342900">
              <a:buFontTx/>
              <a:buChar char="-"/>
            </a:pPr>
            <a:r>
              <a:rPr lang="en-IN" dirty="0"/>
              <a:t>Definition:</a:t>
            </a:r>
            <a:r>
              <a:rPr lang="en-IN" b="0" dirty="0"/>
              <a:t> </a:t>
            </a:r>
            <a:r>
              <a:rPr lang="en-US" b="0" dirty="0"/>
              <a:t>Mainframe computers are </a:t>
            </a:r>
            <a:r>
              <a:rPr lang="en-US" dirty="0"/>
              <a:t>large-scale, high-performance computers </a:t>
            </a:r>
            <a:r>
              <a:rPr lang="en-US" b="0" dirty="0"/>
              <a:t>that possess immense processing power and </a:t>
            </a:r>
            <a:r>
              <a:rPr lang="en-US" dirty="0"/>
              <a:t>can handle extensive data </a:t>
            </a:r>
            <a:r>
              <a:rPr lang="en-US" b="0" dirty="0"/>
              <a:t>processing and storage capabilities. They are designed to </a:t>
            </a:r>
            <a:r>
              <a:rPr lang="en-US" dirty="0"/>
              <a:t>support critical and resource-intensive operations</a:t>
            </a:r>
            <a:r>
              <a:rPr lang="en-US" b="0" dirty="0"/>
              <a:t> in large organizations and enterprises.</a:t>
            </a:r>
            <a:endParaRPr lang="en-IN" b="0" dirty="0"/>
          </a:p>
          <a:p>
            <a:pPr marL="342900" indent="-342900">
              <a:buFontTx/>
              <a:buChar char="-"/>
            </a:pPr>
            <a:r>
              <a:rPr lang="en-IN" b="0" dirty="0"/>
              <a:t>characteristics</a:t>
            </a:r>
          </a:p>
          <a:p>
            <a:pPr marL="342900" indent="-342900">
              <a:buFontTx/>
              <a:buChar char="-"/>
            </a:pPr>
            <a:r>
              <a:rPr lang="en-IN" dirty="0"/>
              <a:t>Applications :</a:t>
            </a:r>
            <a:r>
              <a:rPr lang="en-IN" b="0" dirty="0"/>
              <a:t> Financial institutions, Government Agencies, Healthcare industry, Airlines and transportations, Retail and E-commerce, Telecommunications </a:t>
            </a:r>
          </a:p>
          <a:p>
            <a:pPr marL="342900" indent="-342900">
              <a:buFontTx/>
              <a:buChar char="-"/>
            </a:pPr>
            <a:r>
              <a:rPr lang="en-IN" b="0" dirty="0"/>
              <a:t>Examples of mainframe computer systems: IBMZ15, IBMZ14</a:t>
            </a:r>
          </a:p>
        </p:txBody>
      </p:sp>
    </p:spTree>
    <p:extLst>
      <p:ext uri="{BB962C8B-B14F-4D97-AF65-F5344CB8AC3E}">
        <p14:creationId xmlns:p14="http://schemas.microsoft.com/office/powerpoint/2010/main" val="9502512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EC7B505-03E5-6034-EFC3-F1A795CCB174}"/>
              </a:ext>
            </a:extLst>
          </p:cNvPr>
          <p:cNvSpPr txBox="1"/>
          <p:nvPr/>
        </p:nvSpPr>
        <p:spPr>
          <a:xfrm>
            <a:off x="111760" y="80784"/>
            <a:ext cx="11968480" cy="6370975"/>
          </a:xfrm>
          <a:prstGeom prst="rect">
            <a:avLst/>
          </a:prstGeom>
          <a:noFill/>
        </p:spPr>
        <p:txBody>
          <a:bodyPr wrap="square">
            <a:spAutoFit/>
          </a:bodyPr>
          <a:lstStyle/>
          <a:p>
            <a:pPr algn="just"/>
            <a:r>
              <a:rPr lang="en-US" sz="2400" dirty="0"/>
              <a:t>Variants of ROM: There are different variants of ROM with varying characteristics:</a:t>
            </a:r>
          </a:p>
          <a:p>
            <a:pPr algn="just"/>
            <a:endParaRPr lang="en-US" sz="2400" dirty="0"/>
          </a:p>
          <a:p>
            <a:pPr algn="just"/>
            <a:r>
              <a:rPr lang="en-US" sz="2400" b="1" dirty="0"/>
              <a:t>Mask ROM (MROM): </a:t>
            </a:r>
            <a:r>
              <a:rPr lang="en-US" sz="2400" dirty="0"/>
              <a:t>This type of ROM is programmed during the manufacturing process using a photolithographic mask. Once programmed, the data is permanently embedded in the ROM, and </a:t>
            </a:r>
            <a:r>
              <a:rPr lang="en-US" sz="2400" b="1" dirty="0"/>
              <a:t>it cannot be changed.</a:t>
            </a:r>
          </a:p>
          <a:p>
            <a:pPr algn="just"/>
            <a:endParaRPr lang="en-US" sz="2400" dirty="0"/>
          </a:p>
          <a:p>
            <a:pPr algn="just"/>
            <a:r>
              <a:rPr lang="en-US" sz="2400" b="1" dirty="0"/>
              <a:t>PROM (Programmable ROM): </a:t>
            </a:r>
            <a:r>
              <a:rPr lang="en-US" sz="2400" dirty="0"/>
              <a:t>PROM can be </a:t>
            </a:r>
            <a:r>
              <a:rPr lang="en-US" sz="2400" b="1" dirty="0"/>
              <a:t>electrically programmed once by the user </a:t>
            </a:r>
            <a:r>
              <a:rPr lang="en-US" sz="2400" dirty="0"/>
              <a:t>or </a:t>
            </a:r>
            <a:r>
              <a:rPr lang="en-US" sz="2400" b="1" dirty="0"/>
              <a:t>manufacturer after the device is manufactured</a:t>
            </a:r>
            <a:r>
              <a:rPr lang="en-US" sz="2400" dirty="0"/>
              <a:t>. It uses fuses or programmable links to store data permanently.</a:t>
            </a:r>
          </a:p>
          <a:p>
            <a:pPr algn="just"/>
            <a:endParaRPr lang="en-US" sz="2400" dirty="0"/>
          </a:p>
          <a:p>
            <a:pPr algn="just"/>
            <a:r>
              <a:rPr lang="en-US" sz="2400" b="1" dirty="0"/>
              <a:t>EPROM (Erasable Programmable ROM):</a:t>
            </a:r>
            <a:r>
              <a:rPr lang="en-US" sz="2400" dirty="0"/>
              <a:t> </a:t>
            </a:r>
            <a:r>
              <a:rPr lang="en-US" sz="2400" b="1" dirty="0"/>
              <a:t>EPROM allows data to be erased and reprogrammed using ultraviolet (UV) light exposure</a:t>
            </a:r>
            <a:r>
              <a:rPr lang="en-US" sz="2400" dirty="0"/>
              <a:t>. This erasure is done using a special EPROM eraser device, enabling reprogramming of the ROM.</a:t>
            </a:r>
          </a:p>
          <a:p>
            <a:pPr algn="just"/>
            <a:endParaRPr lang="en-US" sz="2400" dirty="0"/>
          </a:p>
          <a:p>
            <a:pPr algn="just"/>
            <a:r>
              <a:rPr lang="en-US" sz="2400" b="1" dirty="0"/>
              <a:t>EEPROM (Electrically Erasable Programmable ROM): </a:t>
            </a:r>
            <a:r>
              <a:rPr lang="en-US" sz="2400" dirty="0"/>
              <a:t>EEPROM allows </a:t>
            </a:r>
            <a:r>
              <a:rPr lang="en-US" sz="2400" b="1" dirty="0"/>
              <a:t>data to be erased and reprogrammed electrically</a:t>
            </a:r>
            <a:r>
              <a:rPr lang="en-US" sz="2400" dirty="0"/>
              <a:t>. Unlike EPROM, EEPROM can be erased and reprogrammed on a byte-by-byte basis without requiring UV light exposure.</a:t>
            </a:r>
            <a:endParaRPr lang="en-IN" sz="2400" dirty="0"/>
          </a:p>
        </p:txBody>
      </p:sp>
    </p:spTree>
    <p:extLst>
      <p:ext uri="{BB962C8B-B14F-4D97-AF65-F5344CB8AC3E}">
        <p14:creationId xmlns:p14="http://schemas.microsoft.com/office/powerpoint/2010/main" val="23487932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MASK ROM (MROM) Selection Guide: Types, Features, Applications | GlobalSpec">
            <a:extLst>
              <a:ext uri="{FF2B5EF4-FFF2-40B4-BE49-F238E27FC236}">
                <a16:creationId xmlns:a16="http://schemas.microsoft.com/office/drawing/2014/main" id="{326B375E-F987-5E03-0B3D-B3F5C25F8C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1920" y="1696073"/>
            <a:ext cx="4665345" cy="296133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A66847A-6694-2427-D16D-1B5046DFE920}"/>
              </a:ext>
            </a:extLst>
          </p:cNvPr>
          <p:cNvSpPr txBox="1"/>
          <p:nvPr/>
        </p:nvSpPr>
        <p:spPr>
          <a:xfrm>
            <a:off x="1026160" y="870635"/>
            <a:ext cx="8696960" cy="523220"/>
          </a:xfrm>
          <a:prstGeom prst="rect">
            <a:avLst/>
          </a:prstGeom>
          <a:noFill/>
        </p:spPr>
        <p:txBody>
          <a:bodyPr wrap="square">
            <a:spAutoFit/>
          </a:bodyPr>
          <a:lstStyle/>
          <a:p>
            <a:pPr algn="ctr"/>
            <a:r>
              <a:rPr lang="en-US" sz="2800" b="1" dirty="0"/>
              <a:t>Mask ROM (MROM): </a:t>
            </a:r>
            <a:endParaRPr lang="en-IN" sz="2800" dirty="0"/>
          </a:p>
        </p:txBody>
      </p:sp>
    </p:spTree>
    <p:extLst>
      <p:ext uri="{BB962C8B-B14F-4D97-AF65-F5344CB8AC3E}">
        <p14:creationId xmlns:p14="http://schemas.microsoft.com/office/powerpoint/2010/main" val="1606974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Programmable read-only memory - a form of digital memory - Assignment Point">
            <a:extLst>
              <a:ext uri="{FF2B5EF4-FFF2-40B4-BE49-F238E27FC236}">
                <a16:creationId xmlns:a16="http://schemas.microsoft.com/office/drawing/2014/main" id="{3F422832-CBD4-D486-5FBC-C2554F0D56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4348" y="1503680"/>
            <a:ext cx="6685651" cy="351535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D319A9E-B0CF-CD79-189A-52FAB55F03C0}"/>
              </a:ext>
            </a:extLst>
          </p:cNvPr>
          <p:cNvSpPr txBox="1"/>
          <p:nvPr/>
        </p:nvSpPr>
        <p:spPr>
          <a:xfrm>
            <a:off x="3023999" y="775454"/>
            <a:ext cx="6096000" cy="461665"/>
          </a:xfrm>
          <a:prstGeom prst="rect">
            <a:avLst/>
          </a:prstGeom>
          <a:noFill/>
        </p:spPr>
        <p:txBody>
          <a:bodyPr wrap="square">
            <a:spAutoFit/>
          </a:bodyPr>
          <a:lstStyle/>
          <a:p>
            <a:pPr algn="ctr"/>
            <a:r>
              <a:rPr lang="en-US" sz="2400" b="1" dirty="0"/>
              <a:t>PROM (Programmable ROM)</a:t>
            </a:r>
            <a:endParaRPr lang="en-IN" sz="2400" dirty="0"/>
          </a:p>
        </p:txBody>
      </p:sp>
    </p:spTree>
    <p:extLst>
      <p:ext uri="{BB962C8B-B14F-4D97-AF65-F5344CB8AC3E}">
        <p14:creationId xmlns:p14="http://schemas.microsoft.com/office/powerpoint/2010/main" val="29284986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What is an EEPROM? - Global Electronic Services">
            <a:extLst>
              <a:ext uri="{FF2B5EF4-FFF2-40B4-BE49-F238E27FC236}">
                <a16:creationId xmlns:a16="http://schemas.microsoft.com/office/drawing/2014/main" id="{AC1702D0-0AEE-A6BC-F507-1158355A32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6880" y="916708"/>
            <a:ext cx="8392160" cy="480359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10EE46D-1D63-D7F8-9504-9D4398D15446}"/>
              </a:ext>
            </a:extLst>
          </p:cNvPr>
          <p:cNvSpPr txBox="1"/>
          <p:nvPr/>
        </p:nvSpPr>
        <p:spPr>
          <a:xfrm>
            <a:off x="2698879" y="455043"/>
            <a:ext cx="6096000" cy="461665"/>
          </a:xfrm>
          <a:prstGeom prst="rect">
            <a:avLst/>
          </a:prstGeom>
          <a:noFill/>
        </p:spPr>
        <p:txBody>
          <a:bodyPr wrap="square">
            <a:spAutoFit/>
          </a:bodyPr>
          <a:lstStyle/>
          <a:p>
            <a:pPr algn="ctr"/>
            <a:r>
              <a:rPr lang="en-US" sz="2400" b="1" dirty="0"/>
              <a:t>EPROM (Erasable Programmable ROM)</a:t>
            </a:r>
            <a:endParaRPr lang="en-IN" sz="2400" dirty="0"/>
          </a:p>
        </p:txBody>
      </p:sp>
    </p:spTree>
    <p:extLst>
      <p:ext uri="{BB962C8B-B14F-4D97-AF65-F5344CB8AC3E}">
        <p14:creationId xmlns:p14="http://schemas.microsoft.com/office/powerpoint/2010/main" val="33535596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EEPROM - INFOTECH 100">
            <a:extLst>
              <a:ext uri="{FF2B5EF4-FFF2-40B4-BE49-F238E27FC236}">
                <a16:creationId xmlns:a16="http://schemas.microsoft.com/office/drawing/2014/main" id="{8A0B0C39-2C5E-C269-00FC-04DC1301CF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1775" y="1706880"/>
            <a:ext cx="6602017" cy="3515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18180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Javanotes 9, Section 3.1 -- Blocks, Loops, and Branches">
            <a:extLst>
              <a:ext uri="{FF2B5EF4-FFF2-40B4-BE49-F238E27FC236}">
                <a16:creationId xmlns:a16="http://schemas.microsoft.com/office/drawing/2014/main" id="{7366658E-9ED5-4880-630C-DEF49EEF0A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1937" y="755640"/>
            <a:ext cx="7575082" cy="528184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F440725-ADD1-131C-FF51-8B2BBA3C81CC}"/>
              </a:ext>
            </a:extLst>
          </p:cNvPr>
          <p:cNvSpPr txBox="1"/>
          <p:nvPr/>
        </p:nvSpPr>
        <p:spPr>
          <a:xfrm>
            <a:off x="288758" y="96252"/>
            <a:ext cx="11569566" cy="523220"/>
          </a:xfrm>
          <a:prstGeom prst="rect">
            <a:avLst/>
          </a:prstGeom>
          <a:solidFill>
            <a:schemeClr val="accent1">
              <a:lumMod val="40000"/>
              <a:lumOff val="60000"/>
            </a:schemeClr>
          </a:solidFill>
          <a:ln w="19050">
            <a:solidFill>
              <a:schemeClr val="tx1"/>
            </a:solidFill>
          </a:ln>
          <a:effectLst>
            <a:glow rad="101600">
              <a:schemeClr val="accent2">
                <a:satMod val="175000"/>
                <a:alpha val="40000"/>
              </a:schemeClr>
            </a:glow>
            <a:outerShdw blurRad="50800" dist="38100" dir="10800000" algn="r" rotWithShape="0">
              <a:prstClr val="black">
                <a:alpha val="40000"/>
              </a:prstClr>
            </a:outerShdw>
          </a:effectLst>
        </p:spPr>
        <p:txBody>
          <a:bodyPr wrap="square" rtlCol="0">
            <a:spAutoFit/>
          </a:bodyPr>
          <a:lstStyle/>
          <a:p>
            <a:pPr algn="ctr"/>
            <a:r>
              <a:rPr lang="en-IN" sz="2800" dirty="0"/>
              <a:t>Control Structure</a:t>
            </a:r>
          </a:p>
        </p:txBody>
      </p:sp>
    </p:spTree>
    <p:extLst>
      <p:ext uri="{BB962C8B-B14F-4D97-AF65-F5344CB8AC3E}">
        <p14:creationId xmlns:p14="http://schemas.microsoft.com/office/powerpoint/2010/main" val="10835097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DB0F9CB-FAAA-367B-F08E-DD67A0E095C6}"/>
              </a:ext>
            </a:extLst>
          </p:cNvPr>
          <p:cNvSpPr txBox="1"/>
          <p:nvPr/>
        </p:nvSpPr>
        <p:spPr>
          <a:xfrm>
            <a:off x="508000" y="396241"/>
            <a:ext cx="11115040" cy="2805063"/>
          </a:xfrm>
          <a:prstGeom prst="rect">
            <a:avLst/>
          </a:prstGeom>
          <a:noFill/>
        </p:spPr>
        <p:txBody>
          <a:bodyPr wrap="square">
            <a:spAutoFit/>
          </a:bodyPr>
          <a:lstStyle/>
          <a:p>
            <a:pPr algn="just">
              <a:lnSpc>
                <a:spcPct val="150000"/>
              </a:lnSpc>
            </a:pPr>
            <a:r>
              <a:rPr lang="en-US" sz="2400" dirty="0"/>
              <a:t>An </a:t>
            </a:r>
            <a:r>
              <a:rPr lang="en-US" sz="2400" b="1" dirty="0"/>
              <a:t>algorithm</a:t>
            </a:r>
            <a:r>
              <a:rPr lang="en-US" sz="2400" dirty="0"/>
              <a:t> is a well-defined, step-by-step procedure or set of rules used to solve a problem or perform a specific task. It is a precise and unambiguous set of instructions that outlines the logical sequence of operations needed to achieve a desired outcome. Algorithms are used in various fields, including computer science, mathematics, and problem-solving domains.</a:t>
            </a:r>
            <a:endParaRPr lang="en-IN" sz="2400" dirty="0"/>
          </a:p>
        </p:txBody>
      </p:sp>
    </p:spTree>
    <p:extLst>
      <p:ext uri="{BB962C8B-B14F-4D97-AF65-F5344CB8AC3E}">
        <p14:creationId xmlns:p14="http://schemas.microsoft.com/office/powerpoint/2010/main" val="17751527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0E1E1D-7E32-5691-9693-D1D58688D854}"/>
              </a:ext>
            </a:extLst>
          </p:cNvPr>
          <p:cNvSpPr txBox="1"/>
          <p:nvPr/>
        </p:nvSpPr>
        <p:spPr>
          <a:xfrm>
            <a:off x="599440" y="289679"/>
            <a:ext cx="10739120" cy="5021055"/>
          </a:xfrm>
          <a:prstGeom prst="rect">
            <a:avLst/>
          </a:prstGeom>
          <a:noFill/>
        </p:spPr>
        <p:txBody>
          <a:bodyPr wrap="square">
            <a:spAutoFit/>
          </a:bodyPr>
          <a:lstStyle/>
          <a:p>
            <a:pPr algn="just">
              <a:lnSpc>
                <a:spcPct val="150000"/>
              </a:lnSpc>
            </a:pPr>
            <a:r>
              <a:rPr lang="en-US" sz="2400" dirty="0"/>
              <a:t>Here are some key points about algorithms:</a:t>
            </a:r>
          </a:p>
          <a:p>
            <a:pPr algn="just">
              <a:lnSpc>
                <a:spcPct val="150000"/>
              </a:lnSpc>
            </a:pPr>
            <a:endParaRPr lang="en-US" sz="2400" dirty="0"/>
          </a:p>
          <a:p>
            <a:pPr marL="342900" indent="-342900" algn="just">
              <a:lnSpc>
                <a:spcPct val="150000"/>
              </a:lnSpc>
              <a:buFont typeface="Arial" panose="020B0604020202020204" pitchFamily="34" charset="0"/>
              <a:buChar char="•"/>
            </a:pPr>
            <a:r>
              <a:rPr lang="en-US" sz="2400" b="1" dirty="0"/>
              <a:t>Problem Solving</a:t>
            </a:r>
            <a:r>
              <a:rPr lang="en-US" sz="2400" dirty="0"/>
              <a:t>: Algorithms are designed to solve specific problems or accomplish specific tasks. They provide </a:t>
            </a:r>
            <a:r>
              <a:rPr lang="en-US" sz="2400" b="1" dirty="0"/>
              <a:t>a systematic approach to breaking down a problem into smaller, manageable steps that can be executed sequentially</a:t>
            </a:r>
            <a:r>
              <a:rPr lang="en-US" sz="2400" dirty="0"/>
              <a:t>.</a:t>
            </a:r>
          </a:p>
          <a:p>
            <a:pPr algn="just">
              <a:lnSpc>
                <a:spcPct val="150000"/>
              </a:lnSpc>
            </a:pPr>
            <a:endParaRPr lang="en-US" sz="2400" dirty="0"/>
          </a:p>
          <a:p>
            <a:pPr marL="342900" indent="-342900" algn="just">
              <a:lnSpc>
                <a:spcPct val="150000"/>
              </a:lnSpc>
              <a:buFont typeface="Arial" panose="020B0604020202020204" pitchFamily="34" charset="0"/>
              <a:buChar char="•"/>
            </a:pPr>
            <a:r>
              <a:rPr lang="en-US" sz="2400" b="1" dirty="0"/>
              <a:t>Sequence of Steps</a:t>
            </a:r>
            <a:r>
              <a:rPr lang="en-US" sz="2400" dirty="0"/>
              <a:t>: An algorithm consists of a series of well-defined steps or operations. </a:t>
            </a:r>
            <a:r>
              <a:rPr lang="en-US" sz="2400" b="1" dirty="0"/>
              <a:t>Each step represents a specific action </a:t>
            </a:r>
            <a:r>
              <a:rPr lang="en-US" sz="2400" dirty="0"/>
              <a:t>or calculation to be performed to move closer to the desired solution or outcome.</a:t>
            </a:r>
            <a:endParaRPr lang="en-IN" sz="2400" dirty="0"/>
          </a:p>
        </p:txBody>
      </p:sp>
    </p:spTree>
    <p:extLst>
      <p:ext uri="{BB962C8B-B14F-4D97-AF65-F5344CB8AC3E}">
        <p14:creationId xmlns:p14="http://schemas.microsoft.com/office/powerpoint/2010/main" val="385935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5315B1F-0982-8009-5C33-72679330B062}"/>
              </a:ext>
            </a:extLst>
          </p:cNvPr>
          <p:cNvSpPr txBox="1"/>
          <p:nvPr/>
        </p:nvSpPr>
        <p:spPr>
          <a:xfrm>
            <a:off x="81280" y="0"/>
            <a:ext cx="11877040" cy="6129050"/>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400" b="1" dirty="0"/>
              <a:t>Input and Output</a:t>
            </a:r>
            <a:r>
              <a:rPr lang="en-US" sz="2400" dirty="0"/>
              <a:t>: Algorithms take input, which can be data, variables, or other information, and produce output, which is the result or solution of the problem. The input is processed through the series of steps, and the output is generated based on the algorithm's logic.</a:t>
            </a:r>
          </a:p>
          <a:p>
            <a:pPr algn="just">
              <a:lnSpc>
                <a:spcPct val="150000"/>
              </a:lnSpc>
            </a:pPr>
            <a:endParaRPr lang="en-US" sz="2400" dirty="0"/>
          </a:p>
          <a:p>
            <a:pPr marL="342900" indent="-342900" algn="just">
              <a:lnSpc>
                <a:spcPct val="150000"/>
              </a:lnSpc>
              <a:buFont typeface="Arial" panose="020B0604020202020204" pitchFamily="34" charset="0"/>
              <a:buChar char="•"/>
            </a:pPr>
            <a:r>
              <a:rPr lang="en-US" sz="2400" b="1" dirty="0"/>
              <a:t>Unambiguous and Deterministic</a:t>
            </a:r>
            <a:r>
              <a:rPr lang="en-US" sz="2400" dirty="0"/>
              <a:t>:</a:t>
            </a:r>
          </a:p>
          <a:p>
            <a:pPr algn="just">
              <a:lnSpc>
                <a:spcPct val="150000"/>
              </a:lnSpc>
            </a:pPr>
            <a:endParaRPr lang="en-US" sz="2400" dirty="0"/>
          </a:p>
          <a:p>
            <a:pPr marL="342900" indent="-342900" algn="just">
              <a:lnSpc>
                <a:spcPct val="150000"/>
              </a:lnSpc>
              <a:buFont typeface="Arial" panose="020B0604020202020204" pitchFamily="34" charset="0"/>
              <a:buChar char="•"/>
            </a:pPr>
            <a:r>
              <a:rPr lang="en-US" sz="2400" b="1" dirty="0"/>
              <a:t>Efficiency</a:t>
            </a:r>
            <a:r>
              <a:rPr lang="en-US" sz="2400" dirty="0"/>
              <a:t>: The efficiency of an algorithm refers to its ability to solve a problem using the fewest possible steps or operations. Efficiency considerations include factors such as time complexity (how long it takes to execute) and space complexity (how much memory it requires).</a:t>
            </a:r>
            <a:endParaRPr lang="en-IN" sz="2400" dirty="0"/>
          </a:p>
        </p:txBody>
      </p:sp>
    </p:spTree>
    <p:extLst>
      <p:ext uri="{BB962C8B-B14F-4D97-AF65-F5344CB8AC3E}">
        <p14:creationId xmlns:p14="http://schemas.microsoft.com/office/powerpoint/2010/main" val="19355355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A78B003-2145-2660-52EE-57D17488C569}"/>
              </a:ext>
            </a:extLst>
          </p:cNvPr>
          <p:cNvSpPr txBox="1"/>
          <p:nvPr/>
        </p:nvSpPr>
        <p:spPr>
          <a:xfrm>
            <a:off x="162560" y="87476"/>
            <a:ext cx="11805920" cy="6129050"/>
          </a:xfrm>
          <a:prstGeom prst="rect">
            <a:avLst/>
          </a:prstGeom>
          <a:noFill/>
        </p:spPr>
        <p:txBody>
          <a:bodyPr wrap="square">
            <a:spAutoFit/>
          </a:bodyPr>
          <a:lstStyle/>
          <a:p>
            <a:pPr algn="just">
              <a:lnSpc>
                <a:spcPct val="150000"/>
              </a:lnSpc>
            </a:pPr>
            <a:r>
              <a:rPr lang="en-US" sz="2400" b="1" dirty="0"/>
              <a:t>Pseudocode and Flowcharts</a:t>
            </a:r>
            <a:r>
              <a:rPr lang="en-US" sz="2400" dirty="0"/>
              <a:t>: Algorithms can be described using pseudocode or flowcharts, which are not tied to any specific programming language. These visual or textual representations help communicate the logic and structure of the algorithm.</a:t>
            </a:r>
          </a:p>
          <a:p>
            <a:pPr algn="just">
              <a:lnSpc>
                <a:spcPct val="150000"/>
              </a:lnSpc>
            </a:pPr>
            <a:endParaRPr lang="en-US" sz="2400" dirty="0"/>
          </a:p>
          <a:p>
            <a:pPr algn="just">
              <a:lnSpc>
                <a:spcPct val="150000"/>
              </a:lnSpc>
            </a:pPr>
            <a:r>
              <a:rPr lang="en-US" sz="2400" b="1" dirty="0"/>
              <a:t>Iteration and Control Structures</a:t>
            </a:r>
            <a:r>
              <a:rPr lang="en-US" sz="2400" dirty="0"/>
              <a:t>: Algorithms often involve repetition (iteration) and decision-making (control structures) to handle different scenarios or conditions. Loops, conditionals, and other control structures are used to control the flow of execution within an algorithm.</a:t>
            </a:r>
          </a:p>
          <a:p>
            <a:pPr algn="just">
              <a:lnSpc>
                <a:spcPct val="150000"/>
              </a:lnSpc>
            </a:pPr>
            <a:endParaRPr lang="en-US" sz="2400" dirty="0"/>
          </a:p>
          <a:p>
            <a:pPr algn="just">
              <a:lnSpc>
                <a:spcPct val="150000"/>
              </a:lnSpc>
            </a:pPr>
            <a:r>
              <a:rPr lang="en-US" sz="2400" b="1" dirty="0"/>
              <a:t>Design and Analysis</a:t>
            </a:r>
            <a:r>
              <a:rPr lang="en-US" sz="2400" dirty="0"/>
              <a:t>: Algorithm design involves creating an efficient and effective solution for a problem. Algorithm analysis involves evaluating the efficiency and correctness of an algorithm.</a:t>
            </a:r>
            <a:endParaRPr lang="en-IN" sz="2400" dirty="0"/>
          </a:p>
        </p:txBody>
      </p:sp>
    </p:spTree>
    <p:extLst>
      <p:ext uri="{BB962C8B-B14F-4D97-AF65-F5344CB8AC3E}">
        <p14:creationId xmlns:p14="http://schemas.microsoft.com/office/powerpoint/2010/main" val="491911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ake a tour of the IBM z15 system, including details and photos of the  machine's key components. - IBM Developer">
            <a:extLst>
              <a:ext uri="{FF2B5EF4-FFF2-40B4-BE49-F238E27FC236}">
                <a16:creationId xmlns:a16="http://schemas.microsoft.com/office/drawing/2014/main" id="{AEC97511-5E01-5833-9A39-A241AF274E5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667" r="19999"/>
          <a:stretch/>
        </p:blipFill>
        <p:spPr bwMode="auto">
          <a:xfrm>
            <a:off x="685951" y="1592379"/>
            <a:ext cx="3452912" cy="4000500"/>
          </a:xfrm>
          <a:prstGeom prst="roundRect">
            <a:avLst>
              <a:gd name="adj" fmla="val 8594"/>
            </a:avLst>
          </a:prstGeom>
          <a:solidFill>
            <a:srgbClr val="FFFFFF">
              <a:shade val="85000"/>
            </a:srgbClr>
          </a:solidFill>
          <a:ln w="9525">
            <a:solidFill>
              <a:schemeClr val="tx1"/>
            </a:solidFill>
          </a:ln>
          <a:effectLst>
            <a:reflection blurRad="12700" stA="38000" endPos="28000" dist="5000" dir="5400000" sy="-100000" algn="bl" rotWithShape="0"/>
          </a:effectLst>
        </p:spPr>
      </p:pic>
      <p:sp>
        <p:nvSpPr>
          <p:cNvPr id="2" name="TextBox 1">
            <a:extLst>
              <a:ext uri="{FF2B5EF4-FFF2-40B4-BE49-F238E27FC236}">
                <a16:creationId xmlns:a16="http://schemas.microsoft.com/office/drawing/2014/main" id="{90DE607B-12CB-C588-773D-F6E8C0CE4CE5}"/>
              </a:ext>
            </a:extLst>
          </p:cNvPr>
          <p:cNvSpPr txBox="1"/>
          <p:nvPr/>
        </p:nvSpPr>
        <p:spPr>
          <a:xfrm>
            <a:off x="1876927" y="895789"/>
            <a:ext cx="1167307" cy="461665"/>
          </a:xfrm>
          <a:prstGeom prst="rect">
            <a:avLst/>
          </a:prstGeom>
          <a:noFill/>
        </p:spPr>
        <p:txBody>
          <a:bodyPr wrap="none" rtlCol="0">
            <a:spAutoFit/>
          </a:bodyPr>
          <a:lstStyle/>
          <a:p>
            <a:r>
              <a:rPr lang="en-IN" sz="2400" b="1" dirty="0"/>
              <a:t>IBMZ15</a:t>
            </a:r>
          </a:p>
        </p:txBody>
      </p:sp>
      <p:pic>
        <p:nvPicPr>
          <p:cNvPr id="1028" name="Picture 4" descr="IBM tweaks its z14 mainframe to make it a better physical fit for the data  center | Network World">
            <a:extLst>
              <a:ext uri="{FF2B5EF4-FFF2-40B4-BE49-F238E27FC236}">
                <a16:creationId xmlns:a16="http://schemas.microsoft.com/office/drawing/2014/main" id="{B14B9B88-C596-AA47-EA84-D0DE93FE08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3315" y="1592379"/>
            <a:ext cx="5862292" cy="3901089"/>
          </a:xfrm>
          <a:prstGeom prst="roundRect">
            <a:avLst>
              <a:gd name="adj" fmla="val 16667"/>
            </a:avLst>
          </a:prstGeom>
          <a:ln w="12700">
            <a:solidFill>
              <a:schemeClr val="tx1"/>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3CA94BA-E713-99EF-1155-867460D57A5E}"/>
              </a:ext>
            </a:extLst>
          </p:cNvPr>
          <p:cNvSpPr txBox="1"/>
          <p:nvPr/>
        </p:nvSpPr>
        <p:spPr>
          <a:xfrm>
            <a:off x="7393810" y="895788"/>
            <a:ext cx="1167307" cy="461665"/>
          </a:xfrm>
          <a:prstGeom prst="rect">
            <a:avLst/>
          </a:prstGeom>
          <a:noFill/>
        </p:spPr>
        <p:txBody>
          <a:bodyPr wrap="square">
            <a:spAutoFit/>
          </a:bodyPr>
          <a:lstStyle/>
          <a:p>
            <a:r>
              <a:rPr lang="en-IN" sz="2400" b="1" dirty="0"/>
              <a:t>IBMZ14</a:t>
            </a:r>
          </a:p>
        </p:txBody>
      </p:sp>
    </p:spTree>
    <p:extLst>
      <p:ext uri="{BB962C8B-B14F-4D97-AF65-F5344CB8AC3E}">
        <p14:creationId xmlns:p14="http://schemas.microsoft.com/office/powerpoint/2010/main" val="30604816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1E613E1-4AC5-146A-12A2-26A76F14D980}"/>
              </a:ext>
            </a:extLst>
          </p:cNvPr>
          <p:cNvSpPr txBox="1"/>
          <p:nvPr/>
        </p:nvSpPr>
        <p:spPr>
          <a:xfrm>
            <a:off x="985520" y="575439"/>
            <a:ext cx="10281920" cy="3970318"/>
          </a:xfrm>
          <a:prstGeom prst="rect">
            <a:avLst/>
          </a:prstGeom>
          <a:noFill/>
        </p:spPr>
        <p:txBody>
          <a:bodyPr wrap="square">
            <a:spAutoFit/>
          </a:bodyPr>
          <a:lstStyle/>
          <a:p>
            <a:r>
              <a:rPr lang="en-US" sz="2800" b="1" dirty="0"/>
              <a:t>Algorithm: Exchange Values with Temporary Variable</a:t>
            </a:r>
          </a:p>
          <a:p>
            <a:endParaRPr lang="en-US" sz="2800" dirty="0"/>
          </a:p>
          <a:p>
            <a:r>
              <a:rPr lang="en-US" sz="2800" dirty="0"/>
              <a:t>Input: Two variables `a` and `b`</a:t>
            </a:r>
          </a:p>
          <a:p>
            <a:r>
              <a:rPr lang="en-US" sz="2800" dirty="0"/>
              <a:t>Output: Updated values of `a` and `b`</a:t>
            </a:r>
          </a:p>
          <a:p>
            <a:endParaRPr lang="en-US" sz="2800" dirty="0"/>
          </a:p>
          <a:p>
            <a:r>
              <a:rPr lang="en-US" sz="2800" dirty="0"/>
              <a:t>1. Create a temporary variable `temp` and assign it the value of `a`.</a:t>
            </a:r>
          </a:p>
          <a:p>
            <a:r>
              <a:rPr lang="en-US" sz="2800" dirty="0"/>
              <a:t>2. Assign the value of `b` to `a`.</a:t>
            </a:r>
          </a:p>
          <a:p>
            <a:r>
              <a:rPr lang="en-US" sz="2800" dirty="0"/>
              <a:t>3. Assign the value of `temp` to `b`.</a:t>
            </a:r>
          </a:p>
          <a:p>
            <a:r>
              <a:rPr lang="en-US" sz="2800" dirty="0"/>
              <a:t>4. Output the updated values of `a` and `b`.</a:t>
            </a:r>
            <a:endParaRPr lang="en-IN" sz="2800" dirty="0"/>
          </a:p>
        </p:txBody>
      </p:sp>
    </p:spTree>
    <p:extLst>
      <p:ext uri="{BB962C8B-B14F-4D97-AF65-F5344CB8AC3E}">
        <p14:creationId xmlns:p14="http://schemas.microsoft.com/office/powerpoint/2010/main" val="42427810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Swapping Of Two Number ~ Fuzzy Programs">
            <a:extLst>
              <a:ext uri="{FF2B5EF4-FFF2-40B4-BE49-F238E27FC236}">
                <a16:creationId xmlns:a16="http://schemas.microsoft.com/office/drawing/2014/main" id="{F9F42540-C3EB-1EAF-7ADB-3323CCD711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8287" y="354664"/>
            <a:ext cx="8595360" cy="485603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28C4F9C-E3E3-4BB7-553D-8A30C88F434E}"/>
              </a:ext>
            </a:extLst>
          </p:cNvPr>
          <p:cNvSpPr txBox="1"/>
          <p:nvPr/>
        </p:nvSpPr>
        <p:spPr>
          <a:xfrm>
            <a:off x="1056372" y="5210703"/>
            <a:ext cx="10099307" cy="369332"/>
          </a:xfrm>
          <a:prstGeom prst="rect">
            <a:avLst/>
          </a:prstGeom>
          <a:noFill/>
        </p:spPr>
        <p:txBody>
          <a:bodyPr wrap="square">
            <a:spAutoFit/>
          </a:bodyPr>
          <a:lstStyle/>
          <a:p>
            <a:r>
              <a:rPr lang="en-IN" dirty="0"/>
              <a:t>Reference : http://program-art.blogspot.com/2014/06/swapping-of-two-number.html</a:t>
            </a:r>
          </a:p>
        </p:txBody>
      </p:sp>
    </p:spTree>
    <p:extLst>
      <p:ext uri="{BB962C8B-B14F-4D97-AF65-F5344CB8AC3E}">
        <p14:creationId xmlns:p14="http://schemas.microsoft.com/office/powerpoint/2010/main" val="31595965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D051B4-D161-8381-3380-222CE924E006}"/>
              </a:ext>
            </a:extLst>
          </p:cNvPr>
          <p:cNvSpPr txBox="1"/>
          <p:nvPr/>
        </p:nvSpPr>
        <p:spPr>
          <a:xfrm>
            <a:off x="985520" y="575439"/>
            <a:ext cx="10281920" cy="3108543"/>
          </a:xfrm>
          <a:prstGeom prst="rect">
            <a:avLst/>
          </a:prstGeom>
          <a:noFill/>
        </p:spPr>
        <p:txBody>
          <a:bodyPr wrap="square">
            <a:spAutoFit/>
          </a:bodyPr>
          <a:lstStyle/>
          <a:p>
            <a:r>
              <a:rPr lang="en-US" sz="2800" b="1" dirty="0"/>
              <a:t>Example: Exchange Values with Temporary Variable</a:t>
            </a:r>
          </a:p>
          <a:p>
            <a:endParaRPr lang="en-US" sz="2800" dirty="0"/>
          </a:p>
          <a:p>
            <a:r>
              <a:rPr lang="en-US" sz="2800" dirty="0"/>
              <a:t>a= 3 and b = 4</a:t>
            </a:r>
          </a:p>
          <a:p>
            <a:r>
              <a:rPr lang="en-US" sz="2800" dirty="0"/>
              <a:t> </a:t>
            </a:r>
          </a:p>
          <a:p>
            <a:r>
              <a:rPr lang="en-US" sz="2800" dirty="0"/>
              <a:t>temp = a means temp =3</a:t>
            </a:r>
          </a:p>
          <a:p>
            <a:r>
              <a:rPr lang="en-US" sz="2800" dirty="0"/>
              <a:t>a = b means a=4</a:t>
            </a:r>
          </a:p>
          <a:p>
            <a:r>
              <a:rPr lang="en-US" sz="2800" dirty="0"/>
              <a:t>b = temp means b = 3</a:t>
            </a:r>
          </a:p>
        </p:txBody>
      </p:sp>
    </p:spTree>
    <p:extLst>
      <p:ext uri="{BB962C8B-B14F-4D97-AF65-F5344CB8AC3E}">
        <p14:creationId xmlns:p14="http://schemas.microsoft.com/office/powerpoint/2010/main" val="2872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01DBB8B-04AB-6B28-373C-13A656F19948}"/>
              </a:ext>
            </a:extLst>
          </p:cNvPr>
          <p:cNvSpPr txBox="1"/>
          <p:nvPr/>
        </p:nvSpPr>
        <p:spPr>
          <a:xfrm>
            <a:off x="995680" y="447100"/>
            <a:ext cx="10861040" cy="4832092"/>
          </a:xfrm>
          <a:prstGeom prst="rect">
            <a:avLst/>
          </a:prstGeom>
          <a:noFill/>
        </p:spPr>
        <p:txBody>
          <a:bodyPr wrap="square">
            <a:spAutoFit/>
          </a:bodyPr>
          <a:lstStyle/>
          <a:p>
            <a:r>
              <a:rPr lang="en-US" sz="2800" b="1" dirty="0"/>
              <a:t>Algorithm: Exchange Values without Temporary Variable</a:t>
            </a:r>
          </a:p>
          <a:p>
            <a:endParaRPr lang="en-US" sz="2800" dirty="0"/>
          </a:p>
          <a:p>
            <a:r>
              <a:rPr lang="en-US" sz="2800" dirty="0"/>
              <a:t>Input: Two variables `a` and `b`</a:t>
            </a:r>
          </a:p>
          <a:p>
            <a:r>
              <a:rPr lang="en-US" sz="2800" dirty="0"/>
              <a:t>Output: Updated values of `a` and `b`</a:t>
            </a:r>
          </a:p>
          <a:p>
            <a:endParaRPr lang="en-US" sz="2800" dirty="0"/>
          </a:p>
          <a:p>
            <a:r>
              <a:rPr lang="en-US" sz="2800" dirty="0"/>
              <a:t>1. Assign the sum of `a` and `b` to `a`.</a:t>
            </a:r>
          </a:p>
          <a:p>
            <a:r>
              <a:rPr lang="en-US" sz="2800" dirty="0"/>
              <a:t>2. Assign the difference between the new `a` value and the original `b` value to `b`.</a:t>
            </a:r>
          </a:p>
          <a:p>
            <a:r>
              <a:rPr lang="en-US" sz="2800" dirty="0"/>
              <a:t>3. Assign the difference between the new `a` value and the new `b` value to `a`.</a:t>
            </a:r>
          </a:p>
          <a:p>
            <a:r>
              <a:rPr lang="en-US" sz="2800" dirty="0"/>
              <a:t>4. Output the updated values of `a` and `b`.</a:t>
            </a:r>
            <a:endParaRPr lang="en-IN" sz="2800" dirty="0"/>
          </a:p>
        </p:txBody>
      </p:sp>
    </p:spTree>
    <p:extLst>
      <p:ext uri="{BB962C8B-B14F-4D97-AF65-F5344CB8AC3E}">
        <p14:creationId xmlns:p14="http://schemas.microsoft.com/office/powerpoint/2010/main" val="22994552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Flowchart to Swap Two Numbers Without Third Variable - AlphaBetaCoder">
            <a:extLst>
              <a:ext uri="{FF2B5EF4-FFF2-40B4-BE49-F238E27FC236}">
                <a16:creationId xmlns:a16="http://schemas.microsoft.com/office/drawing/2014/main" id="{82E22693-5554-C6B8-51B2-E8A995504E9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676"/>
          <a:stretch/>
        </p:blipFill>
        <p:spPr bwMode="auto">
          <a:xfrm>
            <a:off x="3484346" y="245367"/>
            <a:ext cx="4697127" cy="5825956"/>
          </a:xfrm>
          <a:prstGeom prst="rect">
            <a:avLst/>
          </a:prstGeom>
          <a:noFill/>
          <a:ln>
            <a:solidFill>
              <a:schemeClr val="accent2">
                <a:lumMod val="75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510DEBC-808F-8E28-5BAE-4E7234F1D88D}"/>
              </a:ext>
            </a:extLst>
          </p:cNvPr>
          <p:cNvSpPr txBox="1"/>
          <p:nvPr/>
        </p:nvSpPr>
        <p:spPr>
          <a:xfrm>
            <a:off x="4420984" y="6458744"/>
            <a:ext cx="2823850" cy="307777"/>
          </a:xfrm>
          <a:prstGeom prst="rect">
            <a:avLst/>
          </a:prstGeom>
          <a:noFill/>
        </p:spPr>
        <p:txBody>
          <a:bodyPr wrap="none" rtlCol="0">
            <a:spAutoFit/>
          </a:bodyPr>
          <a:lstStyle/>
          <a:p>
            <a:r>
              <a:rPr lang="en-IN" sz="1400" dirty="0"/>
              <a:t>Reference: www.alphabetcoder.com</a:t>
            </a:r>
          </a:p>
        </p:txBody>
      </p:sp>
      <p:sp>
        <p:nvSpPr>
          <p:cNvPr id="7" name="TextBox 6">
            <a:extLst>
              <a:ext uri="{FF2B5EF4-FFF2-40B4-BE49-F238E27FC236}">
                <a16:creationId xmlns:a16="http://schemas.microsoft.com/office/drawing/2014/main" id="{F4DCED8E-A2DC-18B4-834C-3E377A3ADDF0}"/>
              </a:ext>
            </a:extLst>
          </p:cNvPr>
          <p:cNvSpPr txBox="1"/>
          <p:nvPr/>
        </p:nvSpPr>
        <p:spPr>
          <a:xfrm>
            <a:off x="818147" y="145713"/>
            <a:ext cx="2300438" cy="6370975"/>
          </a:xfrm>
          <a:prstGeom prst="rect">
            <a:avLst/>
          </a:prstGeom>
          <a:solidFill>
            <a:schemeClr val="accent1">
              <a:lumMod val="20000"/>
              <a:lumOff val="80000"/>
            </a:schemeClr>
          </a:solidFill>
          <a:ln>
            <a:solidFill>
              <a:schemeClr val="accent1">
                <a:lumMod val="75000"/>
              </a:schemeClr>
            </a:solidFill>
          </a:ln>
          <a:effectLst>
            <a:glow rad="139700">
              <a:schemeClr val="accent2">
                <a:satMod val="175000"/>
                <a:alpha val="40000"/>
              </a:schemeClr>
            </a:glow>
          </a:effectLst>
        </p:spPr>
        <p:txBody>
          <a:bodyPr wrap="square" rtlCol="0">
            <a:spAutoFit/>
          </a:bodyPr>
          <a:lstStyle/>
          <a:p>
            <a:r>
              <a:rPr lang="en-IN" sz="2400" dirty="0">
                <a:solidFill>
                  <a:srgbClr val="C00000"/>
                </a:solidFill>
              </a:rPr>
              <a:t>X = 30</a:t>
            </a:r>
          </a:p>
          <a:p>
            <a:r>
              <a:rPr lang="en-IN" sz="2400" dirty="0">
                <a:solidFill>
                  <a:srgbClr val="C00000"/>
                </a:solidFill>
              </a:rPr>
              <a:t>Y = 40</a:t>
            </a:r>
          </a:p>
          <a:p>
            <a:endParaRPr lang="en-IN" sz="2400" dirty="0"/>
          </a:p>
          <a:p>
            <a:r>
              <a:rPr lang="en-IN" sz="2400" dirty="0"/>
              <a:t>X + Y = 70</a:t>
            </a:r>
          </a:p>
          <a:p>
            <a:r>
              <a:rPr lang="en-IN" sz="2400" dirty="0"/>
              <a:t>X = X + Y</a:t>
            </a:r>
          </a:p>
          <a:p>
            <a:r>
              <a:rPr lang="en-IN" sz="2400" dirty="0"/>
              <a:t>X = 70</a:t>
            </a:r>
          </a:p>
          <a:p>
            <a:endParaRPr lang="en-IN" sz="2400" dirty="0"/>
          </a:p>
          <a:p>
            <a:r>
              <a:rPr lang="en-IN" sz="2400" dirty="0"/>
              <a:t>X – Y = 70 – 40</a:t>
            </a:r>
          </a:p>
          <a:p>
            <a:r>
              <a:rPr lang="en-IN" sz="2400" dirty="0"/>
              <a:t>X – Y = 30</a:t>
            </a:r>
          </a:p>
          <a:p>
            <a:r>
              <a:rPr lang="en-IN" sz="2400" dirty="0"/>
              <a:t>Y = X - Y</a:t>
            </a:r>
          </a:p>
          <a:p>
            <a:r>
              <a:rPr lang="en-IN" sz="2400" dirty="0">
                <a:solidFill>
                  <a:srgbClr val="00B050"/>
                </a:solidFill>
              </a:rPr>
              <a:t>Y = 30</a:t>
            </a:r>
          </a:p>
          <a:p>
            <a:endParaRPr lang="en-IN" sz="2400" dirty="0"/>
          </a:p>
          <a:p>
            <a:r>
              <a:rPr lang="en-IN" sz="2400" dirty="0"/>
              <a:t>X – Y = 70 – 30</a:t>
            </a:r>
          </a:p>
          <a:p>
            <a:r>
              <a:rPr lang="en-IN" sz="2400" dirty="0"/>
              <a:t>X – Y = 40</a:t>
            </a:r>
          </a:p>
          <a:p>
            <a:r>
              <a:rPr lang="en-IN" sz="2400" dirty="0"/>
              <a:t>X = X – Y</a:t>
            </a:r>
          </a:p>
          <a:p>
            <a:r>
              <a:rPr lang="en-IN" sz="2400" dirty="0">
                <a:solidFill>
                  <a:srgbClr val="00B050"/>
                </a:solidFill>
              </a:rPr>
              <a:t>X = 40</a:t>
            </a:r>
          </a:p>
          <a:p>
            <a:r>
              <a:rPr lang="en-IN" sz="2400" dirty="0">
                <a:solidFill>
                  <a:srgbClr val="00B050"/>
                </a:solidFill>
              </a:rPr>
              <a:t>AND Y =30</a:t>
            </a:r>
          </a:p>
        </p:txBody>
      </p:sp>
    </p:spTree>
    <p:extLst>
      <p:ext uri="{BB962C8B-B14F-4D97-AF65-F5344CB8AC3E}">
        <p14:creationId xmlns:p14="http://schemas.microsoft.com/office/powerpoint/2010/main" val="33074403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B4EF892-E7B9-7053-5DAF-F9FB6966F809}"/>
              </a:ext>
            </a:extLst>
          </p:cNvPr>
          <p:cNvSpPr txBox="1"/>
          <p:nvPr/>
        </p:nvSpPr>
        <p:spPr>
          <a:xfrm>
            <a:off x="165634" y="215780"/>
            <a:ext cx="12026365" cy="5934830"/>
          </a:xfrm>
          <a:prstGeom prst="rect">
            <a:avLst/>
          </a:prstGeom>
          <a:noFill/>
        </p:spPr>
        <p:txBody>
          <a:bodyPr wrap="square">
            <a:spAutoFit/>
          </a:bodyPr>
          <a:lstStyle/>
          <a:p>
            <a:pPr>
              <a:lnSpc>
                <a:spcPct val="150000"/>
              </a:lnSpc>
            </a:pPr>
            <a:r>
              <a:rPr lang="en-IN" sz="3200" b="1" dirty="0"/>
              <a:t>An algorithm to count positive integers from a given set:</a:t>
            </a:r>
          </a:p>
          <a:p>
            <a:pPr>
              <a:lnSpc>
                <a:spcPct val="150000"/>
              </a:lnSpc>
            </a:pPr>
            <a:r>
              <a:rPr lang="en-IN" sz="2800" dirty="0"/>
              <a:t>1. Initialize a variable `count` to 0.</a:t>
            </a:r>
          </a:p>
          <a:p>
            <a:pPr>
              <a:lnSpc>
                <a:spcPct val="150000"/>
              </a:lnSpc>
            </a:pPr>
            <a:r>
              <a:rPr lang="en-IN" sz="2800" dirty="0"/>
              <a:t>2. Iterate through each element in the given set.</a:t>
            </a:r>
          </a:p>
          <a:p>
            <a:pPr>
              <a:lnSpc>
                <a:spcPct val="150000"/>
              </a:lnSpc>
            </a:pPr>
            <a:r>
              <a:rPr lang="en-IN" sz="2800" dirty="0"/>
              <a:t>3. For each element:</a:t>
            </a:r>
          </a:p>
          <a:p>
            <a:pPr>
              <a:lnSpc>
                <a:spcPct val="150000"/>
              </a:lnSpc>
            </a:pPr>
            <a:r>
              <a:rPr lang="en-IN" sz="2800" dirty="0"/>
              <a:t>   - Check if it is a positive integer.</a:t>
            </a:r>
          </a:p>
          <a:p>
            <a:pPr>
              <a:lnSpc>
                <a:spcPct val="150000"/>
              </a:lnSpc>
            </a:pPr>
            <a:r>
              <a:rPr lang="en-IN" sz="2800" dirty="0"/>
              <a:t>   - If the element is positive then increment the `count` variable by 1.</a:t>
            </a:r>
          </a:p>
          <a:p>
            <a:pPr>
              <a:lnSpc>
                <a:spcPct val="150000"/>
              </a:lnSpc>
            </a:pPr>
            <a:r>
              <a:rPr lang="en-IN" sz="2800" dirty="0"/>
              <a:t>4. Once you have checked all the elements in the set, the `count` variable will hold the total number of positive integers.</a:t>
            </a:r>
          </a:p>
          <a:p>
            <a:pPr>
              <a:lnSpc>
                <a:spcPct val="150000"/>
              </a:lnSpc>
            </a:pPr>
            <a:r>
              <a:rPr lang="en-IN" sz="2800" dirty="0"/>
              <a:t>5. Output the value of the `count` variable.</a:t>
            </a:r>
          </a:p>
        </p:txBody>
      </p:sp>
    </p:spTree>
    <p:extLst>
      <p:ext uri="{BB962C8B-B14F-4D97-AF65-F5344CB8AC3E}">
        <p14:creationId xmlns:p14="http://schemas.microsoft.com/office/powerpoint/2010/main" val="16127840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C713F4-5C53-FAAF-63A5-7FDCA85FAE9D}"/>
              </a:ext>
            </a:extLst>
          </p:cNvPr>
          <p:cNvSpPr txBox="1"/>
          <p:nvPr/>
        </p:nvSpPr>
        <p:spPr>
          <a:xfrm>
            <a:off x="507733" y="382135"/>
            <a:ext cx="11071460" cy="4642168"/>
          </a:xfrm>
          <a:prstGeom prst="rect">
            <a:avLst/>
          </a:prstGeom>
          <a:noFill/>
        </p:spPr>
        <p:txBody>
          <a:bodyPr wrap="square">
            <a:spAutoFit/>
          </a:bodyPr>
          <a:lstStyle/>
          <a:p>
            <a:pPr>
              <a:lnSpc>
                <a:spcPct val="150000"/>
              </a:lnSpc>
            </a:pPr>
            <a:r>
              <a:rPr lang="en-US" sz="3200" b="1" dirty="0"/>
              <a:t>An algorithm to calculate the sum of a set of numbers:</a:t>
            </a:r>
          </a:p>
          <a:p>
            <a:pPr marL="514350" indent="-514350">
              <a:lnSpc>
                <a:spcPct val="150000"/>
              </a:lnSpc>
              <a:buFont typeface="+mj-lt"/>
              <a:buAutoNum type="arabicPeriod"/>
            </a:pPr>
            <a:r>
              <a:rPr lang="en-US" sz="2800" dirty="0"/>
              <a:t>Initialize a variable sum to 0.</a:t>
            </a:r>
          </a:p>
          <a:p>
            <a:pPr marL="514350" indent="-514350">
              <a:lnSpc>
                <a:spcPct val="150000"/>
              </a:lnSpc>
              <a:buFont typeface="+mj-lt"/>
              <a:buAutoNum type="arabicPeriod"/>
            </a:pPr>
            <a:r>
              <a:rPr lang="en-US" sz="2800" dirty="0"/>
              <a:t>Iterate through each element in the set of numbers.</a:t>
            </a:r>
          </a:p>
          <a:p>
            <a:pPr marL="514350" indent="-514350">
              <a:lnSpc>
                <a:spcPct val="150000"/>
              </a:lnSpc>
              <a:buFont typeface="+mj-lt"/>
              <a:buAutoNum type="arabicPeriod"/>
            </a:pPr>
            <a:r>
              <a:rPr lang="en-US" sz="2800" dirty="0"/>
              <a:t>For each element: Add the element to the sum variable.</a:t>
            </a:r>
          </a:p>
          <a:p>
            <a:pPr marL="514350" indent="-514350">
              <a:lnSpc>
                <a:spcPct val="150000"/>
              </a:lnSpc>
              <a:buFont typeface="+mj-lt"/>
              <a:buAutoNum type="arabicPeriod"/>
            </a:pPr>
            <a:r>
              <a:rPr lang="en-US" sz="2800" dirty="0"/>
              <a:t>Once you have iterated through all the elements in the set, the sum variable will hold the summation of the numbers.</a:t>
            </a:r>
          </a:p>
          <a:p>
            <a:pPr marL="514350" indent="-514350">
              <a:lnSpc>
                <a:spcPct val="150000"/>
              </a:lnSpc>
              <a:buFont typeface="+mj-lt"/>
              <a:buAutoNum type="arabicPeriod"/>
            </a:pPr>
            <a:r>
              <a:rPr lang="en-US" sz="2800" dirty="0"/>
              <a:t>Output the value of the sum variable.</a:t>
            </a:r>
            <a:endParaRPr lang="en-IN" sz="2800" dirty="0"/>
          </a:p>
        </p:txBody>
      </p:sp>
    </p:spTree>
    <p:extLst>
      <p:ext uri="{BB962C8B-B14F-4D97-AF65-F5344CB8AC3E}">
        <p14:creationId xmlns:p14="http://schemas.microsoft.com/office/powerpoint/2010/main" val="41094750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4B9F10A-1D3D-2EA1-C754-3252AAD22F6F}"/>
              </a:ext>
            </a:extLst>
          </p:cNvPr>
          <p:cNvSpPr txBox="1"/>
          <p:nvPr/>
        </p:nvSpPr>
        <p:spPr>
          <a:xfrm>
            <a:off x="298383" y="332395"/>
            <a:ext cx="11617694" cy="6134885"/>
          </a:xfrm>
          <a:prstGeom prst="rect">
            <a:avLst/>
          </a:prstGeom>
          <a:noFill/>
        </p:spPr>
        <p:txBody>
          <a:bodyPr wrap="square">
            <a:spAutoFit/>
          </a:bodyPr>
          <a:lstStyle/>
          <a:p>
            <a:r>
              <a:rPr lang="en-US" sz="3200" b="1" dirty="0"/>
              <a:t>An algorithm to reverse the digits of an integer:</a:t>
            </a:r>
          </a:p>
          <a:p>
            <a:pPr marL="514350" indent="-514350">
              <a:lnSpc>
                <a:spcPct val="150000"/>
              </a:lnSpc>
              <a:buFont typeface="+mj-lt"/>
              <a:buAutoNum type="arabicPeriod"/>
            </a:pPr>
            <a:r>
              <a:rPr lang="en-US" sz="2800" dirty="0"/>
              <a:t>Initialize a variable </a:t>
            </a:r>
            <a:r>
              <a:rPr lang="en-US" sz="2800" dirty="0" err="1"/>
              <a:t>reversed_num</a:t>
            </a:r>
            <a:r>
              <a:rPr lang="en-US" sz="2800" dirty="0"/>
              <a:t> to 0.</a:t>
            </a:r>
          </a:p>
          <a:p>
            <a:pPr marL="514350" indent="-514350">
              <a:lnSpc>
                <a:spcPct val="150000"/>
              </a:lnSpc>
              <a:buFont typeface="+mj-lt"/>
              <a:buAutoNum type="arabicPeriod"/>
            </a:pPr>
            <a:r>
              <a:rPr lang="en-US" sz="2800" dirty="0"/>
              <a:t>While the input integer is not equal to 0:</a:t>
            </a:r>
          </a:p>
          <a:p>
            <a:pPr marL="971550" lvl="1" indent="-514350">
              <a:spcBef>
                <a:spcPts val="600"/>
              </a:spcBef>
              <a:buFont typeface="Wingdings" panose="05000000000000000000" pitchFamily="2" charset="2"/>
              <a:buChar char="q"/>
            </a:pPr>
            <a:r>
              <a:rPr lang="en-US" sz="2800" dirty="0"/>
              <a:t>Extract the last digit of the input integer using the modulo operator (%) by taking the remainder of dividing it by 10.</a:t>
            </a:r>
          </a:p>
          <a:p>
            <a:pPr marL="971550" lvl="1" indent="-514350">
              <a:spcBef>
                <a:spcPts val="600"/>
              </a:spcBef>
              <a:buFont typeface="Wingdings" panose="05000000000000000000" pitchFamily="2" charset="2"/>
              <a:buChar char="q"/>
            </a:pPr>
            <a:r>
              <a:rPr lang="en-US" sz="2800" dirty="0"/>
              <a:t>Multiply the </a:t>
            </a:r>
            <a:r>
              <a:rPr lang="en-US" sz="2800" dirty="0" err="1"/>
              <a:t>reversed_num</a:t>
            </a:r>
            <a:r>
              <a:rPr lang="en-US" sz="2800" dirty="0"/>
              <a:t> variable by 10 and add the extracted digit to it.</a:t>
            </a:r>
          </a:p>
          <a:p>
            <a:pPr marL="971550" lvl="1" indent="-514350">
              <a:spcBef>
                <a:spcPts val="600"/>
              </a:spcBef>
              <a:buFont typeface="Wingdings" panose="05000000000000000000" pitchFamily="2" charset="2"/>
              <a:buChar char="q"/>
            </a:pPr>
            <a:r>
              <a:rPr lang="en-US" sz="2800" dirty="0"/>
              <a:t>Divide the input integer by 10, discarding the last digit.</a:t>
            </a:r>
          </a:p>
          <a:p>
            <a:pPr marL="514350" indent="-514350">
              <a:lnSpc>
                <a:spcPct val="150000"/>
              </a:lnSpc>
              <a:buFont typeface="+mj-lt"/>
              <a:buAutoNum type="arabicPeriod"/>
            </a:pPr>
            <a:r>
              <a:rPr lang="en-US" sz="2800" dirty="0"/>
              <a:t>Once the input integer becomes 0, the </a:t>
            </a:r>
            <a:r>
              <a:rPr lang="en-US" sz="2800" dirty="0" err="1"/>
              <a:t>reversed_num</a:t>
            </a:r>
            <a:r>
              <a:rPr lang="en-US" sz="2800" dirty="0"/>
              <a:t> variable will hold the reversed digits of the original integer.</a:t>
            </a:r>
          </a:p>
          <a:p>
            <a:pPr marL="514350" indent="-514350">
              <a:lnSpc>
                <a:spcPct val="150000"/>
              </a:lnSpc>
              <a:buFont typeface="+mj-lt"/>
              <a:buAutoNum type="arabicPeriod"/>
            </a:pPr>
            <a:r>
              <a:rPr lang="en-US" sz="2800" dirty="0"/>
              <a:t>Output the value of the </a:t>
            </a:r>
            <a:r>
              <a:rPr lang="en-US" sz="2800" dirty="0" err="1"/>
              <a:t>reversed_num</a:t>
            </a:r>
            <a:r>
              <a:rPr lang="en-US" sz="2800" dirty="0"/>
              <a:t> variable.</a:t>
            </a:r>
            <a:endParaRPr lang="en-IN" sz="2800" dirty="0"/>
          </a:p>
        </p:txBody>
      </p:sp>
    </p:spTree>
    <p:extLst>
      <p:ext uri="{BB962C8B-B14F-4D97-AF65-F5344CB8AC3E}">
        <p14:creationId xmlns:p14="http://schemas.microsoft.com/office/powerpoint/2010/main" val="7172082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AFBD5AD-A19D-9E6A-B1E0-973A1B8F3DEF}"/>
              </a:ext>
            </a:extLst>
          </p:cNvPr>
          <p:cNvSpPr txBox="1"/>
          <p:nvPr/>
        </p:nvSpPr>
        <p:spPr>
          <a:xfrm>
            <a:off x="336883" y="390622"/>
            <a:ext cx="11482939" cy="5878532"/>
          </a:xfrm>
          <a:prstGeom prst="rect">
            <a:avLst/>
          </a:prstGeom>
          <a:noFill/>
        </p:spPr>
        <p:txBody>
          <a:bodyPr wrap="square">
            <a:spAutoFit/>
          </a:bodyPr>
          <a:lstStyle/>
          <a:p>
            <a:pPr algn="just">
              <a:spcBef>
                <a:spcPts val="600"/>
              </a:spcBef>
            </a:pPr>
            <a:r>
              <a:rPr lang="en-US" sz="2800" dirty="0"/>
              <a:t>A step-by-step procedure to reverse the digits of the number </a:t>
            </a:r>
            <a:r>
              <a:rPr lang="en-US" sz="2800" b="1" dirty="0"/>
              <a:t>1234</a:t>
            </a:r>
            <a:r>
              <a:rPr lang="en-US" sz="2800" dirty="0"/>
              <a:t> using the modulo operator:</a:t>
            </a:r>
          </a:p>
          <a:p>
            <a:pPr algn="just">
              <a:spcBef>
                <a:spcPts val="600"/>
              </a:spcBef>
            </a:pPr>
            <a:endParaRPr lang="en-US" sz="2800" dirty="0"/>
          </a:p>
          <a:p>
            <a:pPr algn="just">
              <a:spcBef>
                <a:spcPts val="600"/>
              </a:spcBef>
            </a:pPr>
            <a:r>
              <a:rPr lang="en-US" sz="2800" dirty="0"/>
              <a:t>1. Start with the number 1234.</a:t>
            </a:r>
          </a:p>
          <a:p>
            <a:pPr algn="just">
              <a:spcBef>
                <a:spcPts val="600"/>
              </a:spcBef>
            </a:pPr>
            <a:r>
              <a:rPr lang="en-US" sz="2800" dirty="0"/>
              <a:t>2. Initialize a variable </a:t>
            </a:r>
            <a:r>
              <a:rPr lang="en-US" sz="2800" b="1" dirty="0" err="1">
                <a:solidFill>
                  <a:srgbClr val="FF0000"/>
                </a:solidFill>
              </a:rPr>
              <a:t>reversed_num</a:t>
            </a:r>
            <a:r>
              <a:rPr lang="en-US" sz="2800" b="1" dirty="0">
                <a:solidFill>
                  <a:srgbClr val="FF0000"/>
                </a:solidFill>
              </a:rPr>
              <a:t> to 0</a:t>
            </a:r>
            <a:r>
              <a:rPr lang="en-US" sz="2800" dirty="0"/>
              <a:t>, which will hold the reversed digits.</a:t>
            </a:r>
          </a:p>
          <a:p>
            <a:pPr algn="just">
              <a:spcBef>
                <a:spcPts val="600"/>
              </a:spcBef>
            </a:pPr>
            <a:r>
              <a:rPr lang="en-US" sz="2800" dirty="0"/>
              <a:t>3. Extract the last digit of the number by taking the remainder of number by dividing it by 10: </a:t>
            </a:r>
          </a:p>
          <a:p>
            <a:pPr algn="just">
              <a:spcBef>
                <a:spcPts val="600"/>
              </a:spcBef>
            </a:pPr>
            <a:r>
              <a:rPr lang="en-US" sz="2800" b="1" dirty="0"/>
              <a:t>     </a:t>
            </a:r>
            <a:r>
              <a:rPr lang="en-US" sz="2800" b="1" dirty="0" err="1"/>
              <a:t>last_digit</a:t>
            </a:r>
            <a:r>
              <a:rPr lang="en-US" sz="2800" b="1" dirty="0"/>
              <a:t> = 1234 % 10 = </a:t>
            </a:r>
            <a:r>
              <a:rPr lang="en-US" sz="2800" b="1" dirty="0">
                <a:solidFill>
                  <a:srgbClr val="00B050"/>
                </a:solidFill>
              </a:rPr>
              <a:t>4</a:t>
            </a:r>
            <a:r>
              <a:rPr lang="en-US" sz="2800" b="1" dirty="0"/>
              <a:t>.</a:t>
            </a:r>
          </a:p>
          <a:p>
            <a:pPr algn="just">
              <a:spcBef>
                <a:spcPts val="600"/>
              </a:spcBef>
            </a:pPr>
            <a:r>
              <a:rPr lang="en-US" sz="2800" dirty="0"/>
              <a:t>4. Multiply the </a:t>
            </a:r>
            <a:r>
              <a:rPr lang="en-US" sz="2800" dirty="0" err="1">
                <a:solidFill>
                  <a:srgbClr val="FF0000"/>
                </a:solidFill>
              </a:rPr>
              <a:t>reversed_num</a:t>
            </a:r>
            <a:r>
              <a:rPr lang="en-US" sz="2800" dirty="0">
                <a:solidFill>
                  <a:srgbClr val="FF0000"/>
                </a:solidFill>
              </a:rPr>
              <a:t> by 10 </a:t>
            </a:r>
            <a:r>
              <a:rPr lang="en-US" sz="2800" dirty="0"/>
              <a:t>and add the extracted digit to it: </a:t>
            </a:r>
            <a:r>
              <a:rPr lang="en-US" sz="2800" dirty="0" err="1"/>
              <a:t>reversed_num</a:t>
            </a:r>
            <a:r>
              <a:rPr lang="en-US" sz="2800" dirty="0"/>
              <a:t> = </a:t>
            </a:r>
            <a:r>
              <a:rPr lang="en-US" sz="2800" dirty="0">
                <a:solidFill>
                  <a:srgbClr val="FF0000"/>
                </a:solidFill>
              </a:rPr>
              <a:t>(0 * 10) </a:t>
            </a:r>
            <a:r>
              <a:rPr lang="en-US" sz="2800" dirty="0">
                <a:solidFill>
                  <a:srgbClr val="00B050"/>
                </a:solidFill>
              </a:rPr>
              <a:t>+ 4 </a:t>
            </a:r>
            <a:r>
              <a:rPr lang="en-US" sz="2800" dirty="0">
                <a:solidFill>
                  <a:srgbClr val="0070C0"/>
                </a:solidFill>
              </a:rPr>
              <a:t>= 4.</a:t>
            </a:r>
          </a:p>
          <a:p>
            <a:pPr algn="just">
              <a:spcBef>
                <a:spcPts val="600"/>
              </a:spcBef>
            </a:pPr>
            <a:r>
              <a:rPr lang="en-US" sz="2800" dirty="0"/>
              <a:t>5. Divide the original number by 10, discarding the last digit: 1234 = 123.</a:t>
            </a:r>
          </a:p>
          <a:p>
            <a:pPr algn="just">
              <a:spcBef>
                <a:spcPts val="600"/>
              </a:spcBef>
            </a:pPr>
            <a:endParaRPr lang="en-US" sz="2800" dirty="0"/>
          </a:p>
        </p:txBody>
      </p:sp>
    </p:spTree>
    <p:extLst>
      <p:ext uri="{BB962C8B-B14F-4D97-AF65-F5344CB8AC3E}">
        <p14:creationId xmlns:p14="http://schemas.microsoft.com/office/powerpoint/2010/main" val="10844537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D29D9F-0F70-1688-83BB-330E390FDEA5}"/>
              </a:ext>
            </a:extLst>
          </p:cNvPr>
          <p:cNvSpPr txBox="1"/>
          <p:nvPr/>
        </p:nvSpPr>
        <p:spPr>
          <a:xfrm>
            <a:off x="680987" y="533981"/>
            <a:ext cx="10561319" cy="3257174"/>
          </a:xfrm>
          <a:prstGeom prst="rect">
            <a:avLst/>
          </a:prstGeom>
          <a:noFill/>
        </p:spPr>
        <p:txBody>
          <a:bodyPr wrap="square">
            <a:spAutoFit/>
          </a:bodyPr>
          <a:lstStyle/>
          <a:p>
            <a:pPr>
              <a:lnSpc>
                <a:spcPct val="150000"/>
              </a:lnSpc>
            </a:pPr>
            <a:r>
              <a:rPr lang="en-US" sz="2800" dirty="0"/>
              <a:t>6. Extract the last digit: </a:t>
            </a:r>
            <a:r>
              <a:rPr lang="en-US" sz="2800" dirty="0" err="1"/>
              <a:t>last_digit</a:t>
            </a:r>
            <a:r>
              <a:rPr lang="en-US" sz="2800" dirty="0"/>
              <a:t> = 123 % 10 </a:t>
            </a:r>
            <a:r>
              <a:rPr lang="en-US" sz="2800" dirty="0">
                <a:solidFill>
                  <a:srgbClr val="92D050"/>
                </a:solidFill>
              </a:rPr>
              <a:t>= 3</a:t>
            </a:r>
            <a:r>
              <a:rPr lang="en-US" sz="2800" dirty="0"/>
              <a:t>.</a:t>
            </a:r>
          </a:p>
          <a:p>
            <a:pPr>
              <a:lnSpc>
                <a:spcPct val="150000"/>
              </a:lnSpc>
            </a:pPr>
            <a:r>
              <a:rPr lang="en-US" sz="2800" dirty="0"/>
              <a:t>7. Update the </a:t>
            </a:r>
            <a:r>
              <a:rPr lang="en-US" sz="2800" dirty="0" err="1"/>
              <a:t>reversed_num</a:t>
            </a:r>
            <a:r>
              <a:rPr lang="en-US" sz="2800" dirty="0"/>
              <a:t>: </a:t>
            </a:r>
            <a:r>
              <a:rPr lang="en-US" sz="2800" dirty="0" err="1"/>
              <a:t>reversed_num</a:t>
            </a:r>
            <a:r>
              <a:rPr lang="en-US" sz="2800" dirty="0"/>
              <a:t> = (</a:t>
            </a:r>
            <a:r>
              <a:rPr lang="en-US" sz="2800" dirty="0">
                <a:solidFill>
                  <a:srgbClr val="0070C0"/>
                </a:solidFill>
              </a:rPr>
              <a:t>4</a:t>
            </a:r>
            <a:r>
              <a:rPr lang="en-US" sz="2800" dirty="0"/>
              <a:t> </a:t>
            </a:r>
            <a:r>
              <a:rPr lang="en-US" sz="2800" dirty="0">
                <a:solidFill>
                  <a:srgbClr val="FF0000"/>
                </a:solidFill>
              </a:rPr>
              <a:t>* 10</a:t>
            </a:r>
            <a:r>
              <a:rPr lang="en-US" sz="2800" dirty="0"/>
              <a:t>) </a:t>
            </a:r>
            <a:r>
              <a:rPr lang="en-US" sz="2800" dirty="0">
                <a:solidFill>
                  <a:srgbClr val="00B050"/>
                </a:solidFill>
              </a:rPr>
              <a:t>+ 3</a:t>
            </a:r>
            <a:r>
              <a:rPr lang="en-US" sz="2800" dirty="0"/>
              <a:t> = </a:t>
            </a:r>
            <a:r>
              <a:rPr lang="en-US" sz="2800" dirty="0">
                <a:solidFill>
                  <a:srgbClr val="0070C0"/>
                </a:solidFill>
              </a:rPr>
              <a:t>43</a:t>
            </a:r>
            <a:r>
              <a:rPr lang="en-US" sz="2800" dirty="0"/>
              <a:t>.</a:t>
            </a:r>
          </a:p>
          <a:p>
            <a:pPr>
              <a:lnSpc>
                <a:spcPct val="150000"/>
              </a:lnSpc>
            </a:pPr>
            <a:r>
              <a:rPr lang="en-US" sz="2800" dirty="0"/>
              <a:t>8. Divide the original number: 123 = 12.</a:t>
            </a:r>
          </a:p>
          <a:p>
            <a:pPr>
              <a:lnSpc>
                <a:spcPct val="150000"/>
              </a:lnSpc>
            </a:pPr>
            <a:r>
              <a:rPr lang="en-US" sz="2800" dirty="0"/>
              <a:t>9. Extract the last digit: </a:t>
            </a:r>
            <a:r>
              <a:rPr lang="en-US" sz="2800" dirty="0" err="1"/>
              <a:t>last_digit</a:t>
            </a:r>
            <a:r>
              <a:rPr lang="en-US" sz="2800" dirty="0"/>
              <a:t> = 12 % 10 </a:t>
            </a:r>
            <a:r>
              <a:rPr lang="en-US" sz="2800" dirty="0">
                <a:solidFill>
                  <a:srgbClr val="00B050"/>
                </a:solidFill>
              </a:rPr>
              <a:t>= 2.</a:t>
            </a:r>
          </a:p>
          <a:p>
            <a:pPr>
              <a:lnSpc>
                <a:spcPct val="150000"/>
              </a:lnSpc>
            </a:pPr>
            <a:r>
              <a:rPr lang="en-US" sz="2800" dirty="0"/>
              <a:t>10. Update the </a:t>
            </a:r>
            <a:r>
              <a:rPr lang="en-US" sz="2800" dirty="0" err="1"/>
              <a:t>reversed_num</a:t>
            </a:r>
            <a:r>
              <a:rPr lang="en-US" sz="2800" dirty="0"/>
              <a:t>: </a:t>
            </a:r>
            <a:r>
              <a:rPr lang="en-US" sz="2800" dirty="0" err="1"/>
              <a:t>reversed_num</a:t>
            </a:r>
            <a:r>
              <a:rPr lang="en-US" sz="2800" dirty="0"/>
              <a:t> = (</a:t>
            </a:r>
            <a:r>
              <a:rPr lang="en-US" sz="2800" dirty="0">
                <a:solidFill>
                  <a:srgbClr val="0070C0"/>
                </a:solidFill>
              </a:rPr>
              <a:t>43</a:t>
            </a:r>
            <a:r>
              <a:rPr lang="en-US" sz="2800" dirty="0"/>
              <a:t> </a:t>
            </a:r>
            <a:r>
              <a:rPr lang="en-US" sz="2800" dirty="0">
                <a:solidFill>
                  <a:srgbClr val="FF0000"/>
                </a:solidFill>
              </a:rPr>
              <a:t>* 10</a:t>
            </a:r>
            <a:r>
              <a:rPr lang="en-US" sz="2800" dirty="0"/>
              <a:t>) </a:t>
            </a:r>
            <a:r>
              <a:rPr lang="en-US" sz="2800" dirty="0">
                <a:solidFill>
                  <a:srgbClr val="00B050"/>
                </a:solidFill>
              </a:rPr>
              <a:t>+ 2</a:t>
            </a:r>
            <a:r>
              <a:rPr lang="en-US" sz="2800" dirty="0"/>
              <a:t> = </a:t>
            </a:r>
            <a:r>
              <a:rPr lang="en-US" sz="2800" dirty="0">
                <a:solidFill>
                  <a:srgbClr val="0070C0"/>
                </a:solidFill>
              </a:rPr>
              <a:t>432</a:t>
            </a:r>
            <a:r>
              <a:rPr lang="en-US" sz="2800" dirty="0"/>
              <a:t>.</a:t>
            </a:r>
          </a:p>
        </p:txBody>
      </p:sp>
    </p:spTree>
    <p:extLst>
      <p:ext uri="{BB962C8B-B14F-4D97-AF65-F5344CB8AC3E}">
        <p14:creationId xmlns:p14="http://schemas.microsoft.com/office/powerpoint/2010/main" val="2148506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Unisys dumpar egna processorer - Computer Sweden">
            <a:extLst>
              <a:ext uri="{FF2B5EF4-FFF2-40B4-BE49-F238E27FC236}">
                <a16:creationId xmlns:a16="http://schemas.microsoft.com/office/drawing/2014/main" id="{4DDDB9E7-BE50-23DD-A269-92FAA4FEE0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4442" y="1395663"/>
            <a:ext cx="6736280" cy="4198316"/>
          </a:xfrm>
          <a:prstGeom prst="roundRect">
            <a:avLst>
              <a:gd name="adj" fmla="val 16667"/>
            </a:avLst>
          </a:prstGeom>
          <a:ln w="12700">
            <a:solidFill>
              <a:schemeClr val="tx1"/>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960BBFD-F5F5-316A-4C48-186DAB586D55}"/>
              </a:ext>
            </a:extLst>
          </p:cNvPr>
          <p:cNvSpPr txBox="1"/>
          <p:nvPr/>
        </p:nvSpPr>
        <p:spPr>
          <a:xfrm>
            <a:off x="4158114" y="703284"/>
            <a:ext cx="2315570" cy="461665"/>
          </a:xfrm>
          <a:prstGeom prst="rect">
            <a:avLst/>
          </a:prstGeom>
          <a:noFill/>
        </p:spPr>
        <p:txBody>
          <a:bodyPr wrap="none" rtlCol="0">
            <a:spAutoFit/>
          </a:bodyPr>
          <a:lstStyle/>
          <a:p>
            <a:r>
              <a:rPr lang="en-IN" sz="2400" b="1" dirty="0"/>
              <a:t>Unisys </a:t>
            </a:r>
            <a:r>
              <a:rPr lang="en-IN" sz="2400" b="1" dirty="0" err="1"/>
              <a:t>ClearPath</a:t>
            </a:r>
            <a:endParaRPr lang="en-IN" sz="2400" b="1" dirty="0"/>
          </a:p>
        </p:txBody>
      </p:sp>
    </p:spTree>
    <p:extLst>
      <p:ext uri="{BB962C8B-B14F-4D97-AF65-F5344CB8AC3E}">
        <p14:creationId xmlns:p14="http://schemas.microsoft.com/office/powerpoint/2010/main" val="10257560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45A9AD-EE49-4FA4-BBE5-24D69AEF3EA4}"/>
              </a:ext>
            </a:extLst>
          </p:cNvPr>
          <p:cNvSpPr txBox="1"/>
          <p:nvPr/>
        </p:nvSpPr>
        <p:spPr>
          <a:xfrm>
            <a:off x="286351" y="177325"/>
            <a:ext cx="11379467" cy="5693866"/>
          </a:xfrm>
          <a:prstGeom prst="rect">
            <a:avLst/>
          </a:prstGeom>
          <a:noFill/>
        </p:spPr>
        <p:txBody>
          <a:bodyPr wrap="square">
            <a:spAutoFit/>
          </a:bodyPr>
          <a:lstStyle/>
          <a:p>
            <a:pPr>
              <a:lnSpc>
                <a:spcPct val="150000"/>
              </a:lnSpc>
            </a:pPr>
            <a:r>
              <a:rPr lang="en-US" sz="2800" dirty="0"/>
              <a:t>11. Divide the original number: 12 = 1.</a:t>
            </a:r>
          </a:p>
          <a:p>
            <a:pPr>
              <a:lnSpc>
                <a:spcPct val="150000"/>
              </a:lnSpc>
            </a:pPr>
            <a:r>
              <a:rPr lang="en-US" sz="2800" dirty="0"/>
              <a:t>12. Extract the last digit: </a:t>
            </a:r>
            <a:r>
              <a:rPr lang="en-US" sz="2800" dirty="0" err="1"/>
              <a:t>last_digit</a:t>
            </a:r>
            <a:r>
              <a:rPr lang="en-US" sz="2800" dirty="0"/>
              <a:t> = 1 % 10 </a:t>
            </a:r>
            <a:r>
              <a:rPr lang="en-US" sz="2800" dirty="0">
                <a:solidFill>
                  <a:srgbClr val="00B050"/>
                </a:solidFill>
              </a:rPr>
              <a:t>= 1.</a:t>
            </a:r>
          </a:p>
          <a:p>
            <a:pPr>
              <a:lnSpc>
                <a:spcPct val="150000"/>
              </a:lnSpc>
            </a:pPr>
            <a:r>
              <a:rPr lang="en-US" sz="2800" dirty="0"/>
              <a:t>13. Update the </a:t>
            </a:r>
            <a:r>
              <a:rPr lang="en-US" sz="2800" dirty="0" err="1"/>
              <a:t>reversed_num</a:t>
            </a:r>
            <a:r>
              <a:rPr lang="en-US" sz="2800" dirty="0"/>
              <a:t>: </a:t>
            </a:r>
            <a:r>
              <a:rPr lang="en-US" sz="2800" dirty="0" err="1"/>
              <a:t>reversed_num</a:t>
            </a:r>
            <a:r>
              <a:rPr lang="en-US" sz="2800" dirty="0"/>
              <a:t> = (</a:t>
            </a:r>
            <a:r>
              <a:rPr lang="en-US" sz="2800" dirty="0">
                <a:solidFill>
                  <a:srgbClr val="0070C0"/>
                </a:solidFill>
              </a:rPr>
              <a:t>432 </a:t>
            </a:r>
            <a:r>
              <a:rPr lang="en-US" sz="2800" dirty="0">
                <a:solidFill>
                  <a:srgbClr val="FF0000"/>
                </a:solidFill>
              </a:rPr>
              <a:t>* 10</a:t>
            </a:r>
            <a:r>
              <a:rPr lang="en-US" sz="2800" dirty="0"/>
              <a:t>) </a:t>
            </a:r>
            <a:r>
              <a:rPr lang="en-US" sz="2800" dirty="0">
                <a:solidFill>
                  <a:srgbClr val="00B050"/>
                </a:solidFill>
              </a:rPr>
              <a:t>+ 1</a:t>
            </a:r>
            <a:r>
              <a:rPr lang="en-US" sz="2800" dirty="0"/>
              <a:t> = </a:t>
            </a:r>
            <a:r>
              <a:rPr lang="en-US" sz="2800" dirty="0">
                <a:solidFill>
                  <a:srgbClr val="0070C0"/>
                </a:solidFill>
              </a:rPr>
              <a:t>4321</a:t>
            </a:r>
            <a:r>
              <a:rPr lang="en-US" sz="2800" dirty="0"/>
              <a:t>.</a:t>
            </a:r>
          </a:p>
          <a:p>
            <a:pPr>
              <a:lnSpc>
                <a:spcPct val="150000"/>
              </a:lnSpc>
            </a:pPr>
            <a:r>
              <a:rPr lang="en-US" sz="2800" dirty="0"/>
              <a:t>14. Divide the original number: 1 = 0.</a:t>
            </a:r>
          </a:p>
          <a:p>
            <a:r>
              <a:rPr lang="en-US" sz="2800" dirty="0"/>
              <a:t>The </a:t>
            </a:r>
            <a:r>
              <a:rPr lang="en-US" sz="2800" b="1" dirty="0">
                <a:solidFill>
                  <a:srgbClr val="C00000"/>
                </a:solidFill>
              </a:rPr>
              <a:t>original number becomes 0</a:t>
            </a:r>
            <a:r>
              <a:rPr lang="en-US" sz="2800" dirty="0"/>
              <a:t>, and the </a:t>
            </a:r>
            <a:r>
              <a:rPr lang="en-US" sz="2800" dirty="0" err="1"/>
              <a:t>reversed_num</a:t>
            </a:r>
            <a:r>
              <a:rPr lang="en-US" sz="2800" dirty="0"/>
              <a:t> holds the reversed digits of the original number.</a:t>
            </a:r>
          </a:p>
          <a:p>
            <a:endParaRPr lang="en-US" sz="2800" dirty="0"/>
          </a:p>
          <a:p>
            <a:r>
              <a:rPr lang="en-US" sz="2800" dirty="0">
                <a:solidFill>
                  <a:srgbClr val="C00000"/>
                </a:solidFill>
              </a:rPr>
              <a:t>The reversed number is 4321.</a:t>
            </a:r>
          </a:p>
          <a:p>
            <a:r>
              <a:rPr lang="en-US" sz="2800" dirty="0"/>
              <a:t>Therefore, the step-by-step procedure using the modulo operator to reverse the digits of 1234 is:</a:t>
            </a:r>
          </a:p>
          <a:p>
            <a:r>
              <a:rPr lang="en-US" sz="2800" dirty="0">
                <a:solidFill>
                  <a:srgbClr val="0070C0"/>
                </a:solidFill>
              </a:rPr>
              <a:t>1234 → 4 → 43 → 432 → 4321</a:t>
            </a:r>
            <a:r>
              <a:rPr lang="en-US" sz="2800" dirty="0"/>
              <a:t>.</a:t>
            </a:r>
            <a:endParaRPr lang="en-IN" sz="2800" dirty="0"/>
          </a:p>
        </p:txBody>
      </p:sp>
    </p:spTree>
    <p:extLst>
      <p:ext uri="{BB962C8B-B14F-4D97-AF65-F5344CB8AC3E}">
        <p14:creationId xmlns:p14="http://schemas.microsoft.com/office/powerpoint/2010/main" val="21292037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F481F7-A073-2281-CF19-8A80512ADBAA}"/>
              </a:ext>
            </a:extLst>
          </p:cNvPr>
          <p:cNvSpPr/>
          <p:nvPr/>
        </p:nvSpPr>
        <p:spPr>
          <a:xfrm>
            <a:off x="1767840" y="2621280"/>
            <a:ext cx="7558520" cy="1107996"/>
          </a:xfrm>
          <a:prstGeom prst="rect">
            <a:avLst/>
          </a:prstGeom>
          <a:noFill/>
        </p:spPr>
        <p:txBody>
          <a:bodyPr wrap="square" lIns="91440" tIns="45720" rIns="91440" bIns="45720">
            <a:spAutoFit/>
          </a:bodyPr>
          <a:lstStyle/>
          <a:p>
            <a:pPr algn="ctr"/>
            <a:r>
              <a:rPr lang="en-US" sz="6600" b="1" cap="none" spc="0" dirty="0">
                <a:ln w="22225">
                  <a:solidFill>
                    <a:schemeClr val="accent2"/>
                  </a:solidFill>
                  <a:prstDash val="solid"/>
                </a:ln>
                <a:solidFill>
                  <a:schemeClr val="accent2">
                    <a:lumMod val="40000"/>
                    <a:lumOff val="60000"/>
                  </a:schemeClr>
                </a:solidFill>
                <a:effectLst/>
                <a:sym typeface="Wingdings" panose="05000000000000000000" pitchFamily="2" charset="2"/>
              </a:rPr>
              <a:t>  </a:t>
            </a:r>
            <a:r>
              <a:rPr lang="en-US" sz="6600" b="1" cap="none" spc="0" dirty="0">
                <a:ln w="22225">
                  <a:solidFill>
                    <a:schemeClr val="accent2"/>
                  </a:solidFill>
                  <a:prstDash val="solid"/>
                </a:ln>
                <a:solidFill>
                  <a:schemeClr val="accent2">
                    <a:lumMod val="40000"/>
                    <a:lumOff val="60000"/>
                  </a:schemeClr>
                </a:solidFill>
                <a:effectLst/>
              </a:rPr>
              <a:t>Thank you </a:t>
            </a:r>
            <a:r>
              <a:rPr lang="en-US" sz="6600" b="1" cap="none" spc="0" dirty="0">
                <a:ln w="22225">
                  <a:solidFill>
                    <a:schemeClr val="accent2"/>
                  </a:solidFill>
                  <a:prstDash val="solid"/>
                </a:ln>
                <a:solidFill>
                  <a:schemeClr val="accent2">
                    <a:lumMod val="40000"/>
                    <a:lumOff val="60000"/>
                  </a:schemeClr>
                </a:solidFill>
                <a:effectLst/>
                <a:sym typeface="Wingdings" panose="05000000000000000000" pitchFamily="2" charset="2"/>
              </a:rPr>
              <a:t> </a:t>
            </a:r>
            <a:endParaRPr lang="en-US" sz="66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2990835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6E47F7-E6CD-D36E-D1E4-D553ED6BCFF1}"/>
              </a:ext>
            </a:extLst>
          </p:cNvPr>
          <p:cNvSpPr txBox="1"/>
          <p:nvPr/>
        </p:nvSpPr>
        <p:spPr>
          <a:xfrm>
            <a:off x="421105" y="473054"/>
            <a:ext cx="10830827" cy="4524315"/>
          </a:xfrm>
          <a:prstGeom prst="rect">
            <a:avLst/>
          </a:prstGeom>
          <a:noFill/>
        </p:spPr>
        <p:txBody>
          <a:bodyPr wrap="square">
            <a:spAutoFit/>
          </a:bodyPr>
          <a:lstStyle/>
          <a:p>
            <a:pPr algn="just"/>
            <a:r>
              <a:rPr lang="en-IN" sz="2400" b="1" dirty="0"/>
              <a:t>Supercomputers</a:t>
            </a:r>
          </a:p>
          <a:p>
            <a:pPr algn="just"/>
            <a:endParaRPr lang="en-IN" sz="2400" b="1" dirty="0"/>
          </a:p>
          <a:p>
            <a:pPr marL="342900" indent="-342900" algn="just">
              <a:buFontTx/>
              <a:buChar char="-"/>
            </a:pPr>
            <a:r>
              <a:rPr lang="en-IN" sz="2400" b="1" dirty="0"/>
              <a:t>Definition:</a:t>
            </a:r>
            <a:r>
              <a:rPr lang="en-IN" sz="2400" dirty="0"/>
              <a:t> </a:t>
            </a:r>
            <a:r>
              <a:rPr lang="en-US" sz="2400" dirty="0"/>
              <a:t>A supercomputer is a high-performance computing system specifically designed to process and solve complex computational problems at an extraordinary speed. </a:t>
            </a:r>
          </a:p>
          <a:p>
            <a:pPr marL="342900" indent="-342900" algn="just">
              <a:buFontTx/>
              <a:buChar char="-"/>
            </a:pPr>
            <a:endParaRPr lang="en-IN" sz="2400" dirty="0"/>
          </a:p>
          <a:p>
            <a:pPr marL="285750" indent="-285750" algn="just">
              <a:buFontTx/>
              <a:buChar char="-"/>
            </a:pPr>
            <a:r>
              <a:rPr lang="en-IN" sz="2400" b="1" dirty="0"/>
              <a:t>Applications: </a:t>
            </a:r>
            <a:r>
              <a:rPr lang="en-US" sz="2400" dirty="0"/>
              <a:t>Supercomputers are used for a wide range of applications, including scientific research, weather forecasting, climate modeling, molecular simulations, aerospace engineering, and data-intensive tasks like artificial intelligence and machine learning.</a:t>
            </a:r>
          </a:p>
          <a:p>
            <a:pPr marL="285750" indent="-285750" algn="just">
              <a:buFontTx/>
              <a:buChar char="-"/>
            </a:pPr>
            <a:endParaRPr lang="en-IN" sz="2400" dirty="0"/>
          </a:p>
          <a:p>
            <a:pPr marL="285750" indent="-285750" algn="just">
              <a:buFontTx/>
              <a:buChar char="-"/>
            </a:pPr>
            <a:r>
              <a:rPr lang="en-IN" sz="2400" dirty="0"/>
              <a:t>Examples of supercomputer systems: </a:t>
            </a:r>
            <a:r>
              <a:rPr lang="en-IN" sz="2400" dirty="0" err="1"/>
              <a:t>Fugaku</a:t>
            </a:r>
            <a:r>
              <a:rPr lang="en-IN" sz="2400" dirty="0"/>
              <a:t>, Summit, Piz </a:t>
            </a:r>
            <a:r>
              <a:rPr lang="en-IN" sz="2400" dirty="0" err="1"/>
              <a:t>Diant</a:t>
            </a:r>
            <a:endParaRPr lang="en-IN" sz="2400" dirty="0"/>
          </a:p>
        </p:txBody>
      </p:sp>
    </p:spTree>
    <p:extLst>
      <p:ext uri="{BB962C8B-B14F-4D97-AF65-F5344CB8AC3E}">
        <p14:creationId xmlns:p14="http://schemas.microsoft.com/office/powerpoint/2010/main" val="2183245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Supercomputers Flex Their AI Muscles - IEEE Spectrum">
            <a:extLst>
              <a:ext uri="{FF2B5EF4-FFF2-40B4-BE49-F238E27FC236}">
                <a16:creationId xmlns:a16="http://schemas.microsoft.com/office/drawing/2014/main" id="{B2D72339-0D19-E584-1189-7C834EE7BC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1675" y="1671061"/>
            <a:ext cx="5057600" cy="3515878"/>
          </a:xfrm>
          <a:prstGeom prst="roundRect">
            <a:avLst>
              <a:gd name="adj" fmla="val 16667"/>
            </a:avLst>
          </a:prstGeom>
          <a:ln w="12700">
            <a:solidFill>
              <a:schemeClr val="tx1"/>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3078" name="Picture 6" descr="Japan's Fugaku Tops Global Supercomputing Rankings">
            <a:extLst>
              <a:ext uri="{FF2B5EF4-FFF2-40B4-BE49-F238E27FC236}">
                <a16:creationId xmlns:a16="http://schemas.microsoft.com/office/drawing/2014/main" id="{C5B69B65-A5CE-2832-AA56-B5B58D3322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349" y="2094573"/>
            <a:ext cx="5025557" cy="2814312"/>
          </a:xfrm>
          <a:prstGeom prst="roundRect">
            <a:avLst>
              <a:gd name="adj" fmla="val 16667"/>
            </a:avLst>
          </a:prstGeom>
          <a:ln w="12700">
            <a:solidFill>
              <a:schemeClr val="tx1"/>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885FC0F-00E5-AF2B-1879-9D2C3A072223}"/>
              </a:ext>
            </a:extLst>
          </p:cNvPr>
          <p:cNvSpPr txBox="1"/>
          <p:nvPr/>
        </p:nvSpPr>
        <p:spPr>
          <a:xfrm>
            <a:off x="5003457" y="549280"/>
            <a:ext cx="1851341" cy="769441"/>
          </a:xfrm>
          <a:prstGeom prst="rect">
            <a:avLst/>
          </a:prstGeom>
          <a:noFill/>
        </p:spPr>
        <p:txBody>
          <a:bodyPr wrap="none" rtlCol="0">
            <a:spAutoFit/>
          </a:bodyPr>
          <a:lstStyle/>
          <a:p>
            <a:r>
              <a:rPr lang="en-IN" sz="4400" b="1" dirty="0" err="1"/>
              <a:t>Fugaku</a:t>
            </a:r>
            <a:endParaRPr lang="en-IN" sz="4400" b="1" dirty="0"/>
          </a:p>
        </p:txBody>
      </p:sp>
    </p:spTree>
    <p:extLst>
      <p:ext uri="{BB962C8B-B14F-4D97-AF65-F5344CB8AC3E}">
        <p14:creationId xmlns:p14="http://schemas.microsoft.com/office/powerpoint/2010/main" val="2734144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The world's fastest supercomputer is back in America - The Verge">
            <a:extLst>
              <a:ext uri="{FF2B5EF4-FFF2-40B4-BE49-F238E27FC236}">
                <a16:creationId xmlns:a16="http://schemas.microsoft.com/office/drawing/2014/main" id="{B951DEDC-1292-7A50-5EFC-1EB44A8DE1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692" y="707457"/>
            <a:ext cx="5597643" cy="3724977"/>
          </a:xfrm>
          <a:prstGeom prst="roundRect">
            <a:avLst>
              <a:gd name="adj" fmla="val 8594"/>
            </a:avLst>
          </a:prstGeom>
          <a:solidFill>
            <a:srgbClr val="FFFFFF">
              <a:shade val="85000"/>
            </a:srgbClr>
          </a:solidFill>
          <a:ln w="9525">
            <a:solidFill>
              <a:schemeClr val="tx1"/>
            </a:solidFill>
          </a:ln>
          <a:effectLst>
            <a:reflection blurRad="12700" stA="38000" endPos="28000" dist="5000" dir="5400000" sy="-100000" algn="bl" rotWithShape="0"/>
          </a:effectLst>
        </p:spPr>
      </p:pic>
      <p:sp>
        <p:nvSpPr>
          <p:cNvPr id="2" name="TextBox 1">
            <a:extLst>
              <a:ext uri="{FF2B5EF4-FFF2-40B4-BE49-F238E27FC236}">
                <a16:creationId xmlns:a16="http://schemas.microsoft.com/office/drawing/2014/main" id="{07346B71-C410-1764-B354-7D744BE19AC7}"/>
              </a:ext>
            </a:extLst>
          </p:cNvPr>
          <p:cNvSpPr txBox="1"/>
          <p:nvPr/>
        </p:nvSpPr>
        <p:spPr>
          <a:xfrm>
            <a:off x="2231380" y="0"/>
            <a:ext cx="2004075" cy="769441"/>
          </a:xfrm>
          <a:prstGeom prst="rect">
            <a:avLst/>
          </a:prstGeom>
          <a:noFill/>
        </p:spPr>
        <p:txBody>
          <a:bodyPr wrap="none" rtlCol="0">
            <a:spAutoFit/>
          </a:bodyPr>
          <a:lstStyle/>
          <a:p>
            <a:r>
              <a:rPr lang="en-IN" sz="4400" b="1" dirty="0"/>
              <a:t>Summit</a:t>
            </a:r>
          </a:p>
        </p:txBody>
      </p:sp>
      <p:pic>
        <p:nvPicPr>
          <p:cNvPr id="4100" name="Picture 4" descr="With &quot;Piz Daint&quot; CSCS enters the path towards petaflop computing | CSCS">
            <a:extLst>
              <a:ext uri="{FF2B5EF4-FFF2-40B4-BE49-F238E27FC236}">
                <a16:creationId xmlns:a16="http://schemas.microsoft.com/office/drawing/2014/main" id="{60866E4D-12DB-D162-4730-01F9B9B043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2312" y="3355156"/>
            <a:ext cx="6320789" cy="3180397"/>
          </a:xfrm>
          <a:prstGeom prst="rect">
            <a:avLst/>
          </a:prstGeom>
          <a:ln w="12700">
            <a:solidFill>
              <a:schemeClr val="tx1"/>
            </a:solid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9743435-1E3C-D3E2-AEEB-1713FD6AC611}"/>
              </a:ext>
            </a:extLst>
          </p:cNvPr>
          <p:cNvSpPr txBox="1"/>
          <p:nvPr/>
        </p:nvSpPr>
        <p:spPr>
          <a:xfrm>
            <a:off x="7157911" y="2481714"/>
            <a:ext cx="2240870" cy="769441"/>
          </a:xfrm>
          <a:prstGeom prst="rect">
            <a:avLst/>
          </a:prstGeom>
          <a:noFill/>
        </p:spPr>
        <p:txBody>
          <a:bodyPr wrap="none" rtlCol="0">
            <a:spAutoFit/>
          </a:bodyPr>
          <a:lstStyle/>
          <a:p>
            <a:r>
              <a:rPr lang="en-IN" sz="4400" b="1" dirty="0"/>
              <a:t>Piz </a:t>
            </a:r>
            <a:r>
              <a:rPr lang="en-IN" sz="4400" b="1" dirty="0" err="1"/>
              <a:t>Daint</a:t>
            </a:r>
            <a:endParaRPr lang="en-IN" sz="4400" b="1" dirty="0"/>
          </a:p>
        </p:txBody>
      </p:sp>
    </p:spTree>
    <p:extLst>
      <p:ext uri="{BB962C8B-B14F-4D97-AF65-F5344CB8AC3E}">
        <p14:creationId xmlns:p14="http://schemas.microsoft.com/office/powerpoint/2010/main" val="149377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0BB91D-4A86-540E-15D4-C467C311D745}"/>
              </a:ext>
            </a:extLst>
          </p:cNvPr>
          <p:cNvSpPr txBox="1"/>
          <p:nvPr/>
        </p:nvSpPr>
        <p:spPr>
          <a:xfrm>
            <a:off x="286352" y="434551"/>
            <a:ext cx="11004082" cy="5021055"/>
          </a:xfrm>
          <a:prstGeom prst="rect">
            <a:avLst/>
          </a:prstGeom>
          <a:noFill/>
        </p:spPr>
        <p:txBody>
          <a:bodyPr wrap="square">
            <a:spAutoFit/>
          </a:bodyPr>
          <a:lstStyle/>
          <a:p>
            <a:pPr algn="just">
              <a:lnSpc>
                <a:spcPct val="150000"/>
              </a:lnSpc>
            </a:pPr>
            <a:r>
              <a:rPr lang="en-IN" sz="2400" b="1" dirty="0"/>
              <a:t>Minicomputers</a:t>
            </a:r>
          </a:p>
          <a:p>
            <a:pPr marL="285750" indent="-285750" algn="just">
              <a:lnSpc>
                <a:spcPct val="150000"/>
              </a:lnSpc>
              <a:buFontTx/>
              <a:buChar char="-"/>
            </a:pPr>
            <a:r>
              <a:rPr lang="en-IN" sz="2400" b="1" dirty="0"/>
              <a:t>Definition: </a:t>
            </a:r>
            <a:r>
              <a:rPr lang="en-US" sz="2400" dirty="0"/>
              <a:t>A minicomputer is a </a:t>
            </a:r>
            <a:r>
              <a:rPr lang="en-US" sz="2400" b="1" dirty="0"/>
              <a:t>mid-sized computing system </a:t>
            </a:r>
            <a:r>
              <a:rPr lang="en-US" sz="2400" dirty="0"/>
              <a:t>that falls between mainframe computers and microcomputers (personal computers) in terms of processing power, storage capacity, and physical size. </a:t>
            </a:r>
          </a:p>
          <a:p>
            <a:pPr marL="285750" indent="-285750" algn="just">
              <a:lnSpc>
                <a:spcPct val="150000"/>
              </a:lnSpc>
              <a:buFontTx/>
              <a:buChar char="-"/>
            </a:pPr>
            <a:r>
              <a:rPr lang="en-IN" sz="2400" b="1" dirty="0"/>
              <a:t>- Applications of minicomputers:</a:t>
            </a:r>
          </a:p>
          <a:p>
            <a:pPr marL="285750" indent="-285750" algn="just">
              <a:lnSpc>
                <a:spcPct val="150000"/>
              </a:lnSpc>
              <a:buFontTx/>
              <a:buChar char="-"/>
            </a:pPr>
            <a:r>
              <a:rPr lang="en-IN" sz="2400" dirty="0"/>
              <a:t>Minicomputers are used in  </a:t>
            </a:r>
            <a:r>
              <a:rPr lang="en-US" sz="2400" b="1" dirty="0"/>
              <a:t>Process Control and Industrial Automation, Computer-Aided Design (CAD), Educational institutions, financial institutions, LAN </a:t>
            </a:r>
            <a:r>
              <a:rPr lang="en-US" sz="2400" dirty="0"/>
              <a:t>(for providing shared resources), Data centers for handling specific workload</a:t>
            </a:r>
            <a:endParaRPr lang="en-IN" sz="2400" dirty="0"/>
          </a:p>
          <a:p>
            <a:pPr algn="just">
              <a:lnSpc>
                <a:spcPct val="150000"/>
              </a:lnSpc>
            </a:pPr>
            <a:r>
              <a:rPr lang="en-IN" sz="2400" dirty="0"/>
              <a:t>- Examples of minicomputer systems: IBM system/3, Honeywell series 60, HP 2100</a:t>
            </a:r>
          </a:p>
        </p:txBody>
      </p:sp>
    </p:spTree>
    <p:extLst>
      <p:ext uri="{BB962C8B-B14F-4D97-AF65-F5344CB8AC3E}">
        <p14:creationId xmlns:p14="http://schemas.microsoft.com/office/powerpoint/2010/main" val="393782632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264</TotalTime>
  <Words>3164</Words>
  <Application>Microsoft Office PowerPoint</Application>
  <PresentationFormat>Widescreen</PresentationFormat>
  <Paragraphs>232</Paragraphs>
  <Slides>51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Calibri</vt:lpstr>
      <vt:lpstr>Calibri Light</vt:lpstr>
      <vt:lpstr>Wingdings</vt:lpstr>
      <vt:lpstr>Retrospect</vt:lpstr>
      <vt:lpstr>Overview of Computers, Software, and Hardware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Overview of Computers, Software, and Hardware </dc:title>
  <dc:creator>Aarti Pardeshi</dc:creator>
  <cp:lastModifiedBy>Aarti Pardeshi</cp:lastModifiedBy>
  <cp:revision>61</cp:revision>
  <dcterms:created xsi:type="dcterms:W3CDTF">2023-07-12T04:00:50Z</dcterms:created>
  <dcterms:modified xsi:type="dcterms:W3CDTF">2023-07-18T04:19:56Z</dcterms:modified>
</cp:coreProperties>
</file>