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4015D-A367-4920-B702-1714E83332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7EE3E1-A25E-4F5E-B194-FD5B98C2EAC9}">
      <dgm:prSet custT="1"/>
      <dgm:spPr/>
      <dgm:t>
        <a:bodyPr/>
        <a:lstStyle/>
        <a:p>
          <a:r>
            <a:rPr lang="en-US" sz="2300" b="1"/>
            <a:t>Pandas</a:t>
          </a:r>
          <a:endParaRPr lang="en-IN" sz="2300" b="1"/>
        </a:p>
      </dgm:t>
    </dgm:pt>
    <dgm:pt modelId="{52BB8ECE-D659-4A19-9EF1-64345CC5858D}" type="parTrans" cxnId="{3FF8A16E-64F6-42B1-8104-5341407BD392}">
      <dgm:prSet/>
      <dgm:spPr/>
      <dgm:t>
        <a:bodyPr/>
        <a:lstStyle/>
        <a:p>
          <a:endParaRPr lang="en-IN"/>
        </a:p>
      </dgm:t>
    </dgm:pt>
    <dgm:pt modelId="{4FA86744-93D0-456A-AB56-B113F540734B}" type="sibTrans" cxnId="{3FF8A16E-64F6-42B1-8104-5341407BD392}">
      <dgm:prSet/>
      <dgm:spPr/>
      <dgm:t>
        <a:bodyPr/>
        <a:lstStyle/>
        <a:p>
          <a:endParaRPr lang="en-IN"/>
        </a:p>
      </dgm:t>
    </dgm:pt>
    <dgm:pt modelId="{554A8A12-F176-47D3-A2F3-4899FDF5D8D1}">
      <dgm:prSet custT="1"/>
      <dgm:spPr/>
      <dgm:t>
        <a:bodyPr/>
        <a:lstStyle/>
        <a:p>
          <a:r>
            <a:rPr lang="en-US" sz="2300" b="1"/>
            <a:t>NumPy</a:t>
          </a:r>
          <a:endParaRPr lang="en-IN" sz="2300" b="1"/>
        </a:p>
      </dgm:t>
    </dgm:pt>
    <dgm:pt modelId="{3E346FD6-BF11-4797-B2A8-A4CAE3647D1B}" type="parTrans" cxnId="{86A4CA30-4A82-40F5-A8FB-65EE2F72CE13}">
      <dgm:prSet/>
      <dgm:spPr/>
      <dgm:t>
        <a:bodyPr/>
        <a:lstStyle/>
        <a:p>
          <a:endParaRPr lang="en-IN"/>
        </a:p>
      </dgm:t>
    </dgm:pt>
    <dgm:pt modelId="{0D28B1AF-8D8C-4F31-A16B-2E3B8A851270}" type="sibTrans" cxnId="{86A4CA30-4A82-40F5-A8FB-65EE2F72CE13}">
      <dgm:prSet/>
      <dgm:spPr/>
      <dgm:t>
        <a:bodyPr/>
        <a:lstStyle/>
        <a:p>
          <a:endParaRPr lang="en-IN"/>
        </a:p>
      </dgm:t>
    </dgm:pt>
    <dgm:pt modelId="{40A148BB-39A8-4BE0-8F48-429FDA9B8ADE}">
      <dgm:prSet custT="1"/>
      <dgm:spPr/>
      <dgm:t>
        <a:bodyPr/>
        <a:lstStyle/>
        <a:p>
          <a:r>
            <a:rPr lang="en-US" sz="2300" b="1" dirty="0"/>
            <a:t>Matplotlib</a:t>
          </a:r>
          <a:endParaRPr lang="en-IN" sz="2300" b="1" dirty="0"/>
        </a:p>
      </dgm:t>
    </dgm:pt>
    <dgm:pt modelId="{0FC2C22F-20B5-4976-869E-2422A4DE7A9A}" type="parTrans" cxnId="{855B5724-769D-454D-8E1E-84223F666787}">
      <dgm:prSet/>
      <dgm:spPr/>
      <dgm:t>
        <a:bodyPr/>
        <a:lstStyle/>
        <a:p>
          <a:endParaRPr lang="en-IN"/>
        </a:p>
      </dgm:t>
    </dgm:pt>
    <dgm:pt modelId="{65245236-2FBA-4ED3-9CE2-063FF7F2CAC1}" type="sibTrans" cxnId="{855B5724-769D-454D-8E1E-84223F666787}">
      <dgm:prSet/>
      <dgm:spPr/>
      <dgm:t>
        <a:bodyPr/>
        <a:lstStyle/>
        <a:p>
          <a:endParaRPr lang="en-IN"/>
        </a:p>
      </dgm:t>
    </dgm:pt>
    <dgm:pt modelId="{E515A774-240A-4D62-A18F-76B1FC6B6A95}">
      <dgm:prSet custT="1"/>
      <dgm:spPr/>
      <dgm:t>
        <a:bodyPr/>
        <a:lstStyle/>
        <a:p>
          <a:r>
            <a:rPr lang="en-US" sz="2300" b="1"/>
            <a:t>Seaborn</a:t>
          </a:r>
          <a:endParaRPr lang="en-IN" sz="2300" b="1"/>
        </a:p>
      </dgm:t>
    </dgm:pt>
    <dgm:pt modelId="{5F4BBD2E-158C-4BB1-956D-C1FCEDC279DE}" type="parTrans" cxnId="{F063147A-0E7A-4A6B-BFCC-EC6B0C0E24EE}">
      <dgm:prSet/>
      <dgm:spPr/>
      <dgm:t>
        <a:bodyPr/>
        <a:lstStyle/>
        <a:p>
          <a:endParaRPr lang="en-IN"/>
        </a:p>
      </dgm:t>
    </dgm:pt>
    <dgm:pt modelId="{3771616F-37C6-4874-AE3A-4DA9AEEBB8D8}" type="sibTrans" cxnId="{F063147A-0E7A-4A6B-BFCC-EC6B0C0E24EE}">
      <dgm:prSet/>
      <dgm:spPr/>
      <dgm:t>
        <a:bodyPr/>
        <a:lstStyle/>
        <a:p>
          <a:endParaRPr lang="en-IN"/>
        </a:p>
      </dgm:t>
    </dgm:pt>
    <dgm:pt modelId="{0433F73C-8078-4C2E-B9D2-FE2A5F0E5F40}">
      <dgm:prSet custT="1"/>
      <dgm:spPr/>
      <dgm:t>
        <a:bodyPr/>
        <a:lstStyle/>
        <a:p>
          <a:r>
            <a:rPr lang="en-US" sz="2300" b="1"/>
            <a:t>Scipy</a:t>
          </a:r>
          <a:endParaRPr lang="en-IN" sz="2300" b="1"/>
        </a:p>
      </dgm:t>
    </dgm:pt>
    <dgm:pt modelId="{CFA14EFE-8827-43B3-A286-46F9E29EB33C}" type="parTrans" cxnId="{A09C9A76-ECD4-45AA-A3D2-20FD4A7F0FCF}">
      <dgm:prSet/>
      <dgm:spPr/>
      <dgm:t>
        <a:bodyPr/>
        <a:lstStyle/>
        <a:p>
          <a:endParaRPr lang="en-IN"/>
        </a:p>
      </dgm:t>
    </dgm:pt>
    <dgm:pt modelId="{8617C371-1F61-4B14-918F-126E884CABF6}" type="sibTrans" cxnId="{A09C9A76-ECD4-45AA-A3D2-20FD4A7F0FCF}">
      <dgm:prSet/>
      <dgm:spPr/>
      <dgm:t>
        <a:bodyPr/>
        <a:lstStyle/>
        <a:p>
          <a:endParaRPr lang="en-IN"/>
        </a:p>
      </dgm:t>
    </dgm:pt>
    <dgm:pt modelId="{27064AE9-CF07-4048-9181-7395F1612096}">
      <dgm:prSet custT="1"/>
      <dgm:spPr/>
      <dgm:t>
        <a:bodyPr/>
        <a:lstStyle/>
        <a:p>
          <a:r>
            <a:rPr lang="en-US" sz="2300" b="1"/>
            <a:t>Statsmodels</a:t>
          </a:r>
          <a:endParaRPr lang="en-IN" sz="2300" b="1"/>
        </a:p>
      </dgm:t>
    </dgm:pt>
    <dgm:pt modelId="{307D3C54-1E64-46B3-AA8D-7B60E8CEB273}" type="parTrans" cxnId="{F935A236-3DC8-403B-9901-5BF6791C086E}">
      <dgm:prSet/>
      <dgm:spPr/>
      <dgm:t>
        <a:bodyPr/>
        <a:lstStyle/>
        <a:p>
          <a:endParaRPr lang="en-IN"/>
        </a:p>
      </dgm:t>
    </dgm:pt>
    <dgm:pt modelId="{1DFCBBE2-8099-4E38-B8BC-6CD72AAEC30D}" type="sibTrans" cxnId="{F935A236-3DC8-403B-9901-5BF6791C086E}">
      <dgm:prSet/>
      <dgm:spPr/>
      <dgm:t>
        <a:bodyPr/>
        <a:lstStyle/>
        <a:p>
          <a:endParaRPr lang="en-IN"/>
        </a:p>
      </dgm:t>
    </dgm:pt>
    <dgm:pt modelId="{941833D1-C7AA-4C88-AE42-2A0536E4F89C}">
      <dgm:prSet custT="1"/>
      <dgm:spPr/>
      <dgm:t>
        <a:bodyPr/>
        <a:lstStyle/>
        <a:p>
          <a:r>
            <a:rPr lang="en-US" sz="2300" b="1"/>
            <a:t>Scikit-Learn</a:t>
          </a:r>
          <a:endParaRPr lang="en-IN" sz="2300" b="1"/>
        </a:p>
      </dgm:t>
    </dgm:pt>
    <dgm:pt modelId="{02CED404-7919-4A63-B707-07A437B19DD0}" type="parTrans" cxnId="{694B7A22-5311-4448-A918-45EF60103C02}">
      <dgm:prSet/>
      <dgm:spPr/>
      <dgm:t>
        <a:bodyPr/>
        <a:lstStyle/>
        <a:p>
          <a:endParaRPr lang="en-IN"/>
        </a:p>
      </dgm:t>
    </dgm:pt>
    <dgm:pt modelId="{282C7197-AB21-41CF-A4C1-ECC158DB19C3}" type="sibTrans" cxnId="{694B7A22-5311-4448-A918-45EF60103C02}">
      <dgm:prSet/>
      <dgm:spPr/>
      <dgm:t>
        <a:bodyPr/>
        <a:lstStyle/>
        <a:p>
          <a:endParaRPr lang="en-IN"/>
        </a:p>
      </dgm:t>
    </dgm:pt>
    <dgm:pt modelId="{6C56992F-C21B-453C-8437-E48A222E1A2E}">
      <dgm:prSet/>
      <dgm:spPr/>
    </dgm:pt>
    <dgm:pt modelId="{6C6B7758-35DD-407D-9DE1-86F22F45B647}" type="parTrans" cxnId="{2373F7AF-C6ED-4731-B90B-0021DA3BC0DC}">
      <dgm:prSet/>
      <dgm:spPr/>
      <dgm:t>
        <a:bodyPr/>
        <a:lstStyle/>
        <a:p>
          <a:endParaRPr lang="en-IN"/>
        </a:p>
      </dgm:t>
    </dgm:pt>
    <dgm:pt modelId="{62320A9C-0A53-40A8-B9DA-0EAA46A8E3BE}" type="sibTrans" cxnId="{2373F7AF-C6ED-4731-B90B-0021DA3BC0DC}">
      <dgm:prSet/>
      <dgm:spPr/>
      <dgm:t>
        <a:bodyPr/>
        <a:lstStyle/>
        <a:p>
          <a:endParaRPr lang="en-IN"/>
        </a:p>
      </dgm:t>
    </dgm:pt>
    <dgm:pt modelId="{583ECFFD-13DF-4535-A4E1-3E3418B2C7FF}" type="pres">
      <dgm:prSet presAssocID="{9044015D-A367-4920-B702-1714E83332E3}" presName="compositeShape" presStyleCnt="0">
        <dgm:presLayoutVars>
          <dgm:chMax val="7"/>
          <dgm:dir/>
          <dgm:resizeHandles val="exact"/>
        </dgm:presLayoutVars>
      </dgm:prSet>
      <dgm:spPr/>
    </dgm:pt>
    <dgm:pt modelId="{FD9E94E5-D42B-44D9-B983-3841187FAAB2}" type="pres">
      <dgm:prSet presAssocID="{CF7EE3E1-A25E-4F5E-B194-FD5B98C2EAC9}" presName="circ1" presStyleLbl="vennNode1" presStyleIdx="0" presStyleCnt="7"/>
      <dgm:spPr/>
    </dgm:pt>
    <dgm:pt modelId="{06028F83-3E9F-4AFC-83EC-7A51ECDBCD45}" type="pres">
      <dgm:prSet presAssocID="{CF7EE3E1-A25E-4F5E-B194-FD5B98C2EAC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411542-4245-4DA1-92DE-F79C5E5793FC}" type="pres">
      <dgm:prSet presAssocID="{554A8A12-F176-47D3-A2F3-4899FDF5D8D1}" presName="circ2" presStyleLbl="vennNode1" presStyleIdx="1" presStyleCnt="7"/>
      <dgm:spPr/>
    </dgm:pt>
    <dgm:pt modelId="{20B10513-E922-4BAE-85FE-00672389F102}" type="pres">
      <dgm:prSet presAssocID="{554A8A12-F176-47D3-A2F3-4899FDF5D8D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F42FAE3-4FC1-46F0-9495-B5826E8A6366}" type="pres">
      <dgm:prSet presAssocID="{40A148BB-39A8-4BE0-8F48-429FDA9B8ADE}" presName="circ3" presStyleLbl="vennNode1" presStyleIdx="2" presStyleCnt="7"/>
      <dgm:spPr/>
    </dgm:pt>
    <dgm:pt modelId="{B8663BA4-1386-403D-9B0B-453C36E5B2FC}" type="pres">
      <dgm:prSet presAssocID="{40A148BB-39A8-4BE0-8F48-429FDA9B8AD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7182B-FC6A-4C11-A6F0-FA6D5CF2F2DC}" type="pres">
      <dgm:prSet presAssocID="{E515A774-240A-4D62-A18F-76B1FC6B6A95}" presName="circ4" presStyleLbl="vennNode1" presStyleIdx="3" presStyleCnt="7"/>
      <dgm:spPr/>
    </dgm:pt>
    <dgm:pt modelId="{86902E13-D0DA-4AF8-8333-BF3724B2C9F4}" type="pres">
      <dgm:prSet presAssocID="{E515A774-240A-4D62-A18F-76B1FC6B6A9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556D5D-4CF1-40BB-99AD-17179178DF01}" type="pres">
      <dgm:prSet presAssocID="{0433F73C-8078-4C2E-B9D2-FE2A5F0E5F40}" presName="circ5" presStyleLbl="vennNode1" presStyleIdx="4" presStyleCnt="7"/>
      <dgm:spPr/>
    </dgm:pt>
    <dgm:pt modelId="{4FE2E6C4-188D-4612-8F9D-C1CFEE7819BA}" type="pres">
      <dgm:prSet presAssocID="{0433F73C-8078-4C2E-B9D2-FE2A5F0E5F4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F5B4E43-EDD6-4924-AABA-600EDEA1E1BD}" type="pres">
      <dgm:prSet presAssocID="{27064AE9-CF07-4048-9181-7395F1612096}" presName="circ6" presStyleLbl="vennNode1" presStyleIdx="5" presStyleCnt="7"/>
      <dgm:spPr/>
    </dgm:pt>
    <dgm:pt modelId="{0C80F1DF-5F42-4FF9-9196-0565B1FDCECF}" type="pres">
      <dgm:prSet presAssocID="{27064AE9-CF07-4048-9181-7395F161209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34AA27-DF9B-4E09-AF50-675763B32D85}" type="pres">
      <dgm:prSet presAssocID="{941833D1-C7AA-4C88-AE42-2A0536E4F89C}" presName="circ7" presStyleLbl="vennNode1" presStyleIdx="6" presStyleCnt="7"/>
      <dgm:spPr/>
    </dgm:pt>
    <dgm:pt modelId="{BEF6DAF0-A703-40FC-A3C1-3022632856A1}" type="pres">
      <dgm:prSet presAssocID="{941833D1-C7AA-4C88-AE42-2A0536E4F89C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DB2DE05-BA03-40D9-A3CE-EB54D0ADFDBD}" type="presOf" srcId="{554A8A12-F176-47D3-A2F3-4899FDF5D8D1}" destId="{20B10513-E922-4BAE-85FE-00672389F102}" srcOrd="0" destOrd="0" presId="urn:microsoft.com/office/officeart/2005/8/layout/venn1"/>
    <dgm:cxn modelId="{694B7A22-5311-4448-A918-45EF60103C02}" srcId="{9044015D-A367-4920-B702-1714E83332E3}" destId="{941833D1-C7AA-4C88-AE42-2A0536E4F89C}" srcOrd="6" destOrd="0" parTransId="{02CED404-7919-4A63-B707-07A437B19DD0}" sibTransId="{282C7197-AB21-41CF-A4C1-ECC158DB19C3}"/>
    <dgm:cxn modelId="{855B5724-769D-454D-8E1E-84223F666787}" srcId="{9044015D-A367-4920-B702-1714E83332E3}" destId="{40A148BB-39A8-4BE0-8F48-429FDA9B8ADE}" srcOrd="2" destOrd="0" parTransId="{0FC2C22F-20B5-4976-869E-2422A4DE7A9A}" sibTransId="{65245236-2FBA-4ED3-9CE2-063FF7F2CAC1}"/>
    <dgm:cxn modelId="{86A4CA30-4A82-40F5-A8FB-65EE2F72CE13}" srcId="{9044015D-A367-4920-B702-1714E83332E3}" destId="{554A8A12-F176-47D3-A2F3-4899FDF5D8D1}" srcOrd="1" destOrd="0" parTransId="{3E346FD6-BF11-4797-B2A8-A4CAE3647D1B}" sibTransId="{0D28B1AF-8D8C-4F31-A16B-2E3B8A851270}"/>
    <dgm:cxn modelId="{F935A236-3DC8-403B-9901-5BF6791C086E}" srcId="{9044015D-A367-4920-B702-1714E83332E3}" destId="{27064AE9-CF07-4048-9181-7395F1612096}" srcOrd="5" destOrd="0" parTransId="{307D3C54-1E64-46B3-AA8D-7B60E8CEB273}" sibTransId="{1DFCBBE2-8099-4E38-B8BC-6CD72AAEC30D}"/>
    <dgm:cxn modelId="{ACC9DB61-E60C-4F30-B53C-0C1D22828DA9}" type="presOf" srcId="{27064AE9-CF07-4048-9181-7395F1612096}" destId="{0C80F1DF-5F42-4FF9-9196-0565B1FDCECF}" srcOrd="0" destOrd="0" presId="urn:microsoft.com/office/officeart/2005/8/layout/venn1"/>
    <dgm:cxn modelId="{FE045C64-3205-40D1-BAB2-7B94BF1AFF9C}" type="presOf" srcId="{941833D1-C7AA-4C88-AE42-2A0536E4F89C}" destId="{BEF6DAF0-A703-40FC-A3C1-3022632856A1}" srcOrd="0" destOrd="0" presId="urn:microsoft.com/office/officeart/2005/8/layout/venn1"/>
    <dgm:cxn modelId="{CA9A2E65-FBF1-42AD-AE4D-D38C86E792C8}" type="presOf" srcId="{9044015D-A367-4920-B702-1714E83332E3}" destId="{583ECFFD-13DF-4535-A4E1-3E3418B2C7FF}" srcOrd="0" destOrd="0" presId="urn:microsoft.com/office/officeart/2005/8/layout/venn1"/>
    <dgm:cxn modelId="{3FF8A16E-64F6-42B1-8104-5341407BD392}" srcId="{9044015D-A367-4920-B702-1714E83332E3}" destId="{CF7EE3E1-A25E-4F5E-B194-FD5B98C2EAC9}" srcOrd="0" destOrd="0" parTransId="{52BB8ECE-D659-4A19-9EF1-64345CC5858D}" sibTransId="{4FA86744-93D0-456A-AB56-B113F540734B}"/>
    <dgm:cxn modelId="{A09C9A76-ECD4-45AA-A3D2-20FD4A7F0FCF}" srcId="{9044015D-A367-4920-B702-1714E83332E3}" destId="{0433F73C-8078-4C2E-B9D2-FE2A5F0E5F40}" srcOrd="4" destOrd="0" parTransId="{CFA14EFE-8827-43B3-A286-46F9E29EB33C}" sibTransId="{8617C371-1F61-4B14-918F-126E884CABF6}"/>
    <dgm:cxn modelId="{F063147A-0E7A-4A6B-BFCC-EC6B0C0E24EE}" srcId="{9044015D-A367-4920-B702-1714E83332E3}" destId="{E515A774-240A-4D62-A18F-76B1FC6B6A95}" srcOrd="3" destOrd="0" parTransId="{5F4BBD2E-158C-4BB1-956D-C1FCEDC279DE}" sibTransId="{3771616F-37C6-4874-AE3A-4DA9AEEBB8D8}"/>
    <dgm:cxn modelId="{76AE6383-F76C-45C1-965D-5F312A5CE273}" type="presOf" srcId="{E515A774-240A-4D62-A18F-76B1FC6B6A95}" destId="{86902E13-D0DA-4AF8-8333-BF3724B2C9F4}" srcOrd="0" destOrd="0" presId="urn:microsoft.com/office/officeart/2005/8/layout/venn1"/>
    <dgm:cxn modelId="{20300D89-2854-4E89-A2B2-80B723C49252}" type="presOf" srcId="{40A148BB-39A8-4BE0-8F48-429FDA9B8ADE}" destId="{B8663BA4-1386-403D-9B0B-453C36E5B2FC}" srcOrd="0" destOrd="0" presId="urn:microsoft.com/office/officeart/2005/8/layout/venn1"/>
    <dgm:cxn modelId="{2B76A98F-CEEA-4751-8521-D328149C4161}" type="presOf" srcId="{CF7EE3E1-A25E-4F5E-B194-FD5B98C2EAC9}" destId="{06028F83-3E9F-4AFC-83EC-7A51ECDBCD45}" srcOrd="0" destOrd="0" presId="urn:microsoft.com/office/officeart/2005/8/layout/venn1"/>
    <dgm:cxn modelId="{2373F7AF-C6ED-4731-B90B-0021DA3BC0DC}" srcId="{9044015D-A367-4920-B702-1714E83332E3}" destId="{6C56992F-C21B-453C-8437-E48A222E1A2E}" srcOrd="7" destOrd="0" parTransId="{6C6B7758-35DD-407D-9DE1-86F22F45B647}" sibTransId="{62320A9C-0A53-40A8-B9DA-0EAA46A8E3BE}"/>
    <dgm:cxn modelId="{6A1C49CE-08B6-4FFD-840B-7CBC3BE8D733}" type="presOf" srcId="{0433F73C-8078-4C2E-B9D2-FE2A5F0E5F40}" destId="{4FE2E6C4-188D-4612-8F9D-C1CFEE7819BA}" srcOrd="0" destOrd="0" presId="urn:microsoft.com/office/officeart/2005/8/layout/venn1"/>
    <dgm:cxn modelId="{E23C134A-4B8A-4EB9-8F14-98BF0BC1AC9C}" type="presParOf" srcId="{583ECFFD-13DF-4535-A4E1-3E3418B2C7FF}" destId="{FD9E94E5-D42B-44D9-B983-3841187FAAB2}" srcOrd="0" destOrd="0" presId="urn:microsoft.com/office/officeart/2005/8/layout/venn1"/>
    <dgm:cxn modelId="{D16DF96A-AEEF-4F70-BC9C-66E2D1F1974A}" type="presParOf" srcId="{583ECFFD-13DF-4535-A4E1-3E3418B2C7FF}" destId="{06028F83-3E9F-4AFC-83EC-7A51ECDBCD45}" srcOrd="1" destOrd="0" presId="urn:microsoft.com/office/officeart/2005/8/layout/venn1"/>
    <dgm:cxn modelId="{3073F600-912D-4355-8384-54F62633BCDD}" type="presParOf" srcId="{583ECFFD-13DF-4535-A4E1-3E3418B2C7FF}" destId="{14411542-4245-4DA1-92DE-F79C5E5793FC}" srcOrd="2" destOrd="0" presId="urn:microsoft.com/office/officeart/2005/8/layout/venn1"/>
    <dgm:cxn modelId="{4E13D8B8-E13F-496C-8B02-5E57D19137E4}" type="presParOf" srcId="{583ECFFD-13DF-4535-A4E1-3E3418B2C7FF}" destId="{20B10513-E922-4BAE-85FE-00672389F102}" srcOrd="3" destOrd="0" presId="urn:microsoft.com/office/officeart/2005/8/layout/venn1"/>
    <dgm:cxn modelId="{785DA22B-9C12-452A-B9DE-C3595578C1B3}" type="presParOf" srcId="{583ECFFD-13DF-4535-A4E1-3E3418B2C7FF}" destId="{BF42FAE3-4FC1-46F0-9495-B5826E8A6366}" srcOrd="4" destOrd="0" presId="urn:microsoft.com/office/officeart/2005/8/layout/venn1"/>
    <dgm:cxn modelId="{9D9E6BF9-C162-4C2F-AFCE-66093B43D67B}" type="presParOf" srcId="{583ECFFD-13DF-4535-A4E1-3E3418B2C7FF}" destId="{B8663BA4-1386-403D-9B0B-453C36E5B2FC}" srcOrd="5" destOrd="0" presId="urn:microsoft.com/office/officeart/2005/8/layout/venn1"/>
    <dgm:cxn modelId="{834F832A-2790-4F60-8380-7BAD4D8CEFD6}" type="presParOf" srcId="{583ECFFD-13DF-4535-A4E1-3E3418B2C7FF}" destId="{E6F7182B-FC6A-4C11-A6F0-FA6D5CF2F2DC}" srcOrd="6" destOrd="0" presId="urn:microsoft.com/office/officeart/2005/8/layout/venn1"/>
    <dgm:cxn modelId="{EFFAA62D-697D-47E3-977E-6B31EF0A8307}" type="presParOf" srcId="{583ECFFD-13DF-4535-A4E1-3E3418B2C7FF}" destId="{86902E13-D0DA-4AF8-8333-BF3724B2C9F4}" srcOrd="7" destOrd="0" presId="urn:microsoft.com/office/officeart/2005/8/layout/venn1"/>
    <dgm:cxn modelId="{B219073B-C68E-42A0-8F36-82E46B35E7D2}" type="presParOf" srcId="{583ECFFD-13DF-4535-A4E1-3E3418B2C7FF}" destId="{53556D5D-4CF1-40BB-99AD-17179178DF01}" srcOrd="8" destOrd="0" presId="urn:microsoft.com/office/officeart/2005/8/layout/venn1"/>
    <dgm:cxn modelId="{1F75B1BB-5999-4381-9BC9-1C866BC824E0}" type="presParOf" srcId="{583ECFFD-13DF-4535-A4E1-3E3418B2C7FF}" destId="{4FE2E6C4-188D-4612-8F9D-C1CFEE7819BA}" srcOrd="9" destOrd="0" presId="urn:microsoft.com/office/officeart/2005/8/layout/venn1"/>
    <dgm:cxn modelId="{9DEB9795-FA12-45F3-AF35-A87533A726E5}" type="presParOf" srcId="{583ECFFD-13DF-4535-A4E1-3E3418B2C7FF}" destId="{5F5B4E43-EDD6-4924-AABA-600EDEA1E1BD}" srcOrd="10" destOrd="0" presId="urn:microsoft.com/office/officeart/2005/8/layout/venn1"/>
    <dgm:cxn modelId="{B2BDDC2F-2E40-4E57-B676-C02A526B0ABC}" type="presParOf" srcId="{583ECFFD-13DF-4535-A4E1-3E3418B2C7FF}" destId="{0C80F1DF-5F42-4FF9-9196-0565B1FDCECF}" srcOrd="11" destOrd="0" presId="urn:microsoft.com/office/officeart/2005/8/layout/venn1"/>
    <dgm:cxn modelId="{07CE97BF-F88E-40BC-A975-5D7FFF2F6BD5}" type="presParOf" srcId="{583ECFFD-13DF-4535-A4E1-3E3418B2C7FF}" destId="{4034AA27-DF9B-4E09-AF50-675763B32D85}" srcOrd="12" destOrd="0" presId="urn:microsoft.com/office/officeart/2005/8/layout/venn1"/>
    <dgm:cxn modelId="{9782FBFE-46B0-4A3B-A5AC-002EB7546B56}" type="presParOf" srcId="{583ECFFD-13DF-4535-A4E1-3E3418B2C7FF}" destId="{BEF6DAF0-A703-40FC-A3C1-3022632856A1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E94E5-D42B-44D9-B983-3841187FAAB2}">
      <dsp:nvSpPr>
        <dsp:cNvPr id="0" name=""/>
        <dsp:cNvSpPr/>
      </dsp:nvSpPr>
      <dsp:spPr>
        <a:xfrm>
          <a:off x="3197993" y="1147681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6028F83-3E9F-4AFC-83EC-7A51ECDBCD45}">
      <dsp:nvSpPr>
        <dsp:cNvPr id="0" name=""/>
        <dsp:cNvSpPr/>
      </dsp:nvSpPr>
      <dsp:spPr>
        <a:xfrm>
          <a:off x="3090787" y="0"/>
          <a:ext cx="1684671" cy="9015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Pandas</a:t>
          </a:r>
          <a:endParaRPr lang="en-IN" sz="2300" b="1" kern="1200"/>
        </a:p>
      </dsp:txBody>
      <dsp:txXfrm>
        <a:off x="3090787" y="0"/>
        <a:ext cx="1684671" cy="901556"/>
      </dsp:txXfrm>
    </dsp:sp>
    <dsp:sp modelId="{14411542-4245-4DA1-92DE-F79C5E5793FC}">
      <dsp:nvSpPr>
        <dsp:cNvPr id="0" name=""/>
        <dsp:cNvSpPr/>
      </dsp:nvSpPr>
      <dsp:spPr>
        <a:xfrm>
          <a:off x="3629269" y="1355039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B10513-E922-4BAE-85FE-00672389F102}">
      <dsp:nvSpPr>
        <dsp:cNvPr id="0" name=""/>
        <dsp:cNvSpPr/>
      </dsp:nvSpPr>
      <dsp:spPr>
        <a:xfrm>
          <a:off x="5280859" y="856478"/>
          <a:ext cx="1592780" cy="9917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NumPy</a:t>
          </a:r>
          <a:endParaRPr lang="en-IN" sz="2300" b="1" kern="1200"/>
        </a:p>
      </dsp:txBody>
      <dsp:txXfrm>
        <a:off x="5280859" y="856478"/>
        <a:ext cx="1592780" cy="991712"/>
      </dsp:txXfrm>
    </dsp:sp>
    <dsp:sp modelId="{BF42FAE3-4FC1-46F0-9495-B5826E8A6366}">
      <dsp:nvSpPr>
        <dsp:cNvPr id="0" name=""/>
        <dsp:cNvSpPr/>
      </dsp:nvSpPr>
      <dsp:spPr>
        <a:xfrm>
          <a:off x="3735250" y="1821595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663BA4-1386-403D-9B0B-453C36E5B2FC}">
      <dsp:nvSpPr>
        <dsp:cNvPr id="0" name=""/>
        <dsp:cNvSpPr/>
      </dsp:nvSpPr>
      <dsp:spPr>
        <a:xfrm>
          <a:off x="5434011" y="2118658"/>
          <a:ext cx="1562149" cy="10593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Matplotlib</a:t>
          </a:r>
          <a:endParaRPr lang="en-IN" sz="2300" b="1" kern="1200" dirty="0"/>
        </a:p>
      </dsp:txBody>
      <dsp:txXfrm>
        <a:off x="5434011" y="2118658"/>
        <a:ext cx="1562149" cy="1059329"/>
      </dsp:txXfrm>
    </dsp:sp>
    <dsp:sp modelId="{E6F7182B-FC6A-4C11-A6F0-FA6D5CF2F2DC}">
      <dsp:nvSpPr>
        <dsp:cNvPr id="0" name=""/>
        <dsp:cNvSpPr/>
      </dsp:nvSpPr>
      <dsp:spPr>
        <a:xfrm>
          <a:off x="3436910" y="2195741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902E13-D0DA-4AF8-8333-BF3724B2C9F4}">
      <dsp:nvSpPr>
        <dsp:cNvPr id="0" name=""/>
        <dsp:cNvSpPr/>
      </dsp:nvSpPr>
      <dsp:spPr>
        <a:xfrm>
          <a:off x="4760143" y="3538609"/>
          <a:ext cx="1684671" cy="9691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Seaborn</a:t>
          </a:r>
          <a:endParaRPr lang="en-IN" sz="2300" b="1" kern="1200"/>
        </a:p>
      </dsp:txBody>
      <dsp:txXfrm>
        <a:off x="4760143" y="3538609"/>
        <a:ext cx="1684671" cy="969173"/>
      </dsp:txXfrm>
    </dsp:sp>
    <dsp:sp modelId="{53556D5D-4CF1-40BB-99AD-17179178DF01}">
      <dsp:nvSpPr>
        <dsp:cNvPr id="0" name=""/>
        <dsp:cNvSpPr/>
      </dsp:nvSpPr>
      <dsp:spPr>
        <a:xfrm>
          <a:off x="2959076" y="2195741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E2E6C4-188D-4612-8F9D-C1CFEE7819BA}">
      <dsp:nvSpPr>
        <dsp:cNvPr id="0" name=""/>
        <dsp:cNvSpPr/>
      </dsp:nvSpPr>
      <dsp:spPr>
        <a:xfrm>
          <a:off x="1421431" y="3538609"/>
          <a:ext cx="1684671" cy="9691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Scipy</a:t>
          </a:r>
          <a:endParaRPr lang="en-IN" sz="2300" b="1" kern="1200"/>
        </a:p>
      </dsp:txBody>
      <dsp:txXfrm>
        <a:off x="1421431" y="3538609"/>
        <a:ext cx="1684671" cy="969173"/>
      </dsp:txXfrm>
    </dsp:sp>
    <dsp:sp modelId="{5F5B4E43-EDD6-4924-AABA-600EDEA1E1BD}">
      <dsp:nvSpPr>
        <dsp:cNvPr id="0" name=""/>
        <dsp:cNvSpPr/>
      </dsp:nvSpPr>
      <dsp:spPr>
        <a:xfrm>
          <a:off x="2660736" y="1821595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80F1DF-5F42-4FF9-9196-0565B1FDCECF}">
      <dsp:nvSpPr>
        <dsp:cNvPr id="0" name=""/>
        <dsp:cNvSpPr/>
      </dsp:nvSpPr>
      <dsp:spPr>
        <a:xfrm>
          <a:off x="870084" y="2118658"/>
          <a:ext cx="1562149" cy="10593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Statsmodels</a:t>
          </a:r>
          <a:endParaRPr lang="en-IN" sz="2300" b="1" kern="1200"/>
        </a:p>
      </dsp:txBody>
      <dsp:txXfrm>
        <a:off x="870084" y="2118658"/>
        <a:ext cx="1562149" cy="1059329"/>
      </dsp:txXfrm>
    </dsp:sp>
    <dsp:sp modelId="{4034AA27-DF9B-4E09-AF50-675763B32D85}">
      <dsp:nvSpPr>
        <dsp:cNvPr id="0" name=""/>
        <dsp:cNvSpPr/>
      </dsp:nvSpPr>
      <dsp:spPr>
        <a:xfrm>
          <a:off x="2766717" y="1355039"/>
          <a:ext cx="1470258" cy="14704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F6DAF0-A703-40FC-A3C1-3022632856A1}">
      <dsp:nvSpPr>
        <dsp:cNvPr id="0" name=""/>
        <dsp:cNvSpPr/>
      </dsp:nvSpPr>
      <dsp:spPr>
        <a:xfrm>
          <a:off x="992605" y="856478"/>
          <a:ext cx="1592780" cy="9917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Scikit-Learn</a:t>
          </a:r>
          <a:endParaRPr lang="en-IN" sz="2300" b="1" kern="1200"/>
        </a:p>
      </dsp:txBody>
      <dsp:txXfrm>
        <a:off x="992605" y="856478"/>
        <a:ext cx="1592780" cy="99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FE83-5DA4-461C-8DF5-B16E4AB5CF1A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AC2BF-BB7B-4607-94E3-CE71FCA1F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0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2DA7-2D9E-422D-A90B-B05580EEF5A6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2A3F-44F0-47A4-A53C-007A630D4A3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79B6-FF8F-4EAD-B7C8-02FCB17022B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A6D6-3D8A-40C1-B44A-E4FD5160607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899-8726-4C14-A05A-32CE494CCFD7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F2C0-008B-45E6-A970-86DC078099AF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D35D-FE74-46C7-88EE-0CBEEDA2CB7B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1ADE-3D1E-4260-9688-BB02D97E7E00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42F-727E-4F7E-B613-3DAD8E51505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24FDEEAF-A570-4D66-8F72-B4527B4F4FCF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279C-09EA-40DE-95F1-B1CEDFEC3F9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E2762A-7470-4113-8FF7-9D310993BE7D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Developing a business model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Mrs. aarti s. </a:t>
            </a:r>
            <a:r>
              <a:rPr lang="en-US" dirty="0" err="1"/>
              <a:t>pardeshi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56AD-E6F3-FC62-C9F6-8F68556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FF9E-65D3-4915-86B9-6CE7667AE3AE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19DA-BB70-0519-251A-B530F766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AE2DF0-FD67-D308-00FC-E3528152D153}"/>
              </a:ext>
            </a:extLst>
          </p:cNvPr>
          <p:cNvSpPr/>
          <p:nvPr/>
        </p:nvSpPr>
        <p:spPr>
          <a:xfrm>
            <a:off x="2627697" y="2875002"/>
            <a:ext cx="54981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8882-C249-BD34-F78A-38E0C1EE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A764-D207-4400-BCAB-3B79D4CFCAC3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6C528-EE28-546C-9187-89093CAA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Mrs. Aarti S. Pardeshi                                                                                                                                     ITM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5879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8C019-9AFF-0E8A-554C-8B4754AFFE70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F1E1B-69A9-5F5C-BE31-8B520A27106F}"/>
              </a:ext>
            </a:extLst>
          </p:cNvPr>
          <p:cNvSpPr txBox="1"/>
          <p:nvPr/>
        </p:nvSpPr>
        <p:spPr>
          <a:xfrm>
            <a:off x="494565" y="1501542"/>
            <a:ext cx="10260531" cy="2794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Deep learning is a subset of </a:t>
            </a:r>
            <a:r>
              <a:rPr lang="en-US" sz="2400" b="1" dirty="0"/>
              <a:t>artificial intelligence (AI) </a:t>
            </a:r>
            <a:r>
              <a:rPr lang="en-US" sz="2400" dirty="0"/>
              <a:t>that focuses on using neural networks </a:t>
            </a:r>
            <a:r>
              <a:rPr lang="en-US" sz="2400" b="1" dirty="0"/>
              <a:t>with multiple layers </a:t>
            </a:r>
            <a:r>
              <a:rPr lang="en-US" sz="2400" dirty="0"/>
              <a:t>to process and understand data.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 deep learning, </a:t>
            </a:r>
            <a:r>
              <a:rPr lang="en-US" sz="2400" b="1" dirty="0"/>
              <a:t>the computer learns to recognize patterns </a:t>
            </a:r>
            <a:r>
              <a:rPr lang="en-US" sz="2400" dirty="0"/>
              <a:t>and make sense of complex information by </a:t>
            </a:r>
            <a:r>
              <a:rPr lang="en-US" sz="2400" b="1" dirty="0"/>
              <a:t>analyzing large sets of data, such as images, text, or numbers.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290896-D4A7-60C2-6BAB-614BF4FF05A0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Deep learning?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F3E59-B7F6-8088-4AE7-DB73513D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C7B-F8E0-4D76-A55C-2DF5EC951BC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A7B0E-511D-CA01-5533-2AE5F387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590817" y="1434165"/>
            <a:ext cx="10260531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business model is </a:t>
            </a:r>
            <a:r>
              <a:rPr lang="en-IN" sz="2400" b="1" dirty="0"/>
              <a:t>a strategic framework </a:t>
            </a:r>
            <a:r>
              <a:rPr lang="en-IN" sz="2400" dirty="0"/>
              <a:t>that defines how a company delivers value to its customers, generates revenue, and manages its resources and costs.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encompasses key elements such as the value proposition, customer segments, distribution channels, customer relationships, revenue streams.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Different </a:t>
            </a:r>
            <a:r>
              <a:rPr lang="en-IN" sz="2400" b="1" dirty="0"/>
              <a:t>business models</a:t>
            </a:r>
            <a:r>
              <a:rPr lang="en-IN" sz="2400" dirty="0"/>
              <a:t>, such as </a:t>
            </a:r>
            <a:r>
              <a:rPr lang="en-IN" sz="2400" b="1" dirty="0"/>
              <a:t>subscription, e-commerce, marketplace, advertising,</a:t>
            </a:r>
            <a:r>
              <a:rPr lang="en-IN" sz="2400" dirty="0"/>
              <a:t> offer various approaches to achieving </a:t>
            </a:r>
            <a:r>
              <a:rPr lang="en-IN" sz="2400" b="1" dirty="0"/>
              <a:t>profitability</a:t>
            </a:r>
            <a:r>
              <a:rPr lang="en-IN" sz="2400" dirty="0"/>
              <a:t> and </a:t>
            </a:r>
            <a:r>
              <a:rPr lang="en-IN" sz="2400" b="1" dirty="0"/>
              <a:t>success </a:t>
            </a:r>
            <a:r>
              <a:rPr lang="en-IN" sz="2400" dirty="0"/>
              <a:t>while adapting to market dynamics and customer needs.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business model?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9B3733-545C-0071-C174-53A21975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A5F9-9176-4ECD-9297-AEDC7C58CD0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568EBE-6C0E-99BB-08F8-6417996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3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494565" y="1501542"/>
            <a:ext cx="10260531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Let us consider the </a:t>
            </a:r>
            <a:r>
              <a:rPr lang="en-US" sz="2400" b="1" dirty="0"/>
              <a:t>e-commerce model</a:t>
            </a:r>
            <a:r>
              <a:rPr lang="en-US" sz="2400" dirty="0"/>
              <a:t>, where a company </a:t>
            </a:r>
            <a:r>
              <a:rPr lang="en-US" sz="2400" b="1" dirty="0"/>
              <a:t>sells products or services online</a:t>
            </a:r>
            <a:r>
              <a:rPr lang="en-US" sz="2400" dirty="0"/>
              <a:t> through a </a:t>
            </a:r>
            <a:r>
              <a:rPr lang="en-US" sz="2400" b="1" dirty="0"/>
              <a:t>website</a:t>
            </a:r>
            <a:r>
              <a:rPr lang="en-US" sz="2400" dirty="0"/>
              <a:t> or platform. </a:t>
            </a:r>
            <a:endParaRPr lang="en-US" sz="24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Recommendation Systems:</a:t>
            </a:r>
            <a:r>
              <a:rPr lang="en-US" sz="2400" dirty="0"/>
              <a:t> Deep learning algorithms can be used to build sophisticated recommendation engines that analyze user behavior and preferences </a:t>
            </a:r>
            <a:r>
              <a:rPr lang="en-US" sz="2400" b="1" dirty="0"/>
              <a:t>to suggest personalized product recommendations</a:t>
            </a:r>
            <a:r>
              <a:rPr lang="en-US" sz="2400" dirty="0"/>
              <a:t>. This can significantly improve the user experience, increase sales, and boost customer retention. Companies like </a:t>
            </a:r>
            <a:r>
              <a:rPr lang="en-US" sz="2400" b="1" dirty="0"/>
              <a:t>Amazon and Netflix </a:t>
            </a:r>
            <a:r>
              <a:rPr lang="en-US" sz="2400" dirty="0"/>
              <a:t>have successfully used recommendation systems to drive their business.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of Deep learning in business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85B6F-B3E2-324A-10DB-FC808CDC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65B2-C463-43E8-8197-9B34A806982C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C38F-3AAC-3B04-A662-7AF19A0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1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494565" y="1501542"/>
            <a:ext cx="10260531" cy="390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Let us consider the </a:t>
            </a:r>
            <a:r>
              <a:rPr lang="en-US" sz="2400" b="1" dirty="0"/>
              <a:t>e-commerce model</a:t>
            </a:r>
            <a:r>
              <a:rPr lang="en-US" sz="2400" dirty="0"/>
              <a:t>, where a company </a:t>
            </a:r>
            <a:r>
              <a:rPr lang="en-US" sz="2400" b="1" dirty="0"/>
              <a:t>sells products or services online</a:t>
            </a:r>
            <a:r>
              <a:rPr lang="en-US" sz="2400" dirty="0"/>
              <a:t> through a </a:t>
            </a:r>
            <a:r>
              <a:rPr lang="en-US" sz="2400" b="1" dirty="0"/>
              <a:t>website</a:t>
            </a:r>
            <a:r>
              <a:rPr lang="en-US" sz="2400" dirty="0"/>
              <a:t> or platform. </a:t>
            </a:r>
            <a:endParaRPr lang="en-US" sz="24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Image and Video Analysis: </a:t>
            </a:r>
            <a:r>
              <a:rPr lang="en-US" sz="2400" dirty="0"/>
              <a:t>Deep learning can be applied to image and video recognition, allowing e-commerce businesses to offer </a:t>
            </a:r>
            <a:r>
              <a:rPr lang="en-US" sz="2400" b="1" dirty="0"/>
              <a:t>visual search capabilities.</a:t>
            </a:r>
            <a:r>
              <a:rPr lang="en-US" sz="2400" dirty="0"/>
              <a:t> Customers </a:t>
            </a:r>
            <a:r>
              <a:rPr lang="en-US" sz="2400" b="1" dirty="0"/>
              <a:t>can take a picture of a product </a:t>
            </a:r>
            <a:r>
              <a:rPr lang="en-US" sz="2400" dirty="0"/>
              <a:t>or provide an image as input, and the </a:t>
            </a:r>
            <a:r>
              <a:rPr lang="en-US" sz="2400" b="1" dirty="0"/>
              <a:t>system can match it to products in the inventory</a:t>
            </a:r>
            <a:r>
              <a:rPr lang="en-US" sz="2400" dirty="0"/>
              <a:t>. This can streamline the shopping process and increase conversions.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of Deep learning in business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BBCF8-4BED-CA09-423E-A94D439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861D-D401-421D-B804-A6A6EAA8E06D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3AE4-AC91-1643-1CF5-18764E61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8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494565" y="1501542"/>
            <a:ext cx="10260531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Let us consider the </a:t>
            </a:r>
            <a:r>
              <a:rPr lang="en-US" sz="2400" b="1" dirty="0"/>
              <a:t>e-commerce model</a:t>
            </a:r>
            <a:r>
              <a:rPr lang="en-US" sz="2400" dirty="0"/>
              <a:t>, where a company </a:t>
            </a:r>
            <a:r>
              <a:rPr lang="en-US" sz="2400" b="1" dirty="0"/>
              <a:t>sells products or services online</a:t>
            </a:r>
            <a:r>
              <a:rPr lang="en-US" sz="2400" dirty="0"/>
              <a:t> through a </a:t>
            </a:r>
            <a:r>
              <a:rPr lang="en-US" sz="2400" b="1" dirty="0"/>
              <a:t>website</a:t>
            </a:r>
            <a:r>
              <a:rPr lang="en-US" sz="2400" dirty="0"/>
              <a:t> or platform. </a:t>
            </a:r>
            <a:endParaRPr lang="en-US" sz="24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/>
              <a:t>Natural Language Processing (NLP): </a:t>
            </a:r>
            <a:r>
              <a:rPr lang="en-IN" sz="2400" dirty="0"/>
              <a:t>NLP models powered by deep learning can be used </a:t>
            </a:r>
            <a:r>
              <a:rPr lang="en-IN" sz="2400" b="1" dirty="0"/>
              <a:t>to enhance customer support and communication</a:t>
            </a:r>
            <a:r>
              <a:rPr lang="en-IN" sz="2400" dirty="0"/>
              <a:t>. </a:t>
            </a:r>
            <a:r>
              <a:rPr lang="en-IN" sz="2400" b="1" dirty="0"/>
              <a:t>Chatbots and virtual assistants</a:t>
            </a:r>
            <a:r>
              <a:rPr lang="en-IN" sz="2400" dirty="0"/>
              <a:t> can provide real-time assistance to customers, answer inquiries, and guide them through the shopping process, improving user satisfaction and reducing the workload on human customer support agents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of Deep learning in business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CC6B-7267-CADD-1B06-AC9CAF2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2CA3-69A6-4C9A-8A50-2D9551C2586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AE451-10A4-0FC4-ABEE-C99EB585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494565" y="1501542"/>
            <a:ext cx="10260531" cy="33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Let us consider the </a:t>
            </a:r>
            <a:r>
              <a:rPr lang="en-US" sz="2400" b="1" dirty="0"/>
              <a:t>e-commerce model</a:t>
            </a:r>
            <a:r>
              <a:rPr lang="en-US" sz="2400" dirty="0"/>
              <a:t>, where a company </a:t>
            </a:r>
            <a:r>
              <a:rPr lang="en-US" sz="2400" b="1" dirty="0"/>
              <a:t>sells products or services online</a:t>
            </a:r>
            <a:r>
              <a:rPr lang="en-US" sz="2400" dirty="0"/>
              <a:t> through a </a:t>
            </a:r>
            <a:r>
              <a:rPr lang="en-US" sz="2400" b="1" dirty="0"/>
              <a:t>website</a:t>
            </a:r>
            <a:r>
              <a:rPr lang="en-US" sz="2400" dirty="0"/>
              <a:t> or platform. </a:t>
            </a:r>
            <a:endParaRPr lang="en-US" sz="24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Fraud Detection and Security: </a:t>
            </a:r>
            <a:r>
              <a:rPr lang="en-US" sz="2400" dirty="0"/>
              <a:t>Deep learning can be employed to develop robust fraud detection systems. </a:t>
            </a:r>
            <a:r>
              <a:rPr lang="en-US" sz="2400" b="1" dirty="0"/>
              <a:t>By analyzing transaction data and user behavior patterns</a:t>
            </a:r>
            <a:r>
              <a:rPr lang="en-US" sz="2400" dirty="0"/>
              <a:t>, it can identify and prevent fraudulent activities, which can save the business money and protect customers.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of Deep learning in business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0CEFE-CA17-17A4-725F-19CF7E8B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FC7-DED1-4E45-AC0A-826E1FD85099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D2E54-844A-2936-5E4C-5ECA8E5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494565" y="1501542"/>
            <a:ext cx="10260531" cy="33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Let us consider the </a:t>
            </a:r>
            <a:r>
              <a:rPr lang="en-US" sz="2400" b="1" dirty="0"/>
              <a:t>e-commerce model</a:t>
            </a:r>
            <a:r>
              <a:rPr lang="en-US" sz="2400" dirty="0"/>
              <a:t>, where a company </a:t>
            </a:r>
            <a:r>
              <a:rPr lang="en-US" sz="2400" b="1" dirty="0"/>
              <a:t>sells products or services online</a:t>
            </a:r>
            <a:r>
              <a:rPr lang="en-US" sz="2400" dirty="0"/>
              <a:t> through a </a:t>
            </a:r>
            <a:r>
              <a:rPr lang="en-US" sz="2400" b="1" dirty="0"/>
              <a:t>website</a:t>
            </a:r>
            <a:r>
              <a:rPr lang="en-US" sz="2400" dirty="0"/>
              <a:t> or platform. </a:t>
            </a:r>
            <a:endParaRPr lang="en-US" sz="24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Predictive Analytics: </a:t>
            </a:r>
            <a:r>
              <a:rPr lang="en-US" sz="2400" dirty="0"/>
              <a:t>Use deep learning for predictive analytics </a:t>
            </a:r>
            <a:r>
              <a:rPr lang="en-US" sz="2400" b="1" dirty="0"/>
              <a:t>to forecast trends and customer behavior.</a:t>
            </a:r>
            <a:r>
              <a:rPr lang="en-US" sz="2400" dirty="0"/>
              <a:t> By understanding future market trends and consumer preferences, businesses can make informed decisions regarding inventory, marketing, and product development.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of Deep learning in business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3708D-B653-7F35-5D6B-CCFDDBBF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AFA3-1EAF-48E7-9664-6CE7909B8454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876E-05D5-F51A-4349-8A568E65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D685-63A9-DA14-65D3-D23A0F12E7C1}"/>
              </a:ext>
            </a:extLst>
          </p:cNvPr>
          <p:cNvSpPr txBox="1"/>
          <p:nvPr/>
        </p:nvSpPr>
        <p:spPr>
          <a:xfrm>
            <a:off x="2242686" y="244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5548-5EE1-C24D-034E-EE8944AD6B72}"/>
              </a:ext>
            </a:extLst>
          </p:cNvPr>
          <p:cNvSpPr txBox="1"/>
          <p:nvPr/>
        </p:nvSpPr>
        <p:spPr>
          <a:xfrm>
            <a:off x="581192" y="1170018"/>
            <a:ext cx="10260531" cy="57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Python modules for stock market analysis are as follows: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EFE787-EE12-31CD-D079-1910215A078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modules used by python to develop stock market analysis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C9CA40-B8E4-4DFD-EC40-4BCB856EF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04738"/>
              </p:ext>
            </p:extLst>
          </p:nvPr>
        </p:nvGraphicFramePr>
        <p:xfrm>
          <a:off x="1778334" y="1890876"/>
          <a:ext cx="7866246" cy="450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EC937D8-9CDB-7A0B-21BF-F8D32D9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3950-0558-4003-8386-5A1A5C59FECB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103204-EF12-BDF9-2C7B-4039E115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Mrs. Aarti S. Pardeshi                                       ITM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4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{6DC28BB0-1E61-4642-916B-FD56647E4572}tf33552983_win32</Template>
  <TotalTime>30</TotalTime>
  <Words>689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Developing a business model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business model using Deep learning</dc:title>
  <dc:creator>Aarti Pardeshi</dc:creator>
  <cp:lastModifiedBy>Aarti Pardeshi</cp:lastModifiedBy>
  <cp:revision>10</cp:revision>
  <dcterms:created xsi:type="dcterms:W3CDTF">2023-10-23T07:01:24Z</dcterms:created>
  <dcterms:modified xsi:type="dcterms:W3CDTF">2023-10-23T07:31:31Z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