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7" r:id="rId12"/>
    <p:sldId id="270" r:id="rId13"/>
    <p:sldId id="268" r:id="rId14"/>
    <p:sldId id="269" r:id="rId15"/>
    <p:sldId id="271"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A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1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6A0622-B3E5-4466-9E1A-ED6309154533}"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A0622-B3E5-4466-9E1A-ED6309154533}"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A0622-B3E5-4466-9E1A-ED6309154533}"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A0622-B3E5-4466-9E1A-ED6309154533}"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A0622-B3E5-4466-9E1A-ED6309154533}"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A0622-B3E5-4466-9E1A-ED6309154533}"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A0622-B3E5-4466-9E1A-ED6309154533}"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A0622-B3E5-4466-9E1A-ED6309154533}" type="datetimeFigureOut">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A0622-B3E5-4466-9E1A-ED6309154533}" type="datetimeFigureOut">
              <a:rPr lang="en-US" smtClean="0"/>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A0622-B3E5-4466-9E1A-ED6309154533}"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A0622-B3E5-4466-9E1A-ED6309154533}"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F5E8-02EC-4815-A6C1-FF97C737A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5600" y="274638"/>
            <a:ext cx="5791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95600" y="1600200"/>
            <a:ext cx="5791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A0622-B3E5-4466-9E1A-ED6309154533}" type="datetimeFigureOut">
              <a:rPr lang="en-US" smtClean="0"/>
              <a:t>8/4/2020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3F5E8-02EC-4815-A6C1-FF97C737A2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399AB5"/>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399AB5"/>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99AB5"/>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99AB5"/>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99AB5"/>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99AB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191000" y="5046275"/>
            <a:ext cx="2588529" cy="830997"/>
          </a:xfrm>
          <a:prstGeom prst="rect">
            <a:avLst/>
          </a:prstGeom>
          <a:noFill/>
        </p:spPr>
        <p:txBody>
          <a:bodyPr wrap="none" rtlCol="0">
            <a:spAutoFit/>
          </a:bodyPr>
          <a:lstStyle/>
          <a:p>
            <a:r>
              <a:rPr lang="en-US" sz="4800" b="1" dirty="0">
                <a:solidFill>
                  <a:schemeClr val="bg1">
                    <a:lumMod val="95000"/>
                  </a:schemeClr>
                </a:solidFill>
              </a:rPr>
              <a:t>Core Java</a:t>
            </a:r>
          </a:p>
        </p:txBody>
      </p:sp>
      <p:sp>
        <p:nvSpPr>
          <p:cNvPr id="5" name="TextBox 4"/>
          <p:cNvSpPr txBox="1"/>
          <p:nvPr/>
        </p:nvSpPr>
        <p:spPr>
          <a:xfrm>
            <a:off x="5486400" y="5877580"/>
            <a:ext cx="2804935" cy="523220"/>
          </a:xfrm>
          <a:prstGeom prst="rect">
            <a:avLst/>
          </a:prstGeom>
          <a:noFill/>
        </p:spPr>
        <p:txBody>
          <a:bodyPr wrap="none" rtlCol="0">
            <a:spAutoFit/>
          </a:bodyPr>
          <a:lstStyle/>
          <a:p>
            <a:r>
              <a:rPr lang="en-US" sz="2800" dirty="0" err="1">
                <a:solidFill>
                  <a:schemeClr val="bg1">
                    <a:lumMod val="95000"/>
                  </a:schemeClr>
                </a:solidFill>
              </a:rPr>
              <a:t>Mrs</a:t>
            </a:r>
            <a:r>
              <a:rPr lang="en-US" sz="2800" dirty="0">
                <a:solidFill>
                  <a:schemeClr val="bg1">
                    <a:lumMod val="95000"/>
                  </a:schemeClr>
                </a:solidFill>
              </a:rPr>
              <a:t> A. S. Pardeshi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AD658-7C14-4836-93F6-C296B6BFEC5B}"/>
              </a:ext>
            </a:extLst>
          </p:cNvPr>
          <p:cNvSpPr txBox="1"/>
          <p:nvPr/>
        </p:nvSpPr>
        <p:spPr>
          <a:xfrm>
            <a:off x="2555776" y="1238557"/>
            <a:ext cx="6264696" cy="4062651"/>
          </a:xfrm>
          <a:prstGeom prst="rect">
            <a:avLst/>
          </a:prstGeom>
          <a:solidFill>
            <a:schemeClr val="accent3">
              <a:lumMod val="20000"/>
              <a:lumOff val="80000"/>
            </a:schemeClr>
          </a:solidFill>
        </p:spPr>
        <p:txBody>
          <a:bodyPr wrap="square" rtlCol="0">
            <a:spAutoFit/>
          </a:bodyPr>
          <a:lstStyle/>
          <a:p>
            <a:pPr algn="just"/>
            <a:r>
              <a:rPr lang="en-IN" sz="2400" b="1" dirty="0">
                <a:solidFill>
                  <a:schemeClr val="accent2">
                    <a:lumMod val="50000"/>
                  </a:schemeClr>
                </a:solidFill>
              </a:rPr>
              <a:t>Features </a:t>
            </a:r>
          </a:p>
          <a:p>
            <a:pPr algn="just"/>
            <a:r>
              <a:rPr lang="en-IN" dirty="0">
                <a:solidFill>
                  <a:schemeClr val="accent2">
                    <a:lumMod val="50000"/>
                  </a:schemeClr>
                </a:solidFill>
              </a:rPr>
              <a:t>Java is −</a:t>
            </a:r>
          </a:p>
          <a:p>
            <a:endParaRPr lang="en-IN" dirty="0"/>
          </a:p>
          <a:p>
            <a:pPr marL="285750" indent="-285750" algn="just">
              <a:buFont typeface="Arial" panose="020B0604020202020204" pitchFamily="34" charset="0"/>
              <a:buChar char="•"/>
            </a:pPr>
            <a:r>
              <a:rPr lang="en-IN" b="1" dirty="0">
                <a:solidFill>
                  <a:schemeClr val="accent2">
                    <a:lumMod val="50000"/>
                  </a:schemeClr>
                </a:solidFill>
              </a:rPr>
              <a:t>High Performance </a:t>
            </a:r>
            <a:r>
              <a:rPr lang="en-IN" dirty="0">
                <a:solidFill>
                  <a:schemeClr val="accent2">
                    <a:lumMod val="50000"/>
                  </a:schemeClr>
                </a:solidFill>
              </a:rPr>
              <a:t>− Java performance is extraordinary for an interpreted language, due to the use of intermediate byte-code. The incorporation of multithreading improves the execution speed of program. </a:t>
            </a:r>
          </a:p>
          <a:p>
            <a:pPr marL="285750" indent="-285750" algn="just">
              <a:buFont typeface="Arial" panose="020B0604020202020204" pitchFamily="34" charset="0"/>
              <a:buChar char="•"/>
            </a:pPr>
            <a:r>
              <a:rPr lang="en-IN" b="1" dirty="0">
                <a:solidFill>
                  <a:schemeClr val="accent2">
                    <a:lumMod val="50000"/>
                  </a:schemeClr>
                </a:solidFill>
              </a:rPr>
              <a:t>Distributed </a:t>
            </a:r>
            <a:r>
              <a:rPr lang="en-IN" dirty="0">
                <a:solidFill>
                  <a:schemeClr val="accent2">
                    <a:lumMod val="50000"/>
                  </a:schemeClr>
                </a:solidFill>
              </a:rPr>
              <a:t>− Distributed applications are applications or </a:t>
            </a:r>
            <a:r>
              <a:rPr lang="en-IN" dirty="0" err="1">
                <a:solidFill>
                  <a:schemeClr val="accent2">
                    <a:lumMod val="50000"/>
                  </a:schemeClr>
                </a:solidFill>
              </a:rPr>
              <a:t>softwares</a:t>
            </a:r>
            <a:r>
              <a:rPr lang="en-IN" dirty="0">
                <a:solidFill>
                  <a:schemeClr val="accent2">
                    <a:lumMod val="50000"/>
                  </a:schemeClr>
                </a:solidFill>
              </a:rPr>
              <a:t> that run on multiple computers within a network at the same time and can be stored on servers or with cloud computing. </a:t>
            </a:r>
          </a:p>
          <a:p>
            <a:pPr marL="285750" indent="-285750" algn="just">
              <a:buFont typeface="Arial" panose="020B0604020202020204" pitchFamily="34" charset="0"/>
              <a:buChar char="•"/>
            </a:pPr>
            <a:r>
              <a:rPr lang="en-IN" b="1" dirty="0">
                <a:solidFill>
                  <a:schemeClr val="accent2">
                    <a:lumMod val="50000"/>
                  </a:schemeClr>
                </a:solidFill>
              </a:rPr>
              <a:t>Dynamic </a:t>
            </a:r>
            <a:r>
              <a:rPr lang="en-IN" dirty="0">
                <a:solidFill>
                  <a:schemeClr val="accent2">
                    <a:lumMod val="50000"/>
                  </a:schemeClr>
                </a:solidFill>
              </a:rPr>
              <a:t>− Java is considered to be more dynamic than C or C++ since it is designed to adapt to an evolving environment. </a:t>
            </a:r>
          </a:p>
          <a:p>
            <a:pPr algn="just"/>
            <a:r>
              <a:rPr lang="en-IN" dirty="0">
                <a:solidFill>
                  <a:schemeClr val="accent2">
                    <a:lumMod val="50000"/>
                  </a:schemeClr>
                </a:solidFill>
              </a:rPr>
              <a:t> </a:t>
            </a:r>
          </a:p>
        </p:txBody>
      </p:sp>
    </p:spTree>
    <p:extLst>
      <p:ext uri="{BB962C8B-B14F-4D97-AF65-F5344CB8AC3E}">
        <p14:creationId xmlns:p14="http://schemas.microsoft.com/office/powerpoint/2010/main" val="351108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825E4-2C24-44B6-BE0F-B3197FF28504}"/>
              </a:ext>
            </a:extLst>
          </p:cNvPr>
          <p:cNvPicPr>
            <a:picLocks noChangeAspect="1"/>
          </p:cNvPicPr>
          <p:nvPr/>
        </p:nvPicPr>
        <p:blipFill rotWithShape="1">
          <a:blip r:embed="rId2"/>
          <a:srcRect l="33463" b="5201"/>
          <a:stretch/>
        </p:blipFill>
        <p:spPr>
          <a:xfrm>
            <a:off x="395536" y="92070"/>
            <a:ext cx="7488832" cy="6361266"/>
          </a:xfrm>
          <a:prstGeom prst="rect">
            <a:avLst/>
          </a:prstGeom>
        </p:spPr>
      </p:pic>
    </p:spTree>
    <p:extLst>
      <p:ext uri="{BB962C8B-B14F-4D97-AF65-F5344CB8AC3E}">
        <p14:creationId xmlns:p14="http://schemas.microsoft.com/office/powerpoint/2010/main" val="443742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891306-92A1-46E5-A8E7-2D30A2899DA7}"/>
              </a:ext>
            </a:extLst>
          </p:cNvPr>
          <p:cNvPicPr>
            <a:picLocks noChangeAspect="1"/>
          </p:cNvPicPr>
          <p:nvPr/>
        </p:nvPicPr>
        <p:blipFill rotWithShape="1">
          <a:blip r:embed="rId2"/>
          <a:srcRect l="9051" r="9051" b="31800"/>
          <a:stretch/>
        </p:blipFill>
        <p:spPr>
          <a:xfrm>
            <a:off x="323527" y="980728"/>
            <a:ext cx="8301319" cy="5400600"/>
          </a:xfrm>
          <a:prstGeom prst="rect">
            <a:avLst/>
          </a:prstGeom>
        </p:spPr>
      </p:pic>
    </p:spTree>
    <p:extLst>
      <p:ext uri="{BB962C8B-B14F-4D97-AF65-F5344CB8AC3E}">
        <p14:creationId xmlns:p14="http://schemas.microsoft.com/office/powerpoint/2010/main" val="13502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4C8D90-CB38-4971-84EF-F066A36EE548}"/>
              </a:ext>
            </a:extLst>
          </p:cNvPr>
          <p:cNvPicPr>
            <a:picLocks noChangeAspect="1"/>
          </p:cNvPicPr>
          <p:nvPr/>
        </p:nvPicPr>
        <p:blipFill rotWithShape="1">
          <a:blip r:embed="rId2"/>
          <a:srcRect l="33463" b="3800"/>
          <a:stretch/>
        </p:blipFill>
        <p:spPr>
          <a:xfrm>
            <a:off x="395536" y="332656"/>
            <a:ext cx="7740352" cy="6294923"/>
          </a:xfrm>
          <a:prstGeom prst="rect">
            <a:avLst/>
          </a:prstGeom>
        </p:spPr>
      </p:pic>
    </p:spTree>
    <p:extLst>
      <p:ext uri="{BB962C8B-B14F-4D97-AF65-F5344CB8AC3E}">
        <p14:creationId xmlns:p14="http://schemas.microsoft.com/office/powerpoint/2010/main" val="399806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3AAC70-AC74-4883-ADEC-1FE52A67B334}"/>
              </a:ext>
            </a:extLst>
          </p:cNvPr>
          <p:cNvPicPr>
            <a:picLocks noChangeAspect="1"/>
          </p:cNvPicPr>
          <p:nvPr/>
        </p:nvPicPr>
        <p:blipFill rotWithShape="1">
          <a:blip r:embed="rId2"/>
          <a:srcRect l="8263" r="21650"/>
          <a:stretch/>
        </p:blipFill>
        <p:spPr>
          <a:xfrm>
            <a:off x="323528" y="332656"/>
            <a:ext cx="7344816" cy="5894798"/>
          </a:xfrm>
          <a:prstGeom prst="rect">
            <a:avLst/>
          </a:prstGeom>
        </p:spPr>
      </p:pic>
    </p:spTree>
    <p:extLst>
      <p:ext uri="{BB962C8B-B14F-4D97-AF65-F5344CB8AC3E}">
        <p14:creationId xmlns:p14="http://schemas.microsoft.com/office/powerpoint/2010/main" val="120260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3974A5-F469-4D81-B5FE-86C8F1F0F923}"/>
              </a:ext>
            </a:extLst>
          </p:cNvPr>
          <p:cNvPicPr>
            <a:picLocks noChangeAspect="1"/>
          </p:cNvPicPr>
          <p:nvPr/>
        </p:nvPicPr>
        <p:blipFill rotWithShape="1">
          <a:blip r:embed="rId2"/>
          <a:srcRect r="47418"/>
          <a:stretch/>
        </p:blipFill>
        <p:spPr>
          <a:xfrm>
            <a:off x="467543" y="404664"/>
            <a:ext cx="7603973" cy="3168352"/>
          </a:xfrm>
          <a:prstGeom prst="rect">
            <a:avLst/>
          </a:prstGeom>
        </p:spPr>
      </p:pic>
    </p:spTree>
    <p:extLst>
      <p:ext uri="{BB962C8B-B14F-4D97-AF65-F5344CB8AC3E}">
        <p14:creationId xmlns:p14="http://schemas.microsoft.com/office/powerpoint/2010/main" val="11772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67A3E8-C172-45DA-AEA3-C6D5AC155516}"/>
              </a:ext>
            </a:extLst>
          </p:cNvPr>
          <p:cNvSpPr/>
          <p:nvPr/>
        </p:nvSpPr>
        <p:spPr>
          <a:xfrm>
            <a:off x="2915816" y="1916832"/>
            <a:ext cx="314893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8434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Syllabus</a:t>
            </a:r>
          </a:p>
        </p:txBody>
      </p:sp>
      <p:sp>
        <p:nvSpPr>
          <p:cNvPr id="7" name="Freeform: Shape 6">
            <a:extLst>
              <a:ext uri="{FF2B5EF4-FFF2-40B4-BE49-F238E27FC236}">
                <a16:creationId xmlns:a16="http://schemas.microsoft.com/office/drawing/2014/main" id="{F2FCD3AF-8BEF-460F-87F5-6471E5ABF3DE}"/>
              </a:ext>
            </a:extLst>
          </p:cNvPr>
          <p:cNvSpPr/>
          <p:nvPr/>
        </p:nvSpPr>
        <p:spPr>
          <a:xfrm>
            <a:off x="3203850" y="1603559"/>
            <a:ext cx="5174698" cy="1253037"/>
          </a:xfrm>
          <a:custGeom>
            <a:avLst/>
            <a:gdLst>
              <a:gd name="connsiteX0" fmla="*/ 0 w 5174698"/>
              <a:gd name="connsiteY0" fmla="*/ 208844 h 1253037"/>
              <a:gd name="connsiteX1" fmla="*/ 208844 w 5174698"/>
              <a:gd name="connsiteY1" fmla="*/ 0 h 1253037"/>
              <a:gd name="connsiteX2" fmla="*/ 4965854 w 5174698"/>
              <a:gd name="connsiteY2" fmla="*/ 0 h 1253037"/>
              <a:gd name="connsiteX3" fmla="*/ 5174698 w 5174698"/>
              <a:gd name="connsiteY3" fmla="*/ 208844 h 1253037"/>
              <a:gd name="connsiteX4" fmla="*/ 5174698 w 5174698"/>
              <a:gd name="connsiteY4" fmla="*/ 1044193 h 1253037"/>
              <a:gd name="connsiteX5" fmla="*/ 4965854 w 5174698"/>
              <a:gd name="connsiteY5" fmla="*/ 1253037 h 1253037"/>
              <a:gd name="connsiteX6" fmla="*/ 208844 w 5174698"/>
              <a:gd name="connsiteY6" fmla="*/ 1253037 h 1253037"/>
              <a:gd name="connsiteX7" fmla="*/ 0 w 5174698"/>
              <a:gd name="connsiteY7" fmla="*/ 1044193 h 1253037"/>
              <a:gd name="connsiteX8" fmla="*/ 0 w 5174698"/>
              <a:gd name="connsiteY8" fmla="*/ 208844 h 12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1253037">
                <a:moveTo>
                  <a:pt x="0" y="208844"/>
                </a:moveTo>
                <a:cubicBezTo>
                  <a:pt x="0" y="93503"/>
                  <a:pt x="93503" y="0"/>
                  <a:pt x="208844" y="0"/>
                </a:cubicBezTo>
                <a:lnTo>
                  <a:pt x="4965854" y="0"/>
                </a:lnTo>
                <a:cubicBezTo>
                  <a:pt x="5081195" y="0"/>
                  <a:pt x="5174698" y="93503"/>
                  <a:pt x="5174698" y="208844"/>
                </a:cubicBezTo>
                <a:lnTo>
                  <a:pt x="5174698" y="1044193"/>
                </a:lnTo>
                <a:cubicBezTo>
                  <a:pt x="5174698" y="1159534"/>
                  <a:pt x="5081195" y="1253037"/>
                  <a:pt x="4965854" y="1253037"/>
                </a:cubicBezTo>
                <a:lnTo>
                  <a:pt x="208844" y="1253037"/>
                </a:lnTo>
                <a:cubicBezTo>
                  <a:pt x="93503" y="1253037"/>
                  <a:pt x="0" y="1159534"/>
                  <a:pt x="0" y="1044193"/>
                </a:cubicBezTo>
                <a:lnTo>
                  <a:pt x="0" y="2088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88" tIns="103078" rIns="144988" bIns="103078" numCol="1" spcCol="1270" anchor="ctr" anchorCtr="0">
            <a:noAutofit/>
          </a:bodyPr>
          <a:lstStyle/>
          <a:p>
            <a:pPr marL="0" lvl="0" indent="0" algn="l" defTabSz="977900">
              <a:lnSpc>
                <a:spcPct val="90000"/>
              </a:lnSpc>
              <a:spcBef>
                <a:spcPct val="0"/>
              </a:spcBef>
              <a:spcAft>
                <a:spcPct val="35000"/>
              </a:spcAft>
              <a:buNone/>
            </a:pPr>
            <a:r>
              <a:rPr lang="en-IN" sz="2200" kern="1200" dirty="0"/>
              <a:t>The Java Language: Features of Java, Java Data Types, Typecasting, Arrays</a:t>
            </a:r>
          </a:p>
        </p:txBody>
      </p:sp>
      <p:sp>
        <p:nvSpPr>
          <p:cNvPr id="8" name="Freeform: Shape 7">
            <a:extLst>
              <a:ext uri="{FF2B5EF4-FFF2-40B4-BE49-F238E27FC236}">
                <a16:creationId xmlns:a16="http://schemas.microsoft.com/office/drawing/2014/main" id="{9F68D81C-4A41-4D1C-88EB-9D63F147F349}"/>
              </a:ext>
            </a:extLst>
          </p:cNvPr>
          <p:cNvSpPr/>
          <p:nvPr/>
        </p:nvSpPr>
        <p:spPr>
          <a:xfrm>
            <a:off x="3203850" y="2919249"/>
            <a:ext cx="5174698" cy="1253037"/>
          </a:xfrm>
          <a:custGeom>
            <a:avLst/>
            <a:gdLst>
              <a:gd name="connsiteX0" fmla="*/ 0 w 5174698"/>
              <a:gd name="connsiteY0" fmla="*/ 208844 h 1253037"/>
              <a:gd name="connsiteX1" fmla="*/ 208844 w 5174698"/>
              <a:gd name="connsiteY1" fmla="*/ 0 h 1253037"/>
              <a:gd name="connsiteX2" fmla="*/ 4965854 w 5174698"/>
              <a:gd name="connsiteY2" fmla="*/ 0 h 1253037"/>
              <a:gd name="connsiteX3" fmla="*/ 5174698 w 5174698"/>
              <a:gd name="connsiteY3" fmla="*/ 208844 h 1253037"/>
              <a:gd name="connsiteX4" fmla="*/ 5174698 w 5174698"/>
              <a:gd name="connsiteY4" fmla="*/ 1044193 h 1253037"/>
              <a:gd name="connsiteX5" fmla="*/ 4965854 w 5174698"/>
              <a:gd name="connsiteY5" fmla="*/ 1253037 h 1253037"/>
              <a:gd name="connsiteX6" fmla="*/ 208844 w 5174698"/>
              <a:gd name="connsiteY6" fmla="*/ 1253037 h 1253037"/>
              <a:gd name="connsiteX7" fmla="*/ 0 w 5174698"/>
              <a:gd name="connsiteY7" fmla="*/ 1044193 h 1253037"/>
              <a:gd name="connsiteX8" fmla="*/ 0 w 5174698"/>
              <a:gd name="connsiteY8" fmla="*/ 208844 h 12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1253037">
                <a:moveTo>
                  <a:pt x="0" y="208844"/>
                </a:moveTo>
                <a:cubicBezTo>
                  <a:pt x="0" y="93503"/>
                  <a:pt x="93503" y="0"/>
                  <a:pt x="208844" y="0"/>
                </a:cubicBezTo>
                <a:lnTo>
                  <a:pt x="4965854" y="0"/>
                </a:lnTo>
                <a:cubicBezTo>
                  <a:pt x="5081195" y="0"/>
                  <a:pt x="5174698" y="93503"/>
                  <a:pt x="5174698" y="208844"/>
                </a:cubicBezTo>
                <a:lnTo>
                  <a:pt x="5174698" y="1044193"/>
                </a:lnTo>
                <a:cubicBezTo>
                  <a:pt x="5174698" y="1159534"/>
                  <a:pt x="5081195" y="1253037"/>
                  <a:pt x="4965854" y="1253037"/>
                </a:cubicBezTo>
                <a:lnTo>
                  <a:pt x="208844" y="1253037"/>
                </a:lnTo>
                <a:cubicBezTo>
                  <a:pt x="93503" y="1253037"/>
                  <a:pt x="0" y="1159534"/>
                  <a:pt x="0" y="1044193"/>
                </a:cubicBezTo>
                <a:lnTo>
                  <a:pt x="0" y="2088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88" tIns="103078" rIns="144988" bIns="103078" numCol="1" spcCol="1270" anchor="ctr" anchorCtr="0">
            <a:noAutofit/>
          </a:bodyPr>
          <a:lstStyle/>
          <a:p>
            <a:pPr marL="0" lvl="0" indent="0" algn="l" defTabSz="977900">
              <a:lnSpc>
                <a:spcPct val="90000"/>
              </a:lnSpc>
              <a:spcBef>
                <a:spcPct val="0"/>
              </a:spcBef>
              <a:spcAft>
                <a:spcPct val="35000"/>
              </a:spcAft>
              <a:buNone/>
            </a:pPr>
            <a:r>
              <a:rPr lang="en-IN" sz="2200" kern="1200" dirty="0"/>
              <a:t>OOPS: Introduction, Class, Object, Static Keywords, Constructors, Inheritance, Polymorphism, Abstraction, Encapsulation, Abstract Classes, Interfaces</a:t>
            </a:r>
          </a:p>
        </p:txBody>
      </p:sp>
      <p:sp>
        <p:nvSpPr>
          <p:cNvPr id="9" name="Freeform: Shape 8">
            <a:extLst>
              <a:ext uri="{FF2B5EF4-FFF2-40B4-BE49-F238E27FC236}">
                <a16:creationId xmlns:a16="http://schemas.microsoft.com/office/drawing/2014/main" id="{DBDF6251-339F-4F35-8B49-3333B2DE5365}"/>
              </a:ext>
            </a:extLst>
          </p:cNvPr>
          <p:cNvSpPr/>
          <p:nvPr/>
        </p:nvSpPr>
        <p:spPr>
          <a:xfrm>
            <a:off x="3203850" y="4234938"/>
            <a:ext cx="5174698" cy="572174"/>
          </a:xfrm>
          <a:custGeom>
            <a:avLst/>
            <a:gdLst>
              <a:gd name="connsiteX0" fmla="*/ 0 w 5174698"/>
              <a:gd name="connsiteY0" fmla="*/ 95364 h 572174"/>
              <a:gd name="connsiteX1" fmla="*/ 95364 w 5174698"/>
              <a:gd name="connsiteY1" fmla="*/ 0 h 572174"/>
              <a:gd name="connsiteX2" fmla="*/ 5079334 w 5174698"/>
              <a:gd name="connsiteY2" fmla="*/ 0 h 572174"/>
              <a:gd name="connsiteX3" fmla="*/ 5174698 w 5174698"/>
              <a:gd name="connsiteY3" fmla="*/ 95364 h 572174"/>
              <a:gd name="connsiteX4" fmla="*/ 5174698 w 5174698"/>
              <a:gd name="connsiteY4" fmla="*/ 476810 h 572174"/>
              <a:gd name="connsiteX5" fmla="*/ 5079334 w 5174698"/>
              <a:gd name="connsiteY5" fmla="*/ 572174 h 572174"/>
              <a:gd name="connsiteX6" fmla="*/ 95364 w 5174698"/>
              <a:gd name="connsiteY6" fmla="*/ 572174 h 572174"/>
              <a:gd name="connsiteX7" fmla="*/ 0 w 5174698"/>
              <a:gd name="connsiteY7" fmla="*/ 476810 h 572174"/>
              <a:gd name="connsiteX8" fmla="*/ 0 w 5174698"/>
              <a:gd name="connsiteY8" fmla="*/ 95364 h 57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572174">
                <a:moveTo>
                  <a:pt x="0" y="95364"/>
                </a:moveTo>
                <a:cubicBezTo>
                  <a:pt x="0" y="42696"/>
                  <a:pt x="42696" y="0"/>
                  <a:pt x="95364" y="0"/>
                </a:cubicBezTo>
                <a:lnTo>
                  <a:pt x="5079334" y="0"/>
                </a:lnTo>
                <a:cubicBezTo>
                  <a:pt x="5132002" y="0"/>
                  <a:pt x="5174698" y="42696"/>
                  <a:pt x="5174698" y="95364"/>
                </a:cubicBezTo>
                <a:lnTo>
                  <a:pt x="5174698" y="476810"/>
                </a:lnTo>
                <a:cubicBezTo>
                  <a:pt x="5174698" y="529478"/>
                  <a:pt x="5132002" y="572174"/>
                  <a:pt x="5079334" y="572174"/>
                </a:cubicBezTo>
                <a:lnTo>
                  <a:pt x="95364" y="572174"/>
                </a:lnTo>
                <a:cubicBezTo>
                  <a:pt x="42696" y="572174"/>
                  <a:pt x="0" y="529478"/>
                  <a:pt x="0" y="476810"/>
                </a:cubicBezTo>
                <a:lnTo>
                  <a:pt x="0" y="95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751" tIns="69841" rIns="111751" bIns="69841" numCol="1" spcCol="1270" anchor="ctr" anchorCtr="0">
            <a:noAutofit/>
          </a:bodyPr>
          <a:lstStyle/>
          <a:p>
            <a:pPr marL="0" lvl="0" indent="0" algn="l" defTabSz="977900">
              <a:lnSpc>
                <a:spcPct val="90000"/>
              </a:lnSpc>
              <a:spcBef>
                <a:spcPct val="0"/>
              </a:spcBef>
              <a:spcAft>
                <a:spcPct val="35000"/>
              </a:spcAft>
              <a:buNone/>
            </a:pPr>
            <a:r>
              <a:rPr lang="en-IN" sz="2200" kern="1200" dirty="0"/>
              <a:t>String Manipulations</a:t>
            </a:r>
          </a:p>
        </p:txBody>
      </p:sp>
      <p:sp>
        <p:nvSpPr>
          <p:cNvPr id="10" name="Freeform: Shape 9">
            <a:extLst>
              <a:ext uri="{FF2B5EF4-FFF2-40B4-BE49-F238E27FC236}">
                <a16:creationId xmlns:a16="http://schemas.microsoft.com/office/drawing/2014/main" id="{59CDD609-C1EE-4B4F-99AA-02B5D1976ADC}"/>
              </a:ext>
            </a:extLst>
          </p:cNvPr>
          <p:cNvSpPr/>
          <p:nvPr/>
        </p:nvSpPr>
        <p:spPr>
          <a:xfrm>
            <a:off x="3203850" y="4869765"/>
            <a:ext cx="5174698" cy="1253037"/>
          </a:xfrm>
          <a:custGeom>
            <a:avLst/>
            <a:gdLst>
              <a:gd name="connsiteX0" fmla="*/ 0 w 5174698"/>
              <a:gd name="connsiteY0" fmla="*/ 208844 h 1253037"/>
              <a:gd name="connsiteX1" fmla="*/ 208844 w 5174698"/>
              <a:gd name="connsiteY1" fmla="*/ 0 h 1253037"/>
              <a:gd name="connsiteX2" fmla="*/ 4965854 w 5174698"/>
              <a:gd name="connsiteY2" fmla="*/ 0 h 1253037"/>
              <a:gd name="connsiteX3" fmla="*/ 5174698 w 5174698"/>
              <a:gd name="connsiteY3" fmla="*/ 208844 h 1253037"/>
              <a:gd name="connsiteX4" fmla="*/ 5174698 w 5174698"/>
              <a:gd name="connsiteY4" fmla="*/ 1044193 h 1253037"/>
              <a:gd name="connsiteX5" fmla="*/ 4965854 w 5174698"/>
              <a:gd name="connsiteY5" fmla="*/ 1253037 h 1253037"/>
              <a:gd name="connsiteX6" fmla="*/ 208844 w 5174698"/>
              <a:gd name="connsiteY6" fmla="*/ 1253037 h 1253037"/>
              <a:gd name="connsiteX7" fmla="*/ 0 w 5174698"/>
              <a:gd name="connsiteY7" fmla="*/ 1044193 h 1253037"/>
              <a:gd name="connsiteX8" fmla="*/ 0 w 5174698"/>
              <a:gd name="connsiteY8" fmla="*/ 208844 h 12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1253037">
                <a:moveTo>
                  <a:pt x="0" y="208844"/>
                </a:moveTo>
                <a:cubicBezTo>
                  <a:pt x="0" y="93503"/>
                  <a:pt x="93503" y="0"/>
                  <a:pt x="208844" y="0"/>
                </a:cubicBezTo>
                <a:lnTo>
                  <a:pt x="4965854" y="0"/>
                </a:lnTo>
                <a:cubicBezTo>
                  <a:pt x="5081195" y="0"/>
                  <a:pt x="5174698" y="93503"/>
                  <a:pt x="5174698" y="208844"/>
                </a:cubicBezTo>
                <a:lnTo>
                  <a:pt x="5174698" y="1044193"/>
                </a:lnTo>
                <a:cubicBezTo>
                  <a:pt x="5174698" y="1159534"/>
                  <a:pt x="5081195" y="1253037"/>
                  <a:pt x="4965854" y="1253037"/>
                </a:cubicBezTo>
                <a:lnTo>
                  <a:pt x="208844" y="1253037"/>
                </a:lnTo>
                <a:cubicBezTo>
                  <a:pt x="93503" y="1253037"/>
                  <a:pt x="0" y="1159534"/>
                  <a:pt x="0" y="1044193"/>
                </a:cubicBezTo>
                <a:lnTo>
                  <a:pt x="0" y="2088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88" tIns="103078" rIns="144988" bIns="103078" numCol="1" spcCol="1270" anchor="ctr" anchorCtr="0">
            <a:noAutofit/>
          </a:bodyPr>
          <a:lstStyle/>
          <a:p>
            <a:pPr marL="0" lvl="0" indent="0" algn="l" defTabSz="977900">
              <a:lnSpc>
                <a:spcPct val="90000"/>
              </a:lnSpc>
              <a:spcBef>
                <a:spcPct val="0"/>
              </a:spcBef>
              <a:spcAft>
                <a:spcPct val="35000"/>
              </a:spcAft>
              <a:buNone/>
            </a:pPr>
            <a:r>
              <a:rPr lang="en-IN" sz="2200" kern="1200" dirty="0"/>
              <a:t>Packages: </a:t>
            </a:r>
            <a:r>
              <a:rPr lang="en-IN" sz="2200" kern="1200" dirty="0" err="1"/>
              <a:t>java.lang</a:t>
            </a:r>
            <a:r>
              <a:rPr lang="en-IN" sz="2200" kern="1200" dirty="0"/>
              <a:t>, </a:t>
            </a:r>
            <a:r>
              <a:rPr lang="en-IN" sz="2200" kern="1200" dirty="0" err="1"/>
              <a:t>java.util</a:t>
            </a:r>
            <a:r>
              <a:rPr lang="en-IN" sz="2200" kern="1200" dirty="0"/>
              <a:t>, java.io, </a:t>
            </a:r>
            <a:r>
              <a:rPr lang="en-IN" sz="2200" kern="1200" dirty="0" err="1"/>
              <a:t>java.sql</a:t>
            </a:r>
            <a:r>
              <a:rPr lang="en-IN" sz="2200" kern="1200" dirty="0"/>
              <a:t>, </a:t>
            </a:r>
            <a:r>
              <a:rPr lang="en-IN" sz="2200" kern="1200" dirty="0" err="1"/>
              <a:t>java.swing</a:t>
            </a:r>
            <a:endParaRPr lang="en-IN" sz="2200" kern="1200" dirty="0"/>
          </a:p>
        </p:txBody>
      </p:sp>
      <p:sp>
        <p:nvSpPr>
          <p:cNvPr id="5" name="TextBox 4">
            <a:extLst>
              <a:ext uri="{FF2B5EF4-FFF2-40B4-BE49-F238E27FC236}">
                <a16:creationId xmlns:a16="http://schemas.microsoft.com/office/drawing/2014/main" id="{E6E1235B-BC22-4312-80FA-D8CC83164CB4}"/>
              </a:ext>
            </a:extLst>
          </p:cNvPr>
          <p:cNvSpPr txBox="1"/>
          <p:nvPr/>
        </p:nvSpPr>
        <p:spPr>
          <a:xfrm>
            <a:off x="539552" y="1916832"/>
            <a:ext cx="1872208" cy="707886"/>
          </a:xfrm>
          <a:prstGeom prst="rect">
            <a:avLst/>
          </a:prstGeom>
          <a:solidFill>
            <a:schemeClr val="accent6">
              <a:lumMod val="60000"/>
              <a:lumOff val="40000"/>
            </a:schemeClr>
          </a:solidFill>
        </p:spPr>
        <p:txBody>
          <a:bodyPr wrap="square" rtlCol="0">
            <a:spAutoFit/>
          </a:bodyPr>
          <a:lstStyle/>
          <a:p>
            <a:pPr algn="ctr"/>
            <a:r>
              <a:rPr lang="en-IN" sz="4000" b="1" dirty="0">
                <a:solidFill>
                  <a:schemeClr val="tx2"/>
                </a:solidFill>
              </a:rPr>
              <a:t>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Syllabus</a:t>
            </a:r>
          </a:p>
        </p:txBody>
      </p:sp>
      <p:sp>
        <p:nvSpPr>
          <p:cNvPr id="7" name="Freeform: Shape 6">
            <a:extLst>
              <a:ext uri="{FF2B5EF4-FFF2-40B4-BE49-F238E27FC236}">
                <a16:creationId xmlns:a16="http://schemas.microsoft.com/office/drawing/2014/main" id="{F2FCD3AF-8BEF-460F-87F5-6471E5ABF3DE}"/>
              </a:ext>
            </a:extLst>
          </p:cNvPr>
          <p:cNvSpPr/>
          <p:nvPr/>
        </p:nvSpPr>
        <p:spPr>
          <a:xfrm>
            <a:off x="3203850" y="1603559"/>
            <a:ext cx="5174698" cy="1143001"/>
          </a:xfrm>
          <a:custGeom>
            <a:avLst/>
            <a:gdLst>
              <a:gd name="connsiteX0" fmla="*/ 0 w 5174698"/>
              <a:gd name="connsiteY0" fmla="*/ 208844 h 1253037"/>
              <a:gd name="connsiteX1" fmla="*/ 208844 w 5174698"/>
              <a:gd name="connsiteY1" fmla="*/ 0 h 1253037"/>
              <a:gd name="connsiteX2" fmla="*/ 4965854 w 5174698"/>
              <a:gd name="connsiteY2" fmla="*/ 0 h 1253037"/>
              <a:gd name="connsiteX3" fmla="*/ 5174698 w 5174698"/>
              <a:gd name="connsiteY3" fmla="*/ 208844 h 1253037"/>
              <a:gd name="connsiteX4" fmla="*/ 5174698 w 5174698"/>
              <a:gd name="connsiteY4" fmla="*/ 1044193 h 1253037"/>
              <a:gd name="connsiteX5" fmla="*/ 4965854 w 5174698"/>
              <a:gd name="connsiteY5" fmla="*/ 1253037 h 1253037"/>
              <a:gd name="connsiteX6" fmla="*/ 208844 w 5174698"/>
              <a:gd name="connsiteY6" fmla="*/ 1253037 h 1253037"/>
              <a:gd name="connsiteX7" fmla="*/ 0 w 5174698"/>
              <a:gd name="connsiteY7" fmla="*/ 1044193 h 1253037"/>
              <a:gd name="connsiteX8" fmla="*/ 0 w 5174698"/>
              <a:gd name="connsiteY8" fmla="*/ 208844 h 12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1253037">
                <a:moveTo>
                  <a:pt x="0" y="208844"/>
                </a:moveTo>
                <a:cubicBezTo>
                  <a:pt x="0" y="93503"/>
                  <a:pt x="93503" y="0"/>
                  <a:pt x="208844" y="0"/>
                </a:cubicBezTo>
                <a:lnTo>
                  <a:pt x="4965854" y="0"/>
                </a:lnTo>
                <a:cubicBezTo>
                  <a:pt x="5081195" y="0"/>
                  <a:pt x="5174698" y="93503"/>
                  <a:pt x="5174698" y="208844"/>
                </a:cubicBezTo>
                <a:lnTo>
                  <a:pt x="5174698" y="1044193"/>
                </a:lnTo>
                <a:cubicBezTo>
                  <a:pt x="5174698" y="1159534"/>
                  <a:pt x="5081195" y="1253037"/>
                  <a:pt x="4965854" y="1253037"/>
                </a:cubicBezTo>
                <a:lnTo>
                  <a:pt x="208844" y="1253037"/>
                </a:lnTo>
                <a:cubicBezTo>
                  <a:pt x="93503" y="1253037"/>
                  <a:pt x="0" y="1159534"/>
                  <a:pt x="0" y="1044193"/>
                </a:cubicBezTo>
                <a:lnTo>
                  <a:pt x="0" y="2088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88" tIns="103078" rIns="144988" bIns="103078" numCol="1" spcCol="1270" anchor="ctr" anchorCtr="0">
            <a:noAutofit/>
          </a:bodyPr>
          <a:lstStyle/>
          <a:p>
            <a:pPr marL="0" lvl="0" indent="0" algn="l" defTabSz="977900">
              <a:lnSpc>
                <a:spcPct val="90000"/>
              </a:lnSpc>
              <a:spcBef>
                <a:spcPct val="0"/>
              </a:spcBef>
              <a:spcAft>
                <a:spcPct val="35000"/>
              </a:spcAft>
              <a:buNone/>
            </a:pPr>
            <a:r>
              <a:rPr lang="en-IN" sz="3600" kern="1200" dirty="0"/>
              <a:t>Exception Handling</a:t>
            </a:r>
          </a:p>
        </p:txBody>
      </p:sp>
      <p:sp>
        <p:nvSpPr>
          <p:cNvPr id="8" name="Freeform: Shape 7">
            <a:extLst>
              <a:ext uri="{FF2B5EF4-FFF2-40B4-BE49-F238E27FC236}">
                <a16:creationId xmlns:a16="http://schemas.microsoft.com/office/drawing/2014/main" id="{9F68D81C-4A41-4D1C-88EB-9D63F147F349}"/>
              </a:ext>
            </a:extLst>
          </p:cNvPr>
          <p:cNvSpPr/>
          <p:nvPr/>
        </p:nvSpPr>
        <p:spPr>
          <a:xfrm>
            <a:off x="3203850" y="2919249"/>
            <a:ext cx="5174698" cy="1013807"/>
          </a:xfrm>
          <a:custGeom>
            <a:avLst/>
            <a:gdLst>
              <a:gd name="connsiteX0" fmla="*/ 0 w 5174698"/>
              <a:gd name="connsiteY0" fmla="*/ 208844 h 1253037"/>
              <a:gd name="connsiteX1" fmla="*/ 208844 w 5174698"/>
              <a:gd name="connsiteY1" fmla="*/ 0 h 1253037"/>
              <a:gd name="connsiteX2" fmla="*/ 4965854 w 5174698"/>
              <a:gd name="connsiteY2" fmla="*/ 0 h 1253037"/>
              <a:gd name="connsiteX3" fmla="*/ 5174698 w 5174698"/>
              <a:gd name="connsiteY3" fmla="*/ 208844 h 1253037"/>
              <a:gd name="connsiteX4" fmla="*/ 5174698 w 5174698"/>
              <a:gd name="connsiteY4" fmla="*/ 1044193 h 1253037"/>
              <a:gd name="connsiteX5" fmla="*/ 4965854 w 5174698"/>
              <a:gd name="connsiteY5" fmla="*/ 1253037 h 1253037"/>
              <a:gd name="connsiteX6" fmla="*/ 208844 w 5174698"/>
              <a:gd name="connsiteY6" fmla="*/ 1253037 h 1253037"/>
              <a:gd name="connsiteX7" fmla="*/ 0 w 5174698"/>
              <a:gd name="connsiteY7" fmla="*/ 1044193 h 1253037"/>
              <a:gd name="connsiteX8" fmla="*/ 0 w 5174698"/>
              <a:gd name="connsiteY8" fmla="*/ 208844 h 12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1253037">
                <a:moveTo>
                  <a:pt x="0" y="208844"/>
                </a:moveTo>
                <a:cubicBezTo>
                  <a:pt x="0" y="93503"/>
                  <a:pt x="93503" y="0"/>
                  <a:pt x="208844" y="0"/>
                </a:cubicBezTo>
                <a:lnTo>
                  <a:pt x="4965854" y="0"/>
                </a:lnTo>
                <a:cubicBezTo>
                  <a:pt x="5081195" y="0"/>
                  <a:pt x="5174698" y="93503"/>
                  <a:pt x="5174698" y="208844"/>
                </a:cubicBezTo>
                <a:lnTo>
                  <a:pt x="5174698" y="1044193"/>
                </a:lnTo>
                <a:cubicBezTo>
                  <a:pt x="5174698" y="1159534"/>
                  <a:pt x="5081195" y="1253037"/>
                  <a:pt x="4965854" y="1253037"/>
                </a:cubicBezTo>
                <a:lnTo>
                  <a:pt x="208844" y="1253037"/>
                </a:lnTo>
                <a:cubicBezTo>
                  <a:pt x="93503" y="1253037"/>
                  <a:pt x="0" y="1159534"/>
                  <a:pt x="0" y="1044193"/>
                </a:cubicBezTo>
                <a:lnTo>
                  <a:pt x="0" y="2088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88" tIns="103078" rIns="144988" bIns="103078" numCol="1" spcCol="1270" anchor="ctr" anchorCtr="0">
            <a:noAutofit/>
          </a:bodyPr>
          <a:lstStyle/>
          <a:p>
            <a:pPr marL="0" lvl="0" indent="0" algn="l" defTabSz="977900">
              <a:lnSpc>
                <a:spcPct val="90000"/>
              </a:lnSpc>
              <a:spcBef>
                <a:spcPct val="0"/>
              </a:spcBef>
              <a:spcAft>
                <a:spcPct val="35000"/>
              </a:spcAft>
              <a:buNone/>
            </a:pPr>
            <a:r>
              <a:rPr lang="en-IN" sz="3600" kern="1200" dirty="0"/>
              <a:t>Multithreading</a:t>
            </a:r>
          </a:p>
        </p:txBody>
      </p:sp>
      <p:sp>
        <p:nvSpPr>
          <p:cNvPr id="9" name="Freeform: Shape 8">
            <a:extLst>
              <a:ext uri="{FF2B5EF4-FFF2-40B4-BE49-F238E27FC236}">
                <a16:creationId xmlns:a16="http://schemas.microsoft.com/office/drawing/2014/main" id="{DBDF6251-339F-4F35-8B49-3333B2DE5365}"/>
              </a:ext>
            </a:extLst>
          </p:cNvPr>
          <p:cNvSpPr/>
          <p:nvPr/>
        </p:nvSpPr>
        <p:spPr>
          <a:xfrm>
            <a:off x="3203850" y="4077071"/>
            <a:ext cx="5174698" cy="965609"/>
          </a:xfrm>
          <a:custGeom>
            <a:avLst/>
            <a:gdLst>
              <a:gd name="connsiteX0" fmla="*/ 0 w 5174698"/>
              <a:gd name="connsiteY0" fmla="*/ 95364 h 572174"/>
              <a:gd name="connsiteX1" fmla="*/ 95364 w 5174698"/>
              <a:gd name="connsiteY1" fmla="*/ 0 h 572174"/>
              <a:gd name="connsiteX2" fmla="*/ 5079334 w 5174698"/>
              <a:gd name="connsiteY2" fmla="*/ 0 h 572174"/>
              <a:gd name="connsiteX3" fmla="*/ 5174698 w 5174698"/>
              <a:gd name="connsiteY3" fmla="*/ 95364 h 572174"/>
              <a:gd name="connsiteX4" fmla="*/ 5174698 w 5174698"/>
              <a:gd name="connsiteY4" fmla="*/ 476810 h 572174"/>
              <a:gd name="connsiteX5" fmla="*/ 5079334 w 5174698"/>
              <a:gd name="connsiteY5" fmla="*/ 572174 h 572174"/>
              <a:gd name="connsiteX6" fmla="*/ 95364 w 5174698"/>
              <a:gd name="connsiteY6" fmla="*/ 572174 h 572174"/>
              <a:gd name="connsiteX7" fmla="*/ 0 w 5174698"/>
              <a:gd name="connsiteY7" fmla="*/ 476810 h 572174"/>
              <a:gd name="connsiteX8" fmla="*/ 0 w 5174698"/>
              <a:gd name="connsiteY8" fmla="*/ 95364 h 57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572174">
                <a:moveTo>
                  <a:pt x="0" y="95364"/>
                </a:moveTo>
                <a:cubicBezTo>
                  <a:pt x="0" y="42696"/>
                  <a:pt x="42696" y="0"/>
                  <a:pt x="95364" y="0"/>
                </a:cubicBezTo>
                <a:lnTo>
                  <a:pt x="5079334" y="0"/>
                </a:lnTo>
                <a:cubicBezTo>
                  <a:pt x="5132002" y="0"/>
                  <a:pt x="5174698" y="42696"/>
                  <a:pt x="5174698" y="95364"/>
                </a:cubicBezTo>
                <a:lnTo>
                  <a:pt x="5174698" y="476810"/>
                </a:lnTo>
                <a:cubicBezTo>
                  <a:pt x="5174698" y="529478"/>
                  <a:pt x="5132002" y="572174"/>
                  <a:pt x="5079334" y="572174"/>
                </a:cubicBezTo>
                <a:lnTo>
                  <a:pt x="95364" y="572174"/>
                </a:lnTo>
                <a:cubicBezTo>
                  <a:pt x="42696" y="572174"/>
                  <a:pt x="0" y="529478"/>
                  <a:pt x="0" y="476810"/>
                </a:cubicBezTo>
                <a:lnTo>
                  <a:pt x="0" y="95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751" tIns="69841" rIns="111751" bIns="69841" numCol="1" spcCol="1270" anchor="ctr" anchorCtr="0">
            <a:noAutofit/>
          </a:bodyPr>
          <a:lstStyle/>
          <a:p>
            <a:pPr marL="0" lvl="0" indent="0" algn="l" defTabSz="977900">
              <a:lnSpc>
                <a:spcPct val="90000"/>
              </a:lnSpc>
              <a:spcBef>
                <a:spcPct val="0"/>
              </a:spcBef>
              <a:spcAft>
                <a:spcPct val="35000"/>
              </a:spcAft>
              <a:buNone/>
            </a:pPr>
            <a:r>
              <a:rPr lang="en-IN" sz="3600" kern="1200" dirty="0"/>
              <a:t>I/O Streams</a:t>
            </a:r>
          </a:p>
        </p:txBody>
      </p:sp>
      <p:sp>
        <p:nvSpPr>
          <p:cNvPr id="10" name="Freeform: Shape 9">
            <a:extLst>
              <a:ext uri="{FF2B5EF4-FFF2-40B4-BE49-F238E27FC236}">
                <a16:creationId xmlns:a16="http://schemas.microsoft.com/office/drawing/2014/main" id="{59CDD609-C1EE-4B4F-99AA-02B5D1976ADC}"/>
              </a:ext>
            </a:extLst>
          </p:cNvPr>
          <p:cNvSpPr/>
          <p:nvPr/>
        </p:nvSpPr>
        <p:spPr>
          <a:xfrm>
            <a:off x="3203850" y="5157192"/>
            <a:ext cx="5174698" cy="965610"/>
          </a:xfrm>
          <a:custGeom>
            <a:avLst/>
            <a:gdLst>
              <a:gd name="connsiteX0" fmla="*/ 0 w 5174698"/>
              <a:gd name="connsiteY0" fmla="*/ 208844 h 1253037"/>
              <a:gd name="connsiteX1" fmla="*/ 208844 w 5174698"/>
              <a:gd name="connsiteY1" fmla="*/ 0 h 1253037"/>
              <a:gd name="connsiteX2" fmla="*/ 4965854 w 5174698"/>
              <a:gd name="connsiteY2" fmla="*/ 0 h 1253037"/>
              <a:gd name="connsiteX3" fmla="*/ 5174698 w 5174698"/>
              <a:gd name="connsiteY3" fmla="*/ 208844 h 1253037"/>
              <a:gd name="connsiteX4" fmla="*/ 5174698 w 5174698"/>
              <a:gd name="connsiteY4" fmla="*/ 1044193 h 1253037"/>
              <a:gd name="connsiteX5" fmla="*/ 4965854 w 5174698"/>
              <a:gd name="connsiteY5" fmla="*/ 1253037 h 1253037"/>
              <a:gd name="connsiteX6" fmla="*/ 208844 w 5174698"/>
              <a:gd name="connsiteY6" fmla="*/ 1253037 h 1253037"/>
              <a:gd name="connsiteX7" fmla="*/ 0 w 5174698"/>
              <a:gd name="connsiteY7" fmla="*/ 1044193 h 1253037"/>
              <a:gd name="connsiteX8" fmla="*/ 0 w 5174698"/>
              <a:gd name="connsiteY8" fmla="*/ 208844 h 12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1253037">
                <a:moveTo>
                  <a:pt x="0" y="208844"/>
                </a:moveTo>
                <a:cubicBezTo>
                  <a:pt x="0" y="93503"/>
                  <a:pt x="93503" y="0"/>
                  <a:pt x="208844" y="0"/>
                </a:cubicBezTo>
                <a:lnTo>
                  <a:pt x="4965854" y="0"/>
                </a:lnTo>
                <a:cubicBezTo>
                  <a:pt x="5081195" y="0"/>
                  <a:pt x="5174698" y="93503"/>
                  <a:pt x="5174698" y="208844"/>
                </a:cubicBezTo>
                <a:lnTo>
                  <a:pt x="5174698" y="1044193"/>
                </a:lnTo>
                <a:cubicBezTo>
                  <a:pt x="5174698" y="1159534"/>
                  <a:pt x="5081195" y="1253037"/>
                  <a:pt x="4965854" y="1253037"/>
                </a:cubicBezTo>
                <a:lnTo>
                  <a:pt x="208844" y="1253037"/>
                </a:lnTo>
                <a:cubicBezTo>
                  <a:pt x="93503" y="1253037"/>
                  <a:pt x="0" y="1159534"/>
                  <a:pt x="0" y="1044193"/>
                </a:cubicBezTo>
                <a:lnTo>
                  <a:pt x="0" y="2088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88" tIns="103078" rIns="144988" bIns="103078" numCol="1" spcCol="1270" anchor="ctr" anchorCtr="0">
            <a:noAutofit/>
          </a:bodyPr>
          <a:lstStyle/>
          <a:p>
            <a:pPr marL="0" lvl="0" indent="0" algn="l" defTabSz="977900">
              <a:lnSpc>
                <a:spcPct val="90000"/>
              </a:lnSpc>
              <a:spcBef>
                <a:spcPct val="0"/>
              </a:spcBef>
              <a:spcAft>
                <a:spcPct val="35000"/>
              </a:spcAft>
              <a:buNone/>
            </a:pPr>
            <a:r>
              <a:rPr lang="en-IN" sz="3600" kern="1200" dirty="0"/>
              <a:t>Networking</a:t>
            </a:r>
          </a:p>
        </p:txBody>
      </p:sp>
      <p:sp>
        <p:nvSpPr>
          <p:cNvPr id="5" name="TextBox 4">
            <a:extLst>
              <a:ext uri="{FF2B5EF4-FFF2-40B4-BE49-F238E27FC236}">
                <a16:creationId xmlns:a16="http://schemas.microsoft.com/office/drawing/2014/main" id="{E6E1235B-BC22-4312-80FA-D8CC83164CB4}"/>
              </a:ext>
            </a:extLst>
          </p:cNvPr>
          <p:cNvSpPr txBox="1"/>
          <p:nvPr/>
        </p:nvSpPr>
        <p:spPr>
          <a:xfrm>
            <a:off x="539552" y="1916832"/>
            <a:ext cx="1872208" cy="707886"/>
          </a:xfrm>
          <a:prstGeom prst="rect">
            <a:avLst/>
          </a:prstGeom>
          <a:solidFill>
            <a:schemeClr val="accent6">
              <a:lumMod val="60000"/>
              <a:lumOff val="40000"/>
            </a:schemeClr>
          </a:solidFill>
        </p:spPr>
        <p:txBody>
          <a:bodyPr wrap="square" rtlCol="0">
            <a:spAutoFit/>
          </a:bodyPr>
          <a:lstStyle/>
          <a:p>
            <a:pPr algn="ctr"/>
            <a:r>
              <a:rPr lang="en-IN" sz="4000" b="1" dirty="0">
                <a:solidFill>
                  <a:schemeClr val="tx2"/>
                </a:solidFill>
              </a:rPr>
              <a:t>Unit II</a:t>
            </a:r>
          </a:p>
        </p:txBody>
      </p:sp>
    </p:spTree>
    <p:extLst>
      <p:ext uri="{BB962C8B-B14F-4D97-AF65-F5344CB8AC3E}">
        <p14:creationId xmlns:p14="http://schemas.microsoft.com/office/powerpoint/2010/main" val="334775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Syllabus</a:t>
            </a:r>
          </a:p>
        </p:txBody>
      </p:sp>
      <p:sp>
        <p:nvSpPr>
          <p:cNvPr id="7" name="Freeform: Shape 6">
            <a:extLst>
              <a:ext uri="{FF2B5EF4-FFF2-40B4-BE49-F238E27FC236}">
                <a16:creationId xmlns:a16="http://schemas.microsoft.com/office/drawing/2014/main" id="{F2FCD3AF-8BEF-460F-87F5-6471E5ABF3DE}"/>
              </a:ext>
            </a:extLst>
          </p:cNvPr>
          <p:cNvSpPr/>
          <p:nvPr/>
        </p:nvSpPr>
        <p:spPr>
          <a:xfrm>
            <a:off x="3203850" y="1603559"/>
            <a:ext cx="5174698" cy="1143001"/>
          </a:xfrm>
          <a:custGeom>
            <a:avLst/>
            <a:gdLst>
              <a:gd name="connsiteX0" fmla="*/ 0 w 5174698"/>
              <a:gd name="connsiteY0" fmla="*/ 208844 h 1253037"/>
              <a:gd name="connsiteX1" fmla="*/ 208844 w 5174698"/>
              <a:gd name="connsiteY1" fmla="*/ 0 h 1253037"/>
              <a:gd name="connsiteX2" fmla="*/ 4965854 w 5174698"/>
              <a:gd name="connsiteY2" fmla="*/ 0 h 1253037"/>
              <a:gd name="connsiteX3" fmla="*/ 5174698 w 5174698"/>
              <a:gd name="connsiteY3" fmla="*/ 208844 h 1253037"/>
              <a:gd name="connsiteX4" fmla="*/ 5174698 w 5174698"/>
              <a:gd name="connsiteY4" fmla="*/ 1044193 h 1253037"/>
              <a:gd name="connsiteX5" fmla="*/ 4965854 w 5174698"/>
              <a:gd name="connsiteY5" fmla="*/ 1253037 h 1253037"/>
              <a:gd name="connsiteX6" fmla="*/ 208844 w 5174698"/>
              <a:gd name="connsiteY6" fmla="*/ 1253037 h 1253037"/>
              <a:gd name="connsiteX7" fmla="*/ 0 w 5174698"/>
              <a:gd name="connsiteY7" fmla="*/ 1044193 h 1253037"/>
              <a:gd name="connsiteX8" fmla="*/ 0 w 5174698"/>
              <a:gd name="connsiteY8" fmla="*/ 208844 h 12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1253037">
                <a:moveTo>
                  <a:pt x="0" y="208844"/>
                </a:moveTo>
                <a:cubicBezTo>
                  <a:pt x="0" y="93503"/>
                  <a:pt x="93503" y="0"/>
                  <a:pt x="208844" y="0"/>
                </a:cubicBezTo>
                <a:lnTo>
                  <a:pt x="4965854" y="0"/>
                </a:lnTo>
                <a:cubicBezTo>
                  <a:pt x="5081195" y="0"/>
                  <a:pt x="5174698" y="93503"/>
                  <a:pt x="5174698" y="208844"/>
                </a:cubicBezTo>
                <a:lnTo>
                  <a:pt x="5174698" y="1044193"/>
                </a:lnTo>
                <a:cubicBezTo>
                  <a:pt x="5174698" y="1159534"/>
                  <a:pt x="5081195" y="1253037"/>
                  <a:pt x="4965854" y="1253037"/>
                </a:cubicBezTo>
                <a:lnTo>
                  <a:pt x="208844" y="1253037"/>
                </a:lnTo>
                <a:cubicBezTo>
                  <a:pt x="93503" y="1253037"/>
                  <a:pt x="0" y="1159534"/>
                  <a:pt x="0" y="1044193"/>
                </a:cubicBezTo>
                <a:lnTo>
                  <a:pt x="0" y="2088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88" tIns="103078" rIns="144988" bIns="103078" numCol="1" spcCol="1270" anchor="ctr" anchorCtr="0">
            <a:noAutofit/>
          </a:bodyPr>
          <a:lstStyle/>
          <a:p>
            <a:pPr marL="0" lvl="0" indent="0" algn="l" defTabSz="977900">
              <a:lnSpc>
                <a:spcPct val="90000"/>
              </a:lnSpc>
              <a:spcBef>
                <a:spcPct val="0"/>
              </a:spcBef>
              <a:spcAft>
                <a:spcPct val="35000"/>
              </a:spcAft>
              <a:buNone/>
            </a:pPr>
            <a:r>
              <a:rPr lang="en-IN" sz="3600" kern="1200" dirty="0"/>
              <a:t>Wrapper Classes</a:t>
            </a:r>
          </a:p>
        </p:txBody>
      </p:sp>
      <p:sp>
        <p:nvSpPr>
          <p:cNvPr id="8" name="Freeform: Shape 7">
            <a:extLst>
              <a:ext uri="{FF2B5EF4-FFF2-40B4-BE49-F238E27FC236}">
                <a16:creationId xmlns:a16="http://schemas.microsoft.com/office/drawing/2014/main" id="{9F68D81C-4A41-4D1C-88EB-9D63F147F349}"/>
              </a:ext>
            </a:extLst>
          </p:cNvPr>
          <p:cNvSpPr/>
          <p:nvPr/>
        </p:nvSpPr>
        <p:spPr>
          <a:xfrm>
            <a:off x="3203850" y="2919249"/>
            <a:ext cx="5174698" cy="1013807"/>
          </a:xfrm>
          <a:custGeom>
            <a:avLst/>
            <a:gdLst>
              <a:gd name="connsiteX0" fmla="*/ 0 w 5174698"/>
              <a:gd name="connsiteY0" fmla="*/ 208844 h 1253037"/>
              <a:gd name="connsiteX1" fmla="*/ 208844 w 5174698"/>
              <a:gd name="connsiteY1" fmla="*/ 0 h 1253037"/>
              <a:gd name="connsiteX2" fmla="*/ 4965854 w 5174698"/>
              <a:gd name="connsiteY2" fmla="*/ 0 h 1253037"/>
              <a:gd name="connsiteX3" fmla="*/ 5174698 w 5174698"/>
              <a:gd name="connsiteY3" fmla="*/ 208844 h 1253037"/>
              <a:gd name="connsiteX4" fmla="*/ 5174698 w 5174698"/>
              <a:gd name="connsiteY4" fmla="*/ 1044193 h 1253037"/>
              <a:gd name="connsiteX5" fmla="*/ 4965854 w 5174698"/>
              <a:gd name="connsiteY5" fmla="*/ 1253037 h 1253037"/>
              <a:gd name="connsiteX6" fmla="*/ 208844 w 5174698"/>
              <a:gd name="connsiteY6" fmla="*/ 1253037 h 1253037"/>
              <a:gd name="connsiteX7" fmla="*/ 0 w 5174698"/>
              <a:gd name="connsiteY7" fmla="*/ 1044193 h 1253037"/>
              <a:gd name="connsiteX8" fmla="*/ 0 w 5174698"/>
              <a:gd name="connsiteY8" fmla="*/ 208844 h 12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1253037">
                <a:moveTo>
                  <a:pt x="0" y="208844"/>
                </a:moveTo>
                <a:cubicBezTo>
                  <a:pt x="0" y="93503"/>
                  <a:pt x="93503" y="0"/>
                  <a:pt x="208844" y="0"/>
                </a:cubicBezTo>
                <a:lnTo>
                  <a:pt x="4965854" y="0"/>
                </a:lnTo>
                <a:cubicBezTo>
                  <a:pt x="5081195" y="0"/>
                  <a:pt x="5174698" y="93503"/>
                  <a:pt x="5174698" y="208844"/>
                </a:cubicBezTo>
                <a:lnTo>
                  <a:pt x="5174698" y="1044193"/>
                </a:lnTo>
                <a:cubicBezTo>
                  <a:pt x="5174698" y="1159534"/>
                  <a:pt x="5081195" y="1253037"/>
                  <a:pt x="4965854" y="1253037"/>
                </a:cubicBezTo>
                <a:lnTo>
                  <a:pt x="208844" y="1253037"/>
                </a:lnTo>
                <a:cubicBezTo>
                  <a:pt x="93503" y="1253037"/>
                  <a:pt x="0" y="1159534"/>
                  <a:pt x="0" y="1044193"/>
                </a:cubicBezTo>
                <a:lnTo>
                  <a:pt x="0" y="2088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88" tIns="103078" rIns="144988" bIns="103078" numCol="1" spcCol="1270" anchor="ctr" anchorCtr="0">
            <a:noAutofit/>
          </a:bodyPr>
          <a:lstStyle/>
          <a:p>
            <a:pPr marL="0" lvl="0" indent="0" algn="l" defTabSz="977900">
              <a:lnSpc>
                <a:spcPct val="90000"/>
              </a:lnSpc>
              <a:spcBef>
                <a:spcPct val="0"/>
              </a:spcBef>
              <a:spcAft>
                <a:spcPct val="35000"/>
              </a:spcAft>
              <a:buNone/>
            </a:pPr>
            <a:r>
              <a:rPr lang="en-IN" sz="3600" kern="1200" dirty="0"/>
              <a:t>Collection : </a:t>
            </a:r>
            <a:r>
              <a:rPr lang="en-IN" sz="2400" kern="1200" dirty="0"/>
              <a:t>List, Set, Map</a:t>
            </a:r>
            <a:endParaRPr lang="en-IN" sz="3600" kern="1200" dirty="0"/>
          </a:p>
        </p:txBody>
      </p:sp>
      <p:sp>
        <p:nvSpPr>
          <p:cNvPr id="9" name="Freeform: Shape 8">
            <a:extLst>
              <a:ext uri="{FF2B5EF4-FFF2-40B4-BE49-F238E27FC236}">
                <a16:creationId xmlns:a16="http://schemas.microsoft.com/office/drawing/2014/main" id="{DBDF6251-339F-4F35-8B49-3333B2DE5365}"/>
              </a:ext>
            </a:extLst>
          </p:cNvPr>
          <p:cNvSpPr/>
          <p:nvPr/>
        </p:nvSpPr>
        <p:spPr>
          <a:xfrm>
            <a:off x="3203850" y="4077071"/>
            <a:ext cx="5174698" cy="965609"/>
          </a:xfrm>
          <a:custGeom>
            <a:avLst/>
            <a:gdLst>
              <a:gd name="connsiteX0" fmla="*/ 0 w 5174698"/>
              <a:gd name="connsiteY0" fmla="*/ 95364 h 572174"/>
              <a:gd name="connsiteX1" fmla="*/ 95364 w 5174698"/>
              <a:gd name="connsiteY1" fmla="*/ 0 h 572174"/>
              <a:gd name="connsiteX2" fmla="*/ 5079334 w 5174698"/>
              <a:gd name="connsiteY2" fmla="*/ 0 h 572174"/>
              <a:gd name="connsiteX3" fmla="*/ 5174698 w 5174698"/>
              <a:gd name="connsiteY3" fmla="*/ 95364 h 572174"/>
              <a:gd name="connsiteX4" fmla="*/ 5174698 w 5174698"/>
              <a:gd name="connsiteY4" fmla="*/ 476810 h 572174"/>
              <a:gd name="connsiteX5" fmla="*/ 5079334 w 5174698"/>
              <a:gd name="connsiteY5" fmla="*/ 572174 h 572174"/>
              <a:gd name="connsiteX6" fmla="*/ 95364 w 5174698"/>
              <a:gd name="connsiteY6" fmla="*/ 572174 h 572174"/>
              <a:gd name="connsiteX7" fmla="*/ 0 w 5174698"/>
              <a:gd name="connsiteY7" fmla="*/ 476810 h 572174"/>
              <a:gd name="connsiteX8" fmla="*/ 0 w 5174698"/>
              <a:gd name="connsiteY8" fmla="*/ 95364 h 57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572174">
                <a:moveTo>
                  <a:pt x="0" y="95364"/>
                </a:moveTo>
                <a:cubicBezTo>
                  <a:pt x="0" y="42696"/>
                  <a:pt x="42696" y="0"/>
                  <a:pt x="95364" y="0"/>
                </a:cubicBezTo>
                <a:lnTo>
                  <a:pt x="5079334" y="0"/>
                </a:lnTo>
                <a:cubicBezTo>
                  <a:pt x="5132002" y="0"/>
                  <a:pt x="5174698" y="42696"/>
                  <a:pt x="5174698" y="95364"/>
                </a:cubicBezTo>
                <a:lnTo>
                  <a:pt x="5174698" y="476810"/>
                </a:lnTo>
                <a:cubicBezTo>
                  <a:pt x="5174698" y="529478"/>
                  <a:pt x="5132002" y="572174"/>
                  <a:pt x="5079334" y="572174"/>
                </a:cubicBezTo>
                <a:lnTo>
                  <a:pt x="95364" y="572174"/>
                </a:lnTo>
                <a:cubicBezTo>
                  <a:pt x="42696" y="572174"/>
                  <a:pt x="0" y="529478"/>
                  <a:pt x="0" y="476810"/>
                </a:cubicBezTo>
                <a:lnTo>
                  <a:pt x="0" y="9536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751" tIns="69841" rIns="111751" bIns="69841" numCol="1" spcCol="1270" anchor="ctr" anchorCtr="0">
            <a:noAutofit/>
          </a:bodyPr>
          <a:lstStyle/>
          <a:p>
            <a:pPr marL="0" lvl="0" indent="0" algn="l" defTabSz="977900">
              <a:lnSpc>
                <a:spcPct val="90000"/>
              </a:lnSpc>
              <a:spcBef>
                <a:spcPct val="0"/>
              </a:spcBef>
              <a:spcAft>
                <a:spcPct val="35000"/>
              </a:spcAft>
              <a:buNone/>
            </a:pPr>
            <a:r>
              <a:rPr lang="en-IN" sz="3600" kern="1200" dirty="0"/>
              <a:t>Inner classes: </a:t>
            </a:r>
            <a:r>
              <a:rPr lang="en-IN" sz="2400" kern="1200" dirty="0"/>
              <a:t>static, anonymous</a:t>
            </a:r>
            <a:endParaRPr lang="en-IN" sz="3600" kern="1200" dirty="0"/>
          </a:p>
        </p:txBody>
      </p:sp>
      <p:sp>
        <p:nvSpPr>
          <p:cNvPr id="10" name="Freeform: Shape 9">
            <a:extLst>
              <a:ext uri="{FF2B5EF4-FFF2-40B4-BE49-F238E27FC236}">
                <a16:creationId xmlns:a16="http://schemas.microsoft.com/office/drawing/2014/main" id="{59CDD609-C1EE-4B4F-99AA-02B5D1976ADC}"/>
              </a:ext>
            </a:extLst>
          </p:cNvPr>
          <p:cNvSpPr/>
          <p:nvPr/>
        </p:nvSpPr>
        <p:spPr>
          <a:xfrm>
            <a:off x="3203850" y="5157192"/>
            <a:ext cx="5174698" cy="965610"/>
          </a:xfrm>
          <a:custGeom>
            <a:avLst/>
            <a:gdLst>
              <a:gd name="connsiteX0" fmla="*/ 0 w 5174698"/>
              <a:gd name="connsiteY0" fmla="*/ 208844 h 1253037"/>
              <a:gd name="connsiteX1" fmla="*/ 208844 w 5174698"/>
              <a:gd name="connsiteY1" fmla="*/ 0 h 1253037"/>
              <a:gd name="connsiteX2" fmla="*/ 4965854 w 5174698"/>
              <a:gd name="connsiteY2" fmla="*/ 0 h 1253037"/>
              <a:gd name="connsiteX3" fmla="*/ 5174698 w 5174698"/>
              <a:gd name="connsiteY3" fmla="*/ 208844 h 1253037"/>
              <a:gd name="connsiteX4" fmla="*/ 5174698 w 5174698"/>
              <a:gd name="connsiteY4" fmla="*/ 1044193 h 1253037"/>
              <a:gd name="connsiteX5" fmla="*/ 4965854 w 5174698"/>
              <a:gd name="connsiteY5" fmla="*/ 1253037 h 1253037"/>
              <a:gd name="connsiteX6" fmla="*/ 208844 w 5174698"/>
              <a:gd name="connsiteY6" fmla="*/ 1253037 h 1253037"/>
              <a:gd name="connsiteX7" fmla="*/ 0 w 5174698"/>
              <a:gd name="connsiteY7" fmla="*/ 1044193 h 1253037"/>
              <a:gd name="connsiteX8" fmla="*/ 0 w 5174698"/>
              <a:gd name="connsiteY8" fmla="*/ 208844 h 12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698" h="1253037">
                <a:moveTo>
                  <a:pt x="0" y="208844"/>
                </a:moveTo>
                <a:cubicBezTo>
                  <a:pt x="0" y="93503"/>
                  <a:pt x="93503" y="0"/>
                  <a:pt x="208844" y="0"/>
                </a:cubicBezTo>
                <a:lnTo>
                  <a:pt x="4965854" y="0"/>
                </a:lnTo>
                <a:cubicBezTo>
                  <a:pt x="5081195" y="0"/>
                  <a:pt x="5174698" y="93503"/>
                  <a:pt x="5174698" y="208844"/>
                </a:cubicBezTo>
                <a:lnTo>
                  <a:pt x="5174698" y="1044193"/>
                </a:lnTo>
                <a:cubicBezTo>
                  <a:pt x="5174698" y="1159534"/>
                  <a:pt x="5081195" y="1253037"/>
                  <a:pt x="4965854" y="1253037"/>
                </a:cubicBezTo>
                <a:lnTo>
                  <a:pt x="208844" y="1253037"/>
                </a:lnTo>
                <a:cubicBezTo>
                  <a:pt x="93503" y="1253037"/>
                  <a:pt x="0" y="1159534"/>
                  <a:pt x="0" y="1044193"/>
                </a:cubicBezTo>
                <a:lnTo>
                  <a:pt x="0" y="2088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88" tIns="103078" rIns="144988" bIns="103078" numCol="1" spcCol="1270" anchor="ctr" anchorCtr="0">
            <a:noAutofit/>
          </a:bodyPr>
          <a:lstStyle/>
          <a:p>
            <a:pPr marL="0" lvl="0" indent="0" algn="l" defTabSz="977900">
              <a:lnSpc>
                <a:spcPct val="90000"/>
              </a:lnSpc>
              <a:spcBef>
                <a:spcPct val="0"/>
              </a:spcBef>
              <a:spcAft>
                <a:spcPct val="35000"/>
              </a:spcAft>
              <a:buNone/>
            </a:pPr>
            <a:r>
              <a:rPr lang="en-IN" sz="3600" kern="1200" dirty="0"/>
              <a:t>AWT: </a:t>
            </a:r>
            <a:r>
              <a:rPr lang="en-IN" sz="2400" kern="1200" dirty="0"/>
              <a:t>Label, Button, </a:t>
            </a:r>
            <a:r>
              <a:rPr lang="en-IN" sz="2400" kern="1200" dirty="0" err="1"/>
              <a:t>CheckBox,List</a:t>
            </a:r>
            <a:endParaRPr lang="en-IN" sz="3600" kern="1200" dirty="0"/>
          </a:p>
        </p:txBody>
      </p:sp>
      <p:sp>
        <p:nvSpPr>
          <p:cNvPr id="5" name="TextBox 4">
            <a:extLst>
              <a:ext uri="{FF2B5EF4-FFF2-40B4-BE49-F238E27FC236}">
                <a16:creationId xmlns:a16="http://schemas.microsoft.com/office/drawing/2014/main" id="{E6E1235B-BC22-4312-80FA-D8CC83164CB4}"/>
              </a:ext>
            </a:extLst>
          </p:cNvPr>
          <p:cNvSpPr txBox="1"/>
          <p:nvPr/>
        </p:nvSpPr>
        <p:spPr>
          <a:xfrm>
            <a:off x="539552" y="1916832"/>
            <a:ext cx="1872208" cy="707886"/>
          </a:xfrm>
          <a:prstGeom prst="rect">
            <a:avLst/>
          </a:prstGeom>
          <a:solidFill>
            <a:schemeClr val="accent6">
              <a:lumMod val="60000"/>
              <a:lumOff val="40000"/>
            </a:schemeClr>
          </a:solidFill>
        </p:spPr>
        <p:txBody>
          <a:bodyPr wrap="square" rtlCol="0">
            <a:spAutoFit/>
          </a:bodyPr>
          <a:lstStyle/>
          <a:p>
            <a:pPr algn="ctr"/>
            <a:r>
              <a:rPr lang="en-IN" sz="4000" b="1" dirty="0">
                <a:solidFill>
                  <a:schemeClr val="tx2"/>
                </a:solidFill>
              </a:rPr>
              <a:t>Unit III</a:t>
            </a:r>
          </a:p>
        </p:txBody>
      </p:sp>
    </p:spTree>
    <p:extLst>
      <p:ext uri="{BB962C8B-B14F-4D97-AF65-F5344CB8AC3E}">
        <p14:creationId xmlns:p14="http://schemas.microsoft.com/office/powerpoint/2010/main" val="226805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D15A99-21F9-4E49-983A-D2F4FF57DCF8}"/>
              </a:ext>
            </a:extLst>
          </p:cNvPr>
          <p:cNvSpPr/>
          <p:nvPr/>
        </p:nvSpPr>
        <p:spPr>
          <a:xfrm>
            <a:off x="2627784" y="980728"/>
            <a:ext cx="5976664" cy="4093428"/>
          </a:xfrm>
          <a:prstGeom prst="rect">
            <a:avLst/>
          </a:prstGeom>
          <a:solidFill>
            <a:schemeClr val="accent2">
              <a:lumMod val="20000"/>
              <a:lumOff val="80000"/>
            </a:schemeClr>
          </a:solidFill>
        </p:spPr>
        <p:txBody>
          <a:bodyPr wrap="square">
            <a:spAutoFit/>
          </a:bodyPr>
          <a:lstStyle/>
          <a:p>
            <a:r>
              <a:rPr lang="en-IN" sz="2000" b="1" dirty="0">
                <a:solidFill>
                  <a:schemeClr val="accent2">
                    <a:lumMod val="50000"/>
                  </a:schemeClr>
                </a:solidFill>
                <a:latin typeface="Times New Roman" panose="02020603050405020304" pitchFamily="18" charset="0"/>
              </a:rPr>
              <a:t>Textbook</a:t>
            </a:r>
            <a:r>
              <a:rPr lang="en-IN" sz="2000" dirty="0">
                <a:solidFill>
                  <a:schemeClr val="accent2">
                    <a:lumMod val="50000"/>
                  </a:schemeClr>
                </a:solidFill>
                <a:latin typeface="Times New Roman" panose="02020603050405020304" pitchFamily="18" charset="0"/>
              </a:rPr>
              <a:t>(s):</a:t>
            </a:r>
          </a:p>
          <a:p>
            <a:pPr marL="342900" indent="-342900">
              <a:buAutoNum type="arabicParenR"/>
            </a:pPr>
            <a:r>
              <a:rPr lang="en-IN" sz="2000" dirty="0">
                <a:solidFill>
                  <a:schemeClr val="accent2">
                    <a:lumMod val="50000"/>
                  </a:schemeClr>
                </a:solidFill>
                <a:latin typeface="Times New Roman" panose="02020603050405020304" pitchFamily="18" charset="0"/>
              </a:rPr>
              <a:t>Herbert </a:t>
            </a:r>
            <a:r>
              <a:rPr lang="en-IN" sz="2000" dirty="0" err="1">
                <a:solidFill>
                  <a:schemeClr val="accent2">
                    <a:lumMod val="50000"/>
                  </a:schemeClr>
                </a:solidFill>
                <a:latin typeface="Times New Roman" panose="02020603050405020304" pitchFamily="18" charset="0"/>
              </a:rPr>
              <a:t>Schildt</a:t>
            </a:r>
            <a:r>
              <a:rPr lang="en-IN" sz="2000" dirty="0">
                <a:solidFill>
                  <a:schemeClr val="accent2">
                    <a:lumMod val="50000"/>
                  </a:schemeClr>
                </a:solidFill>
                <a:latin typeface="Times New Roman" panose="02020603050405020304" pitchFamily="18" charset="0"/>
              </a:rPr>
              <a:t>, Java The Complete Reference, Ninth Edition, McGraw-Hill Education, 2014</a:t>
            </a:r>
          </a:p>
          <a:p>
            <a:endParaRPr lang="en-IN" sz="2000" dirty="0">
              <a:solidFill>
                <a:schemeClr val="accent2">
                  <a:lumMod val="50000"/>
                </a:schemeClr>
              </a:solidFill>
              <a:latin typeface="Times New Roman" panose="02020603050405020304" pitchFamily="18" charset="0"/>
            </a:endParaRPr>
          </a:p>
          <a:p>
            <a:r>
              <a:rPr lang="en-IN" sz="2000" b="1" dirty="0">
                <a:solidFill>
                  <a:schemeClr val="accent2">
                    <a:lumMod val="50000"/>
                  </a:schemeClr>
                </a:solidFill>
                <a:latin typeface="Times New Roman" panose="02020603050405020304" pitchFamily="18" charset="0"/>
              </a:rPr>
              <a:t>Additional Reference(s):</a:t>
            </a:r>
          </a:p>
          <a:p>
            <a:r>
              <a:rPr lang="en-IN" sz="2000" dirty="0">
                <a:solidFill>
                  <a:schemeClr val="accent2">
                    <a:lumMod val="50000"/>
                  </a:schemeClr>
                </a:solidFill>
                <a:latin typeface="Times New Roman" panose="02020603050405020304" pitchFamily="18" charset="0"/>
              </a:rPr>
              <a:t>1) E. </a:t>
            </a:r>
            <a:r>
              <a:rPr lang="en-IN" sz="2000" dirty="0" err="1">
                <a:solidFill>
                  <a:schemeClr val="accent2">
                    <a:lumMod val="50000"/>
                  </a:schemeClr>
                </a:solidFill>
                <a:latin typeface="Times New Roman" panose="02020603050405020304" pitchFamily="18" charset="0"/>
              </a:rPr>
              <a:t>Balagurusamy</a:t>
            </a:r>
            <a:r>
              <a:rPr lang="en-IN" sz="2000" dirty="0">
                <a:solidFill>
                  <a:schemeClr val="accent2">
                    <a:lumMod val="50000"/>
                  </a:schemeClr>
                </a:solidFill>
                <a:latin typeface="Times New Roman" panose="02020603050405020304" pitchFamily="18" charset="0"/>
              </a:rPr>
              <a:t>, Programming with Java, Tata McGraw-Hill Education India, 2014</a:t>
            </a:r>
          </a:p>
          <a:p>
            <a:endParaRPr lang="en-IN" sz="2000" dirty="0">
              <a:solidFill>
                <a:schemeClr val="accent2">
                  <a:lumMod val="50000"/>
                </a:schemeClr>
              </a:solidFill>
              <a:latin typeface="Times New Roman" panose="02020603050405020304" pitchFamily="18" charset="0"/>
            </a:endParaRPr>
          </a:p>
          <a:p>
            <a:r>
              <a:rPr lang="en-IN" sz="2000" dirty="0">
                <a:solidFill>
                  <a:schemeClr val="accent2">
                    <a:lumMod val="50000"/>
                  </a:schemeClr>
                </a:solidFill>
                <a:latin typeface="Times New Roman" panose="02020603050405020304" pitchFamily="18" charset="0"/>
              </a:rPr>
              <a:t>2) Programming in JAVA, 2nd Ed, Sachin Malhotra &amp; Saurabh Choudhary, Oxford Press</a:t>
            </a:r>
          </a:p>
          <a:p>
            <a:endParaRPr lang="en-IN" sz="2000" dirty="0">
              <a:solidFill>
                <a:schemeClr val="accent2">
                  <a:lumMod val="50000"/>
                </a:schemeClr>
              </a:solidFill>
              <a:latin typeface="Times New Roman" panose="02020603050405020304" pitchFamily="18" charset="0"/>
            </a:endParaRPr>
          </a:p>
          <a:p>
            <a:r>
              <a:rPr lang="en-IN" sz="2000" dirty="0">
                <a:solidFill>
                  <a:schemeClr val="accent2">
                    <a:lumMod val="50000"/>
                  </a:schemeClr>
                </a:solidFill>
                <a:latin typeface="Times New Roman" panose="02020603050405020304" pitchFamily="18" charset="0"/>
              </a:rPr>
              <a:t>3) The Java Tutorials: http://docs.oracle.com/javase/tutorial/</a:t>
            </a:r>
            <a:endParaRPr lang="en-IN" sz="2000" dirty="0">
              <a:solidFill>
                <a:schemeClr val="accent2">
                  <a:lumMod val="50000"/>
                </a:schemeClr>
              </a:solidFill>
            </a:endParaRPr>
          </a:p>
        </p:txBody>
      </p:sp>
    </p:spTree>
    <p:extLst>
      <p:ext uri="{BB962C8B-B14F-4D97-AF65-F5344CB8AC3E}">
        <p14:creationId xmlns:p14="http://schemas.microsoft.com/office/powerpoint/2010/main" val="3613833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D15A99-21F9-4E49-983A-D2F4FF57DCF8}"/>
              </a:ext>
            </a:extLst>
          </p:cNvPr>
          <p:cNvSpPr/>
          <p:nvPr/>
        </p:nvSpPr>
        <p:spPr>
          <a:xfrm>
            <a:off x="2627784" y="1240299"/>
            <a:ext cx="5976664" cy="4708981"/>
          </a:xfrm>
          <a:prstGeom prst="rect">
            <a:avLst/>
          </a:prstGeom>
          <a:solidFill>
            <a:schemeClr val="accent2">
              <a:lumMod val="20000"/>
              <a:lumOff val="80000"/>
            </a:schemeClr>
          </a:solidFill>
        </p:spPr>
        <p:txBody>
          <a:bodyPr wrap="square">
            <a:spAutoFit/>
          </a:bodyPr>
          <a:lstStyle/>
          <a:p>
            <a:r>
              <a:rPr lang="en-IN" sz="2000" b="1" dirty="0">
                <a:solidFill>
                  <a:schemeClr val="accent2">
                    <a:lumMod val="50000"/>
                  </a:schemeClr>
                </a:solidFill>
                <a:latin typeface="Times New Roman" panose="02020603050405020304" pitchFamily="18" charset="0"/>
              </a:rPr>
              <a:t>Who Invented Java? </a:t>
            </a:r>
          </a:p>
          <a:p>
            <a:r>
              <a:rPr lang="en-IN" sz="2000" dirty="0">
                <a:solidFill>
                  <a:schemeClr val="accent2">
                    <a:lumMod val="50000"/>
                  </a:schemeClr>
                </a:solidFill>
                <a:latin typeface="Times New Roman" panose="02020603050405020304" pitchFamily="18" charset="0"/>
              </a:rPr>
              <a:t>James </a:t>
            </a:r>
            <a:r>
              <a:rPr lang="en-IN" sz="2000" dirty="0" err="1">
                <a:solidFill>
                  <a:schemeClr val="accent2">
                    <a:lumMod val="50000"/>
                  </a:schemeClr>
                </a:solidFill>
                <a:latin typeface="Times New Roman" panose="02020603050405020304" pitchFamily="18" charset="0"/>
              </a:rPr>
              <a:t>Gostling</a:t>
            </a:r>
            <a:r>
              <a:rPr lang="en-IN" sz="2000" dirty="0">
                <a:solidFill>
                  <a:schemeClr val="accent2">
                    <a:lumMod val="50000"/>
                  </a:schemeClr>
                </a:solidFill>
                <a:latin typeface="Times New Roman" panose="02020603050405020304" pitchFamily="18" charset="0"/>
              </a:rPr>
              <a:t> and his team developed Java language at Sun Microsystem in early 90s. </a:t>
            </a:r>
          </a:p>
          <a:p>
            <a:endParaRPr lang="en-IN" sz="2000" dirty="0">
              <a:solidFill>
                <a:schemeClr val="accent2">
                  <a:lumMod val="50000"/>
                </a:schemeClr>
              </a:solidFill>
              <a:latin typeface="Times New Roman" panose="02020603050405020304" pitchFamily="18" charset="0"/>
            </a:endParaRPr>
          </a:p>
          <a:p>
            <a:r>
              <a:rPr lang="en-IN" sz="2000" b="1" dirty="0">
                <a:solidFill>
                  <a:schemeClr val="accent2">
                    <a:lumMod val="50000"/>
                  </a:schemeClr>
                </a:solidFill>
              </a:rPr>
              <a:t>What was first name of Java?</a:t>
            </a:r>
          </a:p>
          <a:p>
            <a:r>
              <a:rPr lang="en-IN" sz="2000" dirty="0">
                <a:solidFill>
                  <a:schemeClr val="accent2">
                    <a:lumMod val="50000"/>
                  </a:schemeClr>
                </a:solidFill>
              </a:rPr>
              <a:t>The earlier name of Java language was Oak. There was a Oak tree outside James office and hence so was the name.</a:t>
            </a:r>
          </a:p>
          <a:p>
            <a:endParaRPr lang="en-IN" sz="2000" dirty="0">
              <a:solidFill>
                <a:schemeClr val="accent2">
                  <a:lumMod val="50000"/>
                </a:schemeClr>
              </a:solidFill>
            </a:endParaRPr>
          </a:p>
          <a:p>
            <a:r>
              <a:rPr lang="en-IN" sz="2000" b="1" dirty="0">
                <a:solidFill>
                  <a:schemeClr val="accent2">
                    <a:lumMod val="50000"/>
                  </a:schemeClr>
                </a:solidFill>
              </a:rPr>
              <a:t>Why Java is introduced?</a:t>
            </a:r>
          </a:p>
          <a:p>
            <a:r>
              <a:rPr lang="en-IN" sz="2000" dirty="0">
                <a:solidFill>
                  <a:schemeClr val="accent2">
                    <a:lumMod val="50000"/>
                  </a:schemeClr>
                </a:solidFill>
              </a:rPr>
              <a:t>Before Java, C and C++ was popular programming languages. But they provided connectivity between different machines. Developers want a language which will utilize the internet facility. As it was gaining popularity.</a:t>
            </a:r>
          </a:p>
        </p:txBody>
      </p:sp>
    </p:spTree>
    <p:extLst>
      <p:ext uri="{BB962C8B-B14F-4D97-AF65-F5344CB8AC3E}">
        <p14:creationId xmlns:p14="http://schemas.microsoft.com/office/powerpoint/2010/main" val="341206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D15A99-21F9-4E49-983A-D2F4FF57DCF8}"/>
              </a:ext>
            </a:extLst>
          </p:cNvPr>
          <p:cNvSpPr/>
          <p:nvPr/>
        </p:nvSpPr>
        <p:spPr>
          <a:xfrm>
            <a:off x="2627784" y="764704"/>
            <a:ext cx="5976664" cy="5386090"/>
          </a:xfrm>
          <a:prstGeom prst="rect">
            <a:avLst/>
          </a:prstGeom>
          <a:solidFill>
            <a:schemeClr val="accent2">
              <a:lumMod val="20000"/>
              <a:lumOff val="80000"/>
            </a:schemeClr>
          </a:solidFill>
        </p:spPr>
        <p:txBody>
          <a:bodyPr wrap="square">
            <a:spAutoFit/>
          </a:bodyPr>
          <a:lstStyle/>
          <a:p>
            <a:r>
              <a:rPr lang="en-IN" sz="2000" b="1" dirty="0">
                <a:solidFill>
                  <a:schemeClr val="accent2">
                    <a:lumMod val="50000"/>
                  </a:schemeClr>
                </a:solidFill>
                <a:latin typeface="Times New Roman" panose="02020603050405020304" pitchFamily="18" charset="0"/>
              </a:rPr>
              <a:t>History</a:t>
            </a:r>
          </a:p>
          <a:p>
            <a:endParaRPr lang="en-IN" dirty="0"/>
          </a:p>
          <a:p>
            <a:pPr algn="just"/>
            <a:r>
              <a:rPr lang="en-IN" dirty="0"/>
              <a:t>     James Gosling initiated the Java language project in June 1991 for use in one of his many set-top box projects. The language, initially called ‘Oak’ named after an oak tree that stood outside Gosling's office, also went by the name ‘Green’ and ended up later being renamed as Java, from a list of random words. </a:t>
            </a:r>
          </a:p>
          <a:p>
            <a:pPr algn="just"/>
            <a:endParaRPr lang="en-IN" dirty="0"/>
          </a:p>
          <a:p>
            <a:pPr algn="just"/>
            <a:r>
              <a:rPr lang="en-IN" dirty="0"/>
              <a:t>    Sun Microsystems released the first public implementation as Java 1.0 in 1995. It promised ‘</a:t>
            </a:r>
            <a:r>
              <a:rPr lang="en-IN" b="1" dirty="0"/>
              <a:t>Write Once, Run Anywhere’ </a:t>
            </a:r>
            <a:r>
              <a:rPr lang="en-IN" dirty="0"/>
              <a:t>(WORA) which meant ‘Write a Java program once, run it on any machine’. On 13 November, 2006, Sun released much of Java as free and open source software under the terms of the GNU General Public License (GPL). </a:t>
            </a:r>
          </a:p>
          <a:p>
            <a:pPr algn="just"/>
            <a:endParaRPr lang="en-IN" dirty="0"/>
          </a:p>
          <a:p>
            <a:pPr algn="just"/>
            <a:r>
              <a:rPr lang="en-IN" dirty="0"/>
              <a:t>     On 8 May, 2007, Sun finished the process, making all of Java's core code free and open-source, aside from a small portion of code to which Sun did not hold the copyright. </a:t>
            </a:r>
            <a:endParaRPr lang="en-IN" sz="2000" b="1" dirty="0">
              <a:solidFill>
                <a:schemeClr val="accent2">
                  <a:lumMod val="50000"/>
                </a:schemeClr>
              </a:solidFill>
              <a:latin typeface="Times New Roman" panose="02020603050405020304" pitchFamily="18" charset="0"/>
            </a:endParaRPr>
          </a:p>
        </p:txBody>
      </p:sp>
    </p:spTree>
    <p:extLst>
      <p:ext uri="{BB962C8B-B14F-4D97-AF65-F5344CB8AC3E}">
        <p14:creationId xmlns:p14="http://schemas.microsoft.com/office/powerpoint/2010/main" val="10899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AD658-7C14-4836-93F6-C296B6BFEC5B}"/>
              </a:ext>
            </a:extLst>
          </p:cNvPr>
          <p:cNvSpPr txBox="1"/>
          <p:nvPr/>
        </p:nvSpPr>
        <p:spPr>
          <a:xfrm>
            <a:off x="2555776" y="404664"/>
            <a:ext cx="6264696" cy="5447645"/>
          </a:xfrm>
          <a:prstGeom prst="rect">
            <a:avLst/>
          </a:prstGeom>
          <a:solidFill>
            <a:schemeClr val="accent3">
              <a:lumMod val="20000"/>
              <a:lumOff val="80000"/>
            </a:schemeClr>
          </a:solidFill>
        </p:spPr>
        <p:txBody>
          <a:bodyPr wrap="square" rtlCol="0">
            <a:spAutoFit/>
          </a:bodyPr>
          <a:lstStyle/>
          <a:p>
            <a:pPr algn="just"/>
            <a:r>
              <a:rPr lang="en-IN" sz="2400" b="1" dirty="0">
                <a:solidFill>
                  <a:schemeClr val="accent2">
                    <a:lumMod val="50000"/>
                  </a:schemeClr>
                </a:solidFill>
              </a:rPr>
              <a:t>Features </a:t>
            </a:r>
          </a:p>
          <a:p>
            <a:pPr algn="just"/>
            <a:r>
              <a:rPr lang="en-IN" dirty="0">
                <a:solidFill>
                  <a:schemeClr val="accent2">
                    <a:lumMod val="50000"/>
                  </a:schemeClr>
                </a:solidFill>
              </a:rPr>
              <a:t>Java is −</a:t>
            </a:r>
          </a:p>
          <a:p>
            <a:pPr algn="just"/>
            <a:endParaRPr lang="en-IN" dirty="0">
              <a:solidFill>
                <a:schemeClr val="accent2">
                  <a:lumMod val="50000"/>
                </a:schemeClr>
              </a:solidFill>
            </a:endParaRPr>
          </a:p>
          <a:p>
            <a:pPr marL="285750" indent="-285750" algn="just">
              <a:buFont typeface="Arial" panose="020B0604020202020204" pitchFamily="34" charset="0"/>
              <a:buChar char="•"/>
            </a:pPr>
            <a:r>
              <a:rPr lang="en-IN" b="1" dirty="0">
                <a:solidFill>
                  <a:schemeClr val="accent2">
                    <a:lumMod val="50000"/>
                  </a:schemeClr>
                </a:solidFill>
              </a:rPr>
              <a:t>Object Oriented </a:t>
            </a:r>
            <a:r>
              <a:rPr lang="en-IN" dirty="0">
                <a:solidFill>
                  <a:schemeClr val="accent2">
                    <a:lumMod val="50000"/>
                  </a:schemeClr>
                </a:solidFill>
              </a:rPr>
              <a:t>− In Java, everything is an Object. Java can be easily extended since it is based on the Object model. </a:t>
            </a:r>
          </a:p>
          <a:p>
            <a:pPr marL="285750" indent="-285750" algn="just">
              <a:buFont typeface="Arial" panose="020B0604020202020204" pitchFamily="34" charset="0"/>
              <a:buChar char="•"/>
            </a:pPr>
            <a:r>
              <a:rPr lang="en-IN" b="1" dirty="0">
                <a:solidFill>
                  <a:schemeClr val="accent2">
                    <a:lumMod val="50000"/>
                  </a:schemeClr>
                </a:solidFill>
              </a:rPr>
              <a:t>Platform Independent </a:t>
            </a:r>
            <a:r>
              <a:rPr lang="en-IN" dirty="0">
                <a:solidFill>
                  <a:schemeClr val="accent2">
                    <a:lumMod val="50000"/>
                  </a:schemeClr>
                </a:solidFill>
              </a:rPr>
              <a:t>− Unlike many other programming languages including C and C++, when Java is compiled, it is not compiled into platform specific machine, rather into platform independent byte code. This byte code is distributed over the web and interpreted by the Java Virtual Machine (JVM) on whichever platform it is being run on. </a:t>
            </a:r>
          </a:p>
          <a:p>
            <a:pPr marL="285750" indent="-285750" algn="just">
              <a:buFont typeface="Arial" panose="020B0604020202020204" pitchFamily="34" charset="0"/>
              <a:buChar char="•"/>
            </a:pPr>
            <a:r>
              <a:rPr lang="en-IN" b="1" dirty="0">
                <a:solidFill>
                  <a:schemeClr val="accent2">
                    <a:lumMod val="50000"/>
                  </a:schemeClr>
                </a:solidFill>
              </a:rPr>
              <a:t>Simple </a:t>
            </a:r>
            <a:r>
              <a:rPr lang="en-IN" dirty="0">
                <a:solidFill>
                  <a:schemeClr val="accent2">
                    <a:lumMod val="50000"/>
                  </a:schemeClr>
                </a:solidFill>
              </a:rPr>
              <a:t>− Java is designed to be easy to learn. If you understand the basic concept of OOP.</a:t>
            </a:r>
          </a:p>
          <a:p>
            <a:pPr marL="285750" indent="-285750" algn="just">
              <a:buFont typeface="Arial" panose="020B0604020202020204" pitchFamily="34" charset="0"/>
              <a:buChar char="•"/>
            </a:pPr>
            <a:r>
              <a:rPr lang="en-IN" b="1" dirty="0">
                <a:solidFill>
                  <a:schemeClr val="accent2">
                    <a:lumMod val="50000"/>
                  </a:schemeClr>
                </a:solidFill>
              </a:rPr>
              <a:t>Secure </a:t>
            </a:r>
            <a:r>
              <a:rPr lang="en-IN" dirty="0">
                <a:solidFill>
                  <a:schemeClr val="accent2">
                    <a:lumMod val="50000"/>
                  </a:schemeClr>
                </a:solidFill>
              </a:rPr>
              <a:t>− With Java's secure feature, it enables to develop virus-free, tamper-free systems. </a:t>
            </a:r>
          </a:p>
          <a:p>
            <a:pPr marL="285750" indent="-285750" algn="just">
              <a:buFont typeface="Arial" panose="020B0604020202020204" pitchFamily="34" charset="0"/>
              <a:buChar char="•"/>
            </a:pPr>
            <a:r>
              <a:rPr lang="en-IN" b="1" dirty="0">
                <a:solidFill>
                  <a:schemeClr val="accent2">
                    <a:lumMod val="50000"/>
                  </a:schemeClr>
                </a:solidFill>
              </a:rPr>
              <a:t>Architecture-neutral </a:t>
            </a:r>
            <a:r>
              <a:rPr lang="en-IN" dirty="0">
                <a:solidFill>
                  <a:schemeClr val="accent2">
                    <a:lumMod val="50000"/>
                  </a:schemeClr>
                </a:solidFill>
              </a:rPr>
              <a:t>− Java compiler generates an architecture-neutral object file format, which makes the compiled code executable on many processors, with the presence of JVM.</a:t>
            </a:r>
          </a:p>
        </p:txBody>
      </p:sp>
    </p:spTree>
    <p:extLst>
      <p:ext uri="{BB962C8B-B14F-4D97-AF65-F5344CB8AC3E}">
        <p14:creationId xmlns:p14="http://schemas.microsoft.com/office/powerpoint/2010/main" val="192883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AD658-7C14-4836-93F6-C296B6BFEC5B}"/>
              </a:ext>
            </a:extLst>
          </p:cNvPr>
          <p:cNvSpPr txBox="1"/>
          <p:nvPr/>
        </p:nvSpPr>
        <p:spPr>
          <a:xfrm>
            <a:off x="2555776" y="404664"/>
            <a:ext cx="6264696" cy="5447645"/>
          </a:xfrm>
          <a:prstGeom prst="rect">
            <a:avLst/>
          </a:prstGeom>
          <a:solidFill>
            <a:schemeClr val="accent3">
              <a:lumMod val="20000"/>
              <a:lumOff val="80000"/>
            </a:schemeClr>
          </a:solidFill>
        </p:spPr>
        <p:txBody>
          <a:bodyPr wrap="square" rtlCol="0">
            <a:spAutoFit/>
          </a:bodyPr>
          <a:lstStyle/>
          <a:p>
            <a:pPr algn="just"/>
            <a:r>
              <a:rPr lang="en-IN" sz="2400" b="1" dirty="0">
                <a:solidFill>
                  <a:schemeClr val="accent2">
                    <a:lumMod val="50000"/>
                  </a:schemeClr>
                </a:solidFill>
              </a:rPr>
              <a:t>Features </a:t>
            </a:r>
          </a:p>
          <a:p>
            <a:pPr algn="just"/>
            <a:r>
              <a:rPr lang="en-IN" dirty="0">
                <a:solidFill>
                  <a:schemeClr val="accent2">
                    <a:lumMod val="50000"/>
                  </a:schemeClr>
                </a:solidFill>
              </a:rPr>
              <a:t>Java is −</a:t>
            </a:r>
          </a:p>
          <a:p>
            <a:pPr algn="just"/>
            <a:endParaRPr lang="en-IN" dirty="0">
              <a:solidFill>
                <a:schemeClr val="accent2">
                  <a:lumMod val="50000"/>
                </a:schemeClr>
              </a:solidFill>
            </a:endParaRPr>
          </a:p>
          <a:p>
            <a:pPr marL="285750" indent="-285750" algn="just">
              <a:buFont typeface="Arial" panose="020B0604020202020204" pitchFamily="34" charset="0"/>
              <a:buChar char="•"/>
            </a:pPr>
            <a:r>
              <a:rPr lang="en-IN" b="1" dirty="0">
                <a:solidFill>
                  <a:schemeClr val="accent2">
                    <a:lumMod val="50000"/>
                  </a:schemeClr>
                </a:solidFill>
              </a:rPr>
              <a:t>Portable </a:t>
            </a:r>
            <a:r>
              <a:rPr lang="en-IN" dirty="0">
                <a:solidFill>
                  <a:schemeClr val="accent2">
                    <a:lumMod val="50000"/>
                  </a:schemeClr>
                </a:solidFill>
              </a:rPr>
              <a:t>− Being architecture-neutral and having no implementation dependent aspects of the specification makes Java portable. </a:t>
            </a:r>
          </a:p>
          <a:p>
            <a:pPr marL="285750" indent="-285750" algn="just">
              <a:buFont typeface="Arial" panose="020B0604020202020204" pitchFamily="34" charset="0"/>
              <a:buChar char="•"/>
            </a:pPr>
            <a:r>
              <a:rPr lang="en-IN" b="1" dirty="0">
                <a:solidFill>
                  <a:schemeClr val="accent2">
                    <a:lumMod val="50000"/>
                  </a:schemeClr>
                </a:solidFill>
              </a:rPr>
              <a:t>Robust </a:t>
            </a:r>
            <a:r>
              <a:rPr lang="en-IN" dirty="0">
                <a:solidFill>
                  <a:schemeClr val="accent2">
                    <a:lumMod val="50000"/>
                  </a:schemeClr>
                </a:solidFill>
              </a:rPr>
              <a:t>− Java makes an effort to eliminate error prone situations by emphasizing mainly on compile time error checking and runtime error checking. </a:t>
            </a:r>
          </a:p>
          <a:p>
            <a:pPr marL="285750" indent="-285750" algn="just">
              <a:buFont typeface="Arial" panose="020B0604020202020204" pitchFamily="34" charset="0"/>
              <a:buChar char="•"/>
            </a:pPr>
            <a:r>
              <a:rPr lang="en-IN" b="1" dirty="0">
                <a:solidFill>
                  <a:schemeClr val="accent2">
                    <a:lumMod val="50000"/>
                  </a:schemeClr>
                </a:solidFill>
              </a:rPr>
              <a:t>Multithreaded </a:t>
            </a:r>
            <a:r>
              <a:rPr lang="en-IN" dirty="0">
                <a:solidFill>
                  <a:schemeClr val="accent2">
                    <a:lumMod val="50000"/>
                  </a:schemeClr>
                </a:solidFill>
              </a:rPr>
              <a:t>− A thread is like a separate program, executing concurrently. We can write Java programs that deal with many tasks at once by defining multiple threads. Threads are important for multi-media, Web applications etc. </a:t>
            </a:r>
          </a:p>
          <a:p>
            <a:pPr marL="285750" indent="-285750" algn="just">
              <a:buFont typeface="Arial" panose="020B0604020202020204" pitchFamily="34" charset="0"/>
              <a:buChar char="•"/>
            </a:pPr>
            <a:r>
              <a:rPr lang="en-IN" b="1" dirty="0">
                <a:solidFill>
                  <a:schemeClr val="accent2">
                    <a:lumMod val="50000"/>
                  </a:schemeClr>
                </a:solidFill>
              </a:rPr>
              <a:t>Interpreted </a:t>
            </a:r>
            <a:r>
              <a:rPr lang="en-IN" dirty="0">
                <a:solidFill>
                  <a:schemeClr val="accent2">
                    <a:lumMod val="50000"/>
                  </a:schemeClr>
                </a:solidFill>
              </a:rPr>
              <a:t>− Java compiler generates </a:t>
            </a:r>
            <a:r>
              <a:rPr lang="en-IN" i="1" dirty="0">
                <a:solidFill>
                  <a:schemeClr val="accent2">
                    <a:lumMod val="50000"/>
                  </a:schemeClr>
                </a:solidFill>
              </a:rPr>
              <a:t>byte-codes</a:t>
            </a:r>
            <a:r>
              <a:rPr lang="en-IN" dirty="0">
                <a:solidFill>
                  <a:schemeClr val="accent2">
                    <a:lumMod val="50000"/>
                  </a:schemeClr>
                </a:solidFill>
              </a:rPr>
              <a:t>, rather than native machine code. To run a Java program, the Java interpreter is used to execute the compiled byte-codes. Java byte-codes provide an architecture-neutral object file format. The code is designed to transport programs efficiently to multiple platforms. </a:t>
            </a:r>
          </a:p>
        </p:txBody>
      </p:sp>
    </p:spTree>
    <p:extLst>
      <p:ext uri="{BB962C8B-B14F-4D97-AF65-F5344CB8AC3E}">
        <p14:creationId xmlns:p14="http://schemas.microsoft.com/office/powerpoint/2010/main" val="2976507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Educational-Books-PowerPoint-Template-1342</Template>
  <TotalTime>923</TotalTime>
  <Words>836</Words>
  <Application>Microsoft Office PowerPoint</Application>
  <PresentationFormat>On-screen Show (4:3)</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Syllabus</vt:lpstr>
      <vt:lpstr>Syllabus</vt:lpstr>
      <vt:lpstr>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Aarti Pardeshi</dc:creator>
  <cp:lastModifiedBy>Aarti Pardeshi</cp:lastModifiedBy>
  <cp:revision>20</cp:revision>
  <dcterms:created xsi:type="dcterms:W3CDTF">2020-08-03T14:15:01Z</dcterms:created>
  <dcterms:modified xsi:type="dcterms:W3CDTF">2020-08-04T14:11:33Z</dcterms:modified>
</cp:coreProperties>
</file>