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handoutMasterIdLst>
    <p:handoutMasterId r:id="rId26"/>
  </p:handoutMasterIdLst>
  <p:sldIdLst>
    <p:sldId id="295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  <p:sldId id="308" r:id="rId14"/>
    <p:sldId id="306" r:id="rId15"/>
    <p:sldId id="309" r:id="rId16"/>
    <p:sldId id="312" r:id="rId17"/>
    <p:sldId id="313" r:id="rId18"/>
    <p:sldId id="314" r:id="rId19"/>
    <p:sldId id="315" r:id="rId20"/>
    <p:sldId id="316" r:id="rId21"/>
    <p:sldId id="311" r:id="rId22"/>
    <p:sldId id="310" r:id="rId23"/>
    <p:sldId id="296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56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C051B8-11DC-459A-A28E-F7D258C7D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59CC9-39DD-4306-BEDB-17D60F687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6991-E156-4BE0-9C0D-02AFA4CF96F9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0DBAB0-3D44-4A83-AE92-6B356504C9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F76F5-ADA4-4AAB-ABA0-41F8A5EFB1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3C48-3F79-4EB3-B071-098702D31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0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132E6-B4F4-402E-A483-88FBBB9B0E4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1622-CD4D-4762-AB75-C7A32FE5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4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8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35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42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47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21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67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1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3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18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6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3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1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7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7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9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8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1774"/>
            <a:ext cx="25152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684" y="306962"/>
            <a:ext cx="3600400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86A1ABE-161D-4DB1-B774-1153E4471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7369799-0345-405E-A17B-2F89B880EF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501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5644" y="174375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05644" y="348750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8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8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38356" y="0"/>
            <a:ext cx="33056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6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>
          <a:xfrm>
            <a:off x="1225325" y="1276113"/>
            <a:ext cx="3816000" cy="331200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7001" y="555526"/>
            <a:ext cx="3816424" cy="331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0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4689631-BD19-446A-8744-6C48B21546F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07426" y="418289"/>
            <a:ext cx="7969461" cy="4163237"/>
          </a:xfrm>
          <a:custGeom>
            <a:avLst/>
            <a:gdLst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461" h="4163237">
                <a:moveTo>
                  <a:pt x="0" y="0"/>
                </a:moveTo>
                <a:lnTo>
                  <a:pt x="7969461" y="0"/>
                </a:lnTo>
                <a:lnTo>
                  <a:pt x="7969461" y="41632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360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3AF9713-9B3A-4DAB-9E7B-6351A9AA7B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3152" y="555241"/>
            <a:ext cx="8002200" cy="4183732"/>
          </a:xfrm>
          <a:custGeom>
            <a:avLst/>
            <a:gdLst>
              <a:gd name="connsiteX0" fmla="*/ 19050 w 8002200"/>
              <a:gd name="connsiteY0" fmla="*/ 0 h 4183732"/>
              <a:gd name="connsiteX1" fmla="*/ 8002200 w 8002200"/>
              <a:gd name="connsiteY1" fmla="*/ 4174207 h 4183732"/>
              <a:gd name="connsiteX2" fmla="*/ 0 w 8002200"/>
              <a:gd name="connsiteY2" fmla="*/ 4183732 h 4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2200" h="4183732">
                <a:moveTo>
                  <a:pt x="19050" y="0"/>
                </a:moveTo>
                <a:lnTo>
                  <a:pt x="8002200" y="4174207"/>
                </a:lnTo>
                <a:lnTo>
                  <a:pt x="0" y="41837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360000" anchor="b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53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BF4C512-4DAE-4643-9257-7408E3DC3D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8EDD950-F5C9-45A4-8368-CFD06C2729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430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38727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" y="1364637"/>
            <a:ext cx="2316681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4595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011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203848" y="483518"/>
            <a:ext cx="2736304" cy="273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59582"/>
            <a:ext cx="1434734" cy="1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4689631-BD19-446A-8744-6C48B21546F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07426" y="418289"/>
            <a:ext cx="7969461" cy="4163237"/>
          </a:xfrm>
          <a:custGeom>
            <a:avLst/>
            <a:gdLst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461" h="4163237">
                <a:moveTo>
                  <a:pt x="0" y="0"/>
                </a:moveTo>
                <a:lnTo>
                  <a:pt x="7969461" y="0"/>
                </a:lnTo>
                <a:lnTo>
                  <a:pt x="7969461" y="41632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360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3AF9713-9B3A-4DAB-9E7B-6351A9AA7B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3152" y="555241"/>
            <a:ext cx="8002200" cy="4183732"/>
          </a:xfrm>
          <a:custGeom>
            <a:avLst/>
            <a:gdLst>
              <a:gd name="connsiteX0" fmla="*/ 19050 w 8002200"/>
              <a:gd name="connsiteY0" fmla="*/ 0 h 4183732"/>
              <a:gd name="connsiteX1" fmla="*/ 8002200 w 8002200"/>
              <a:gd name="connsiteY1" fmla="*/ 4174207 h 4183732"/>
              <a:gd name="connsiteX2" fmla="*/ 0 w 8002200"/>
              <a:gd name="connsiteY2" fmla="*/ 4183732 h 4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2200" h="4183732">
                <a:moveTo>
                  <a:pt x="19050" y="0"/>
                </a:moveTo>
                <a:lnTo>
                  <a:pt x="8002200" y="4174207"/>
                </a:lnTo>
                <a:lnTo>
                  <a:pt x="0" y="41837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360000" anchor="b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7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15A12"/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772" y="2715766"/>
            <a:ext cx="2232248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Columns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00" y="3651870"/>
            <a:ext cx="892306" cy="9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71600" y="1779662"/>
            <a:ext cx="7272808" cy="2304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65165" y="63368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65017" y="124784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403648" y="997099"/>
            <a:ext cx="1584176" cy="15841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47848"/>
            <a:ext cx="951045" cy="9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70219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860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971109" y="350785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70514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56154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0800000">
            <a:off x="397405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470808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6449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 rot="10800000">
            <a:off x="5976999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671103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56743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rot="10800000">
            <a:off x="797994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51F5F4D-AF26-4E42-A648-9F169B4F9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5905915-7BC8-4C72-B443-E5B791BC98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49302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DC0AA38-FF1B-46A5-B781-E94C0DAF54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C57DDDA-918B-4F4E-B705-53DBB230A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550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8" r:id="rId4"/>
    <p:sldLayoutId id="2147483669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66" r:id="rId12"/>
    <p:sldLayoutId id="2147483667" r:id="rId13"/>
    <p:sldLayoutId id="2147483671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Core 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b="1" dirty="0"/>
              <a:t>Mrs. A. S. Pardeshi</a:t>
            </a:r>
          </a:p>
        </p:txBody>
      </p:sp>
    </p:spTree>
    <p:extLst>
      <p:ext uri="{BB962C8B-B14F-4D97-AF65-F5344CB8AC3E}">
        <p14:creationId xmlns:p14="http://schemas.microsoft.com/office/powerpoint/2010/main" val="4586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8905B0-FB4A-46D6-8669-14986732B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5084"/>
            <a:ext cx="7811868" cy="4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8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36A1B-CA37-4B7D-943D-D6771DAB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262062"/>
            <a:ext cx="7229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35496" y="123478"/>
            <a:ext cx="2711334" cy="72008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26275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Comments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B0B61-8E43-41EE-95BD-4EEDEF099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3" t="31800" r="35423" b="29000"/>
          <a:stretch/>
        </p:blipFill>
        <p:spPr>
          <a:xfrm>
            <a:off x="-1292" y="1203598"/>
            <a:ext cx="1981004" cy="2016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A4293A-D087-4B70-8B52-91387DB99B48}"/>
              </a:ext>
            </a:extLst>
          </p:cNvPr>
          <p:cNvSpPr/>
          <p:nvPr/>
        </p:nvSpPr>
        <p:spPr>
          <a:xfrm>
            <a:off x="1979712" y="1059582"/>
            <a:ext cx="6984776" cy="3880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three types of comments defined by Java.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have already seen two in C language: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single-line // and multiline /*      */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ex. 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//This is single line comment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/* This is multiline comment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 will ignore the commented part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*/ </a:t>
            </a:r>
          </a:p>
        </p:txBody>
      </p:sp>
    </p:spTree>
    <p:extLst>
      <p:ext uri="{BB962C8B-B14F-4D97-AF65-F5344CB8AC3E}">
        <p14:creationId xmlns:p14="http://schemas.microsoft.com/office/powerpoint/2010/main" val="21777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35496" y="123478"/>
            <a:ext cx="2711334" cy="72008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26275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Comments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B0B61-8E43-41EE-95BD-4EEDEF099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3" t="31800" r="35423" b="29000"/>
          <a:stretch/>
        </p:blipFill>
        <p:spPr>
          <a:xfrm>
            <a:off x="-1292" y="1203598"/>
            <a:ext cx="1981004" cy="2016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A4293A-D087-4B70-8B52-91387DB99B48}"/>
              </a:ext>
            </a:extLst>
          </p:cNvPr>
          <p:cNvSpPr/>
          <p:nvPr/>
        </p:nvSpPr>
        <p:spPr>
          <a:xfrm>
            <a:off x="1979712" y="771550"/>
            <a:ext cx="6984776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third type is called a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comment.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type of comment is used to produce an HTML file that documents your program. The documentation comment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begins with a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/**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and ends with a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*/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For ex.</a:t>
            </a:r>
          </a:p>
          <a:p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6C3B24-62A7-4636-B944-2DEBA925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224" y="2859782"/>
            <a:ext cx="6516216" cy="21765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2380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/**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* The HelloWorld program implements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* an application that simply displays *"Hello World!" to the standard output.  * @author Zara Ali * @version 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* @since 2014-03-31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*/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168A0-D653-4086-A05A-F1CE112B23A4}"/>
              </a:ext>
            </a:extLst>
          </p:cNvPr>
          <p:cNvSpPr/>
          <p:nvPr/>
        </p:nvSpPr>
        <p:spPr>
          <a:xfrm>
            <a:off x="539552" y="470582"/>
            <a:ext cx="8208912" cy="4284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Separators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Java, there are a few characters that are used as separators.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commonly used separator in Java is the semicolon.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terminate statements.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Symbol Name Purpose ( ) Parentheses Used to contain lists of     parameters in method definition and invocation. Also used for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defining precedence in expressions, containing expressions in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statements, and surrounding cast types.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1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168A0-D653-4086-A05A-F1CE112B23A4}"/>
              </a:ext>
            </a:extLst>
          </p:cNvPr>
          <p:cNvSpPr/>
          <p:nvPr/>
        </p:nvSpPr>
        <p:spPr>
          <a:xfrm>
            <a:off x="467544" y="915566"/>
            <a:ext cx="8208912" cy="3456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Separators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} Braces Used to contain the values of automatically initialized arrays. Also used to define a block of code, for classes, methods, and local scopes.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 Brackets Used to declare array types. Also used when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dereferencing array values.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5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168A0-D653-4086-A05A-F1CE112B23A4}"/>
              </a:ext>
            </a:extLst>
          </p:cNvPr>
          <p:cNvSpPr/>
          <p:nvPr/>
        </p:nvSpPr>
        <p:spPr>
          <a:xfrm>
            <a:off x="467544" y="745679"/>
            <a:ext cx="8424936" cy="3888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Separators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Semicolon Terminates statements.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 Separates consecutive identifiers in a variable declaration. Also used to chain statements together inside a for statement.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Period Used to separate package names from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subpackages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classes. Also used to separate a variable or method from a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variable.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5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168A0-D653-4086-A05A-F1CE112B23A4}"/>
              </a:ext>
            </a:extLst>
          </p:cNvPr>
          <p:cNvSpPr/>
          <p:nvPr/>
        </p:nvSpPr>
        <p:spPr>
          <a:xfrm>
            <a:off x="179512" y="429277"/>
            <a:ext cx="8712968" cy="4305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Java Keywords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50 keywords currently defined in the Java language.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keywords, combined with the syntax of the operators and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separators, form the foundation of the Java language. These keywords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cannot be used as names for a variable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class, or method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keywords </a:t>
            </a:r>
            <a:r>
              <a:rPr lang="en-IN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reserved but not used. In the early days of Java, several other keywords were reserved for possible future use. In addition to the keywords, Java reserves the following: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true, false, and null.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values defined by Java. You may not use these 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words for the names of variables, classes, and so on.</a:t>
            </a:r>
          </a:p>
        </p:txBody>
      </p:sp>
    </p:spTree>
    <p:extLst>
      <p:ext uri="{BB962C8B-B14F-4D97-AF65-F5344CB8AC3E}">
        <p14:creationId xmlns:p14="http://schemas.microsoft.com/office/powerpoint/2010/main" val="298263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168A0-D653-4086-A05A-F1CE112B23A4}"/>
              </a:ext>
            </a:extLst>
          </p:cNvPr>
          <p:cNvSpPr/>
          <p:nvPr/>
        </p:nvSpPr>
        <p:spPr>
          <a:xfrm>
            <a:off x="179512" y="123478"/>
            <a:ext cx="8712968" cy="4730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Is a Strongly Typed Language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is a strongly typed language because in Java safety and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robustness comes from these fact.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Every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a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every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a type, and every type is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strictly defined.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All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assignments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whether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explicit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via parameter passing in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 calls, are checked for type compatibility. There are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conversions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conflicting types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Java compiler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checks all expressions and parameters to ensure that the types are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compatible. Any type mismatches are errors that must be corrected before the compiler will finish compiling the class.</a:t>
            </a:r>
          </a:p>
        </p:txBody>
      </p:sp>
    </p:spTree>
    <p:extLst>
      <p:ext uri="{BB962C8B-B14F-4D97-AF65-F5344CB8AC3E}">
        <p14:creationId xmlns:p14="http://schemas.microsoft.com/office/powerpoint/2010/main" val="117057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ACE735-9316-465B-AEC7-48E6A8B1C55D}"/>
                  </a:ext>
                </a:extLst>
              </p:cNvPr>
              <p:cNvSpPr txBox="1"/>
              <p:nvPr/>
            </p:nvSpPr>
            <p:spPr>
              <a:xfrm>
                <a:off x="1331640" y="123478"/>
                <a:ext cx="194421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=  </m:t>
                      </m:r>
                    </m:oMath>
                  </m:oMathPara>
                </a14:m>
                <a:endParaRPr lang="en-IN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=    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=   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ACE735-9316-465B-AEC7-48E6A8B1C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23478"/>
                <a:ext cx="1944216" cy="4832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F11808-0569-45C6-B039-FDB616FDE94E}"/>
                  </a:ext>
                </a:extLst>
              </p:cNvPr>
              <p:cNvSpPr txBox="1"/>
              <p:nvPr/>
            </p:nvSpPr>
            <p:spPr>
              <a:xfrm>
                <a:off x="4551353" y="170672"/>
                <a:ext cx="1944216" cy="311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=  </m:t>
                      </m:r>
                    </m:oMath>
                  </m:oMathPara>
                </a14:m>
                <a:endParaRPr lang="en-IN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=    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=   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IN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F11808-0569-45C6-B039-FDB616FD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353" y="170672"/>
                <a:ext cx="1944216" cy="3113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94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44292" y="123478"/>
            <a:ext cx="1584176" cy="72008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D156-9225-4695-9A84-948D9B649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3" b="5201"/>
          <a:stretch/>
        </p:blipFill>
        <p:spPr>
          <a:xfrm>
            <a:off x="2627784" y="123478"/>
            <a:ext cx="5834216" cy="4955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5B0B61-8E43-41EE-95BD-4EEDEF099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13" t="31800" r="35423" b="29000"/>
          <a:stretch/>
        </p:blipFill>
        <p:spPr>
          <a:xfrm>
            <a:off x="-1292" y="1203598"/>
            <a:ext cx="198100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4237537-5AE6-4270-BEE1-04D3ACE76080}"/>
                  </a:ext>
                </a:extLst>
              </p:cNvPr>
              <p:cNvSpPr/>
              <p:nvPr/>
            </p:nvSpPr>
            <p:spPr>
              <a:xfrm>
                <a:off x="2645065" y="124657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kern="1200" smtClean="0"/>
                          </m:ctrlPr>
                        </m:sSupPr>
                        <m:e>
                          <m:r>
                            <a:rPr lang="en-IN" sz="1600" b="0" i="1" kern="1200"/>
                            <m:t>2</m:t>
                          </m:r>
                        </m:e>
                        <m:sup>
                          <m:r>
                            <a:rPr lang="en-IN" sz="1600" b="0" i="1" kern="1200"/>
                            <m:t>0</m:t>
                          </m:r>
                        </m:sup>
                      </m:sSup>
                      <m:r>
                        <a:rPr lang="en-IN" sz="1600" b="0" i="1" kern="1200"/>
                        <m:t>  =  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1600" kern="1200" dirty="0"/>
              </a:p>
            </p:txBody>
          </p:sp>
        </mc:Choice>
        <mc:Fallback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4237537-5AE6-4270-BEE1-04D3ACE76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5" y="124657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B8DD3FF-DE05-47EF-AF8D-E9D2959E1EDB}"/>
                  </a:ext>
                </a:extLst>
              </p:cNvPr>
              <p:cNvSpPr/>
              <p:nvPr/>
            </p:nvSpPr>
            <p:spPr>
              <a:xfrm>
                <a:off x="2645065" y="565633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kern="1200" smtClean="0"/>
                          </m:ctrlPr>
                        </m:sSupPr>
                        <m:e>
                          <m:r>
                            <a:rPr lang="en-IN" sz="1600" i="1" kern="1200"/>
                            <m:t>2</m:t>
                          </m:r>
                        </m:e>
                        <m:sup>
                          <m:r>
                            <a:rPr lang="en-IN" sz="1600" b="0" i="1" kern="1200"/>
                            <m:t>1</m:t>
                          </m:r>
                        </m:sup>
                      </m:sSup>
                      <m:r>
                        <a:rPr lang="en-IN" sz="1600" b="0" i="1" kern="1200"/>
                        <m:t>  =   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600" b="0" i="1" kern="1200"/>
                        <m:t> </m:t>
                      </m:r>
                    </m:oMath>
                  </m:oMathPara>
                </a14:m>
                <a:endParaRPr lang="en-IN" sz="1600" kern="1200" dirty="0"/>
              </a:p>
            </p:txBody>
          </p:sp>
        </mc:Choice>
        <mc:Fallback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B8DD3FF-DE05-47EF-AF8D-E9D2959E1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5" y="565633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02EA37B-1B16-4B69-9738-3A026CA7A72C}"/>
                  </a:ext>
                </a:extLst>
              </p:cNvPr>
              <p:cNvSpPr/>
              <p:nvPr/>
            </p:nvSpPr>
            <p:spPr>
              <a:xfrm>
                <a:off x="2645065" y="1006608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kern="1200" smtClean="0"/>
                        </m:ctrlPr>
                      </m:sSupPr>
                      <m:e>
                        <m:r>
                          <a:rPr lang="en-IN" sz="1600" i="1" kern="1200"/>
                          <m:t>2</m:t>
                        </m:r>
                      </m:e>
                      <m:sup>
                        <m:r>
                          <a:rPr lang="en-IN" sz="1600" b="0" i="1" kern="1200"/>
                          <m:t>2</m:t>
                        </m:r>
                      </m:sup>
                    </m:sSup>
                    <m:r>
                      <a:rPr lang="en-IN" sz="1600" b="0" i="1" kern="1200"/>
                      <m:t>  =   </m:t>
                    </m:r>
                  </m:oMath>
                </a14:m>
                <a:r>
                  <a:rPr lang="en-IN" sz="1600" kern="1200" dirty="0"/>
                  <a:t>4</a:t>
                </a:r>
              </a:p>
            </p:txBody>
          </p:sp>
        </mc:Choice>
        <mc:Fallback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02EA37B-1B16-4B69-9738-3A026CA7A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5" y="1006608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5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FAB56AF-605E-463D-AF88-17D87E01A9A8}"/>
                  </a:ext>
                </a:extLst>
              </p:cNvPr>
              <p:cNvSpPr/>
              <p:nvPr/>
            </p:nvSpPr>
            <p:spPr>
              <a:xfrm>
                <a:off x="2645065" y="1447584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kern="1200" smtClean="0"/>
                        </m:ctrlPr>
                      </m:sSupPr>
                      <m:e>
                        <m:r>
                          <a:rPr lang="en-IN" sz="1600" i="1" kern="1200"/>
                          <m:t>2</m:t>
                        </m:r>
                      </m:e>
                      <m:sup>
                        <m:r>
                          <a:rPr lang="en-IN" sz="1600" b="0" i="1" kern="1200"/>
                          <m:t>3</m:t>
                        </m:r>
                      </m:sup>
                    </m:sSup>
                    <m:r>
                      <a:rPr lang="en-IN" sz="1600" b="0" i="1" kern="1200"/>
                      <m:t>  =</m:t>
                    </m:r>
                  </m:oMath>
                </a14:m>
                <a:r>
                  <a:rPr lang="en-IN" sz="1600" kern="1200" dirty="0"/>
                  <a:t> 8</a:t>
                </a:r>
              </a:p>
            </p:txBody>
          </p:sp>
        </mc:Choice>
        <mc:Fallback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FAB56AF-605E-463D-AF88-17D87E01A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5" y="1447584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6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B813C0E-18EF-46B0-878B-0713B931A99C}"/>
                  </a:ext>
                </a:extLst>
              </p:cNvPr>
              <p:cNvSpPr/>
              <p:nvPr/>
            </p:nvSpPr>
            <p:spPr>
              <a:xfrm>
                <a:off x="2645065" y="1888560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kern="1200" smtClean="0"/>
                          </m:ctrlPr>
                        </m:sSupPr>
                        <m:e>
                          <m:r>
                            <a:rPr lang="en-IN" sz="1600" i="1" kern="1200"/>
                            <m:t>2</m:t>
                          </m:r>
                        </m:e>
                        <m:sup>
                          <m:r>
                            <a:rPr lang="en-IN" sz="1600" b="0" i="1" kern="1200"/>
                            <m:t>4</m:t>
                          </m:r>
                        </m:sup>
                      </m:sSup>
                      <m:r>
                        <a:rPr lang="en-IN" sz="1600" b="0" i="1" kern="1200"/>
                        <m:t>  =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IN" sz="1600" kern="1200" dirty="0"/>
              </a:p>
            </p:txBody>
          </p:sp>
        </mc:Choice>
        <mc:Fallback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B813C0E-18EF-46B0-878B-0713B931A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5" y="1888560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1463E-0C0C-4BCD-B3D4-350F16A4E557}"/>
                  </a:ext>
                </a:extLst>
              </p:cNvPr>
              <p:cNvSpPr/>
              <p:nvPr/>
            </p:nvSpPr>
            <p:spPr>
              <a:xfrm>
                <a:off x="2645065" y="2329535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kern="1200" smtClean="0"/>
                        </m:ctrlPr>
                      </m:sSupPr>
                      <m:e>
                        <m:r>
                          <a:rPr lang="en-IN" sz="1600" i="1" kern="1200"/>
                          <m:t>2</m:t>
                        </m:r>
                      </m:e>
                      <m:sup>
                        <m:r>
                          <a:rPr lang="en-IN" sz="1600" b="0" i="1" kern="1200"/>
                          <m:t>5</m:t>
                        </m:r>
                      </m:sup>
                    </m:sSup>
                    <m:r>
                      <a:rPr lang="en-IN" sz="1600" b="0" i="1" kern="1200"/>
                      <m:t> =</m:t>
                    </m:r>
                  </m:oMath>
                </a14:m>
                <a:r>
                  <a:rPr lang="en-IN" sz="1600" kern="1200" dirty="0"/>
                  <a:t> 32</a:t>
                </a:r>
              </a:p>
            </p:txBody>
          </p:sp>
        </mc:Choice>
        <mc:Fallback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1463E-0C0C-4BCD-B3D4-350F16A4E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5" y="2329535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8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E385285-6FE6-4ED1-ACE4-DDDCCA27C826}"/>
                  </a:ext>
                </a:extLst>
              </p:cNvPr>
              <p:cNvSpPr/>
              <p:nvPr/>
            </p:nvSpPr>
            <p:spPr>
              <a:xfrm>
                <a:off x="2645065" y="2770511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kern="1200" smtClean="0"/>
                        </m:ctrlPr>
                      </m:sSupPr>
                      <m:e>
                        <m:r>
                          <a:rPr lang="en-IN" sz="1600" i="1" kern="1200"/>
                          <m:t>2</m:t>
                        </m:r>
                      </m:e>
                      <m:sup>
                        <m:r>
                          <a:rPr lang="en-IN" sz="1600" b="0" i="1" kern="1200"/>
                          <m:t>6</m:t>
                        </m:r>
                      </m:sup>
                    </m:sSup>
                    <m:r>
                      <a:rPr lang="en-IN" sz="1600" b="0" i="1" kern="1200"/>
                      <m:t> =</m:t>
                    </m:r>
                  </m:oMath>
                </a14:m>
                <a:r>
                  <a:rPr lang="en-IN" sz="1600" kern="1200" dirty="0"/>
                  <a:t> 64</a:t>
                </a:r>
              </a:p>
            </p:txBody>
          </p:sp>
        </mc:Choice>
        <mc:Fallback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E385285-6FE6-4ED1-ACE4-DDDCCA27C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5" y="2770511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9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9C29E-7708-4455-9DCD-1A97E024C757}"/>
                  </a:ext>
                </a:extLst>
              </p:cNvPr>
              <p:cNvSpPr/>
              <p:nvPr/>
            </p:nvSpPr>
            <p:spPr>
              <a:xfrm>
                <a:off x="2645065" y="3211486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kern="1200" smtClean="0"/>
                        </m:ctrlPr>
                      </m:sSupPr>
                      <m:e>
                        <m:r>
                          <a:rPr lang="en-IN" sz="1600" i="1" kern="1200"/>
                          <m:t>2</m:t>
                        </m:r>
                      </m:e>
                      <m:sup>
                        <m:r>
                          <a:rPr lang="en-IN" sz="1600" b="0" i="1" kern="1200"/>
                          <m:t>7</m:t>
                        </m:r>
                      </m:sup>
                    </m:sSup>
                    <m:r>
                      <a:rPr lang="en-IN" sz="1600" b="0" i="1" kern="1200"/>
                      <m:t> =</m:t>
                    </m:r>
                  </m:oMath>
                </a14:m>
                <a:r>
                  <a:rPr lang="en-IN" sz="1600" kern="1200" dirty="0"/>
                  <a:t> 128</a:t>
                </a:r>
              </a:p>
            </p:txBody>
          </p:sp>
        </mc:Choice>
        <mc:Fallback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9C29E-7708-4455-9DCD-1A97E024C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5" y="3211486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10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6CE4F68-275D-42BE-BDB2-F6B1A5A59A7D}"/>
                  </a:ext>
                </a:extLst>
              </p:cNvPr>
              <p:cNvSpPr/>
              <p:nvPr/>
            </p:nvSpPr>
            <p:spPr>
              <a:xfrm>
                <a:off x="2645065" y="3652462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kern="1200" smtClean="0"/>
                        </m:ctrlPr>
                      </m:sSupPr>
                      <m:e>
                        <m:r>
                          <a:rPr lang="en-IN" sz="1600" i="1" kern="1200"/>
                          <m:t>2</m:t>
                        </m:r>
                      </m:e>
                      <m:sup>
                        <m:r>
                          <a:rPr lang="en-IN" sz="1600" b="0" i="1" kern="1200"/>
                          <m:t>8</m:t>
                        </m:r>
                      </m:sup>
                    </m:sSup>
                    <m:r>
                      <a:rPr lang="en-IN" sz="1600" b="0" i="1" kern="1200"/>
                      <m:t> =</m:t>
                    </m:r>
                  </m:oMath>
                </a14:m>
                <a:r>
                  <a:rPr lang="en-IN" sz="1600" kern="1200" dirty="0"/>
                  <a:t> 256</a:t>
                </a:r>
              </a:p>
            </p:txBody>
          </p:sp>
        </mc:Choice>
        <mc:Fallback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6CE4F68-275D-42BE-BDB2-F6B1A5A59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5" y="3652462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11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B2380ED-6749-4998-80C0-3D70FC87972B}"/>
                  </a:ext>
                </a:extLst>
              </p:cNvPr>
              <p:cNvSpPr/>
              <p:nvPr/>
            </p:nvSpPr>
            <p:spPr>
              <a:xfrm>
                <a:off x="2645065" y="4093437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kern="1200" smtClean="0"/>
                          </m:ctrlPr>
                        </m:sSupPr>
                        <m:e>
                          <m:r>
                            <a:rPr lang="en-IN" sz="1600" i="1" kern="1200"/>
                            <m:t>2</m:t>
                          </m:r>
                        </m:e>
                        <m:sup>
                          <m:r>
                            <a:rPr lang="en-IN" sz="1600" b="0" i="1" kern="1200"/>
                            <m:t>9</m:t>
                          </m:r>
                        </m:sup>
                      </m:sSup>
                      <m:r>
                        <a:rPr lang="en-IN" sz="1600" b="0" i="1" kern="1200"/>
                        <m:t> =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IN" sz="1600" kern="1200" dirty="0"/>
              </a:p>
            </p:txBody>
          </p:sp>
        </mc:Choice>
        <mc:Fallback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B2380ED-6749-4998-80C0-3D70FC879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5" y="4093437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F643599-E2A2-40AE-9F55-D40C5CFB959C}"/>
                  </a:ext>
                </a:extLst>
              </p:cNvPr>
              <p:cNvSpPr/>
              <p:nvPr/>
            </p:nvSpPr>
            <p:spPr>
              <a:xfrm>
                <a:off x="2645065" y="4534413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kern="1200" smtClean="0"/>
                          </m:ctrlPr>
                        </m:sSupPr>
                        <m:e>
                          <m:r>
                            <a:rPr lang="en-IN" sz="1600" i="1" kern="1200"/>
                            <m:t>2</m:t>
                          </m:r>
                        </m:e>
                        <m:sup>
                          <m:r>
                            <a:rPr lang="en-IN" sz="1600" b="0" i="1" kern="1200"/>
                            <m:t>1</m:t>
                          </m:r>
                          <m:r>
                            <a:rPr lang="en-IN" sz="1600" i="1" kern="1200"/>
                            <m:t>0</m:t>
                          </m:r>
                        </m:sup>
                      </m:sSup>
                      <m:r>
                        <a:rPr lang="en-IN" sz="1600" b="0" i="1" kern="1200"/>
                        <m:t>=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IN" sz="1600" kern="1200" dirty="0"/>
              </a:p>
            </p:txBody>
          </p:sp>
        </mc:Choice>
        <mc:Fallback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F643599-E2A2-40AE-9F55-D40C5CFB9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65" y="4534413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ECEC71C-EB3E-4782-ADDC-C3F564DDD41B}"/>
                  </a:ext>
                </a:extLst>
              </p:cNvPr>
              <p:cNvSpPr/>
              <p:nvPr/>
            </p:nvSpPr>
            <p:spPr>
              <a:xfrm>
                <a:off x="5508104" y="124657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kern="1200" smtClean="0"/>
                          </m:ctrlPr>
                        </m:sSupPr>
                        <m:e>
                          <m:r>
                            <a:rPr lang="en-IN" sz="1600" b="0" i="1" kern="1200"/>
                            <m:t>2</m:t>
                          </m:r>
                        </m:e>
                        <m:sup>
                          <m:r>
                            <a:rPr lang="en-IN" sz="1600" b="0" i="1" kern="120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IN" sz="1600" b="0" i="1" kern="1200"/>
                        <m:t>  =  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en-IN" sz="1600" kern="1200" dirty="0"/>
              </a:p>
            </p:txBody>
          </p:sp>
        </mc:Choice>
        <mc:Fallback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ECEC71C-EB3E-4782-ADDC-C3F564DDD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24657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6FAAFE4-4C58-45D7-8794-5434A8D43CC6}"/>
                  </a:ext>
                </a:extLst>
              </p:cNvPr>
              <p:cNvSpPr/>
              <p:nvPr/>
            </p:nvSpPr>
            <p:spPr>
              <a:xfrm>
                <a:off x="5508104" y="565633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kern="1200" smtClean="0"/>
                          </m:ctrlPr>
                        </m:sSupPr>
                        <m:e>
                          <m:r>
                            <a:rPr lang="en-IN" sz="1600" i="1" kern="1200"/>
                            <m:t>2</m:t>
                          </m:r>
                        </m:e>
                        <m:sup>
                          <m:r>
                            <a:rPr lang="en-IN" sz="1600" b="0" i="1" kern="1200"/>
                            <m:t>1</m:t>
                          </m:r>
                          <m:r>
                            <a:rPr lang="en-IN" sz="16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600" b="0" i="1" kern="1200"/>
                        <m:t>  =   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4096</m:t>
                      </m:r>
                      <m:r>
                        <a:rPr lang="en-IN" sz="1600" b="0" i="1" kern="1200"/>
                        <m:t> </m:t>
                      </m:r>
                    </m:oMath>
                  </m:oMathPara>
                </a14:m>
                <a:endParaRPr lang="en-IN" sz="1600" kern="1200" dirty="0"/>
              </a:p>
            </p:txBody>
          </p:sp>
        </mc:Choice>
        <mc:Fallback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6FAAFE4-4C58-45D7-8794-5434A8D43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65633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1B73664-99DB-4A4D-A4CB-3EFB005D0999}"/>
                  </a:ext>
                </a:extLst>
              </p:cNvPr>
              <p:cNvSpPr/>
              <p:nvPr/>
            </p:nvSpPr>
            <p:spPr>
              <a:xfrm>
                <a:off x="5508104" y="1006608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kern="1200" smtClean="0"/>
                        </m:ctrlPr>
                      </m:sSupPr>
                      <m:e>
                        <m:r>
                          <a:rPr lang="en-IN" sz="1600" i="1" kern="1200"/>
                          <m:t>2</m:t>
                        </m:r>
                      </m:e>
                      <m:sup>
                        <m:r>
                          <a:rPr lang="en-IN" sz="1600" b="0" i="1" kern="120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IN" sz="1600" b="0" i="1" kern="1200"/>
                      <m:t>  =   </m:t>
                    </m:r>
                  </m:oMath>
                </a14:m>
                <a:r>
                  <a:rPr lang="en-IN" sz="1600" kern="1200" dirty="0"/>
                  <a:t>8192</a:t>
                </a:r>
              </a:p>
            </p:txBody>
          </p:sp>
        </mc:Choice>
        <mc:Fallback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1B73664-99DB-4A4D-A4CB-3EFB005D0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006608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1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30EBDC-36C4-4941-A7C5-0BC1A40CB91C}"/>
                  </a:ext>
                </a:extLst>
              </p:cNvPr>
              <p:cNvSpPr/>
              <p:nvPr/>
            </p:nvSpPr>
            <p:spPr>
              <a:xfrm>
                <a:off x="5508104" y="1447584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kern="1200" smtClean="0"/>
                        </m:ctrlPr>
                      </m:sSupPr>
                      <m:e>
                        <m:r>
                          <a:rPr lang="en-IN" sz="1600" i="1" kern="1200"/>
                          <m:t>2</m:t>
                        </m:r>
                      </m:e>
                      <m:sup>
                        <m:r>
                          <a:rPr lang="en-IN" sz="1600" b="0" i="1" kern="1200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IN" sz="1600" b="0" i="1" kern="1200"/>
                      <m:t>  =</m:t>
                    </m:r>
                  </m:oMath>
                </a14:m>
                <a:r>
                  <a:rPr lang="en-IN" sz="1600" kern="1200" dirty="0"/>
                  <a:t> 16384</a:t>
                </a:r>
              </a:p>
            </p:txBody>
          </p:sp>
        </mc:Choice>
        <mc:Fallback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30EBDC-36C4-4941-A7C5-0BC1A40CB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447584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1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2668B8-F3E0-4190-B164-237E5C425E42}"/>
                  </a:ext>
                </a:extLst>
              </p:cNvPr>
              <p:cNvSpPr/>
              <p:nvPr/>
            </p:nvSpPr>
            <p:spPr>
              <a:xfrm>
                <a:off x="5508104" y="1888560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kern="1200" smtClean="0"/>
                          </m:ctrlPr>
                        </m:sSupPr>
                        <m:e>
                          <m:r>
                            <a:rPr lang="en-IN" sz="1600" i="1" kern="1200"/>
                            <m:t>2</m:t>
                          </m:r>
                        </m:e>
                        <m:sup>
                          <m:r>
                            <a:rPr lang="en-IN" sz="1600" b="0" i="1" kern="120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IN" sz="1600" b="0" i="1" kern="1200"/>
                        <m:t>  =</m:t>
                      </m:r>
                      <m:r>
                        <a:rPr lang="en-IN" sz="1600" b="0" i="1" kern="1200" smtClean="0">
                          <a:latin typeface="Cambria Math" panose="02040503050406030204" pitchFamily="18" charset="0"/>
                        </a:rPr>
                        <m:t>32768</m:t>
                      </m:r>
                    </m:oMath>
                  </m:oMathPara>
                </a14:m>
                <a:endParaRPr lang="en-IN" sz="1600" kern="1200" dirty="0"/>
              </a:p>
            </p:txBody>
          </p:sp>
        </mc:Choice>
        <mc:Fallback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2668B8-F3E0-4190-B164-237E5C425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888560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8D9001-6207-4F68-93B5-4D96A0FA3131}"/>
                  </a:ext>
                </a:extLst>
              </p:cNvPr>
              <p:cNvSpPr/>
              <p:nvPr/>
            </p:nvSpPr>
            <p:spPr>
              <a:xfrm>
                <a:off x="5508104" y="2329535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462" tIns="50982" rIns="81462" bIns="50982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kern="1200" smtClean="0"/>
                        </m:ctrlPr>
                      </m:sSupPr>
                      <m:e>
                        <m:r>
                          <a:rPr lang="en-IN" sz="1600" i="1" kern="1200"/>
                          <m:t>2</m:t>
                        </m:r>
                      </m:e>
                      <m:sup>
                        <m:r>
                          <a:rPr lang="en-IN" sz="1600" b="0" i="1" kern="120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IN" sz="1600" b="0" i="1" kern="1200"/>
                      <m:t> =</m:t>
                    </m:r>
                  </m:oMath>
                </a14:m>
                <a:r>
                  <a:rPr lang="en-IN" sz="1600" kern="1200" dirty="0"/>
                  <a:t> 65536</a:t>
                </a:r>
              </a:p>
            </p:txBody>
          </p:sp>
        </mc:Choice>
        <mc:Fallback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8D9001-6207-4F68-93B5-4D96A0FA3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329535"/>
                <a:ext cx="1477604" cy="419976"/>
              </a:xfrm>
              <a:custGeom>
                <a:avLst/>
                <a:gdLst>
                  <a:gd name="connsiteX0" fmla="*/ 0 w 1477604"/>
                  <a:gd name="connsiteY0" fmla="*/ 69997 h 419976"/>
                  <a:gd name="connsiteX1" fmla="*/ 69997 w 1477604"/>
                  <a:gd name="connsiteY1" fmla="*/ 0 h 419976"/>
                  <a:gd name="connsiteX2" fmla="*/ 1407607 w 1477604"/>
                  <a:gd name="connsiteY2" fmla="*/ 0 h 419976"/>
                  <a:gd name="connsiteX3" fmla="*/ 1477604 w 1477604"/>
                  <a:gd name="connsiteY3" fmla="*/ 69997 h 419976"/>
                  <a:gd name="connsiteX4" fmla="*/ 1477604 w 1477604"/>
                  <a:gd name="connsiteY4" fmla="*/ 349979 h 419976"/>
                  <a:gd name="connsiteX5" fmla="*/ 1407607 w 1477604"/>
                  <a:gd name="connsiteY5" fmla="*/ 419976 h 419976"/>
                  <a:gd name="connsiteX6" fmla="*/ 69997 w 1477604"/>
                  <a:gd name="connsiteY6" fmla="*/ 419976 h 419976"/>
                  <a:gd name="connsiteX7" fmla="*/ 0 w 1477604"/>
                  <a:gd name="connsiteY7" fmla="*/ 349979 h 419976"/>
                  <a:gd name="connsiteX8" fmla="*/ 0 w 1477604"/>
                  <a:gd name="connsiteY8" fmla="*/ 69997 h 4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7604" h="419976">
                    <a:moveTo>
                      <a:pt x="0" y="69997"/>
                    </a:moveTo>
                    <a:cubicBezTo>
                      <a:pt x="0" y="31339"/>
                      <a:pt x="31339" y="0"/>
                      <a:pt x="69997" y="0"/>
                    </a:cubicBezTo>
                    <a:lnTo>
                      <a:pt x="1407607" y="0"/>
                    </a:lnTo>
                    <a:cubicBezTo>
                      <a:pt x="1446265" y="0"/>
                      <a:pt x="1477604" y="31339"/>
                      <a:pt x="1477604" y="69997"/>
                    </a:cubicBezTo>
                    <a:lnTo>
                      <a:pt x="1477604" y="349979"/>
                    </a:lnTo>
                    <a:cubicBezTo>
                      <a:pt x="1477604" y="388637"/>
                      <a:pt x="1446265" y="419976"/>
                      <a:pt x="1407607" y="419976"/>
                    </a:cubicBezTo>
                    <a:lnTo>
                      <a:pt x="69997" y="419976"/>
                    </a:lnTo>
                    <a:cubicBezTo>
                      <a:pt x="31339" y="419976"/>
                      <a:pt x="0" y="388637"/>
                      <a:pt x="0" y="349979"/>
                    </a:cubicBezTo>
                    <a:lnTo>
                      <a:pt x="0" y="69997"/>
                    </a:lnTo>
                    <a:close/>
                  </a:path>
                </a:pathLst>
              </a:custGeom>
              <a:blipFill>
                <a:blip r:embed="rId19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11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25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44292" y="123478"/>
            <a:ext cx="1584176" cy="72008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B0B61-8E43-41EE-95BD-4EEDEF099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3" t="31800" r="35423" b="29000"/>
          <a:stretch/>
        </p:blipFill>
        <p:spPr>
          <a:xfrm>
            <a:off x="-1292" y="1203598"/>
            <a:ext cx="1981004" cy="2016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43C0D-3196-4E10-8A3E-C804E1F1FE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1" t="1580" r="9051" b="40682"/>
          <a:stretch/>
        </p:blipFill>
        <p:spPr>
          <a:xfrm>
            <a:off x="2089976" y="411510"/>
            <a:ext cx="679843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44292" y="123478"/>
            <a:ext cx="1584176" cy="72008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B0B61-8E43-41EE-95BD-4EEDEF099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3" t="31800" r="35423" b="29000"/>
          <a:stretch/>
        </p:blipFill>
        <p:spPr>
          <a:xfrm>
            <a:off x="-1292" y="1203598"/>
            <a:ext cx="1981004" cy="2016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398867-BAEF-467B-922F-F5E133736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63" b="3800"/>
          <a:stretch/>
        </p:blipFill>
        <p:spPr>
          <a:xfrm>
            <a:off x="2483768" y="110030"/>
            <a:ext cx="6100479" cy="496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44292" y="123478"/>
            <a:ext cx="1584176" cy="72008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B0B61-8E43-41EE-95BD-4EEDEF099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3" t="31800" r="35423" b="29000"/>
          <a:stretch/>
        </p:blipFill>
        <p:spPr>
          <a:xfrm>
            <a:off x="-1292" y="1203598"/>
            <a:ext cx="1981004" cy="2016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85AD6-FAB7-47F0-BAAF-03C063F190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3" r="21650"/>
          <a:stretch/>
        </p:blipFill>
        <p:spPr>
          <a:xfrm>
            <a:off x="2111129" y="120673"/>
            <a:ext cx="6107997" cy="49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44292" y="123478"/>
            <a:ext cx="1584176" cy="72008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B0B61-8E43-41EE-95BD-4EEDEF099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3" t="31800" r="35423" b="29000"/>
          <a:stretch/>
        </p:blipFill>
        <p:spPr>
          <a:xfrm>
            <a:off x="-1292" y="1203598"/>
            <a:ext cx="1981004" cy="2016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5C2A80-7054-4C19-9A15-FF7D0A74AC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418"/>
          <a:stretch/>
        </p:blipFill>
        <p:spPr>
          <a:xfrm>
            <a:off x="1973867" y="411510"/>
            <a:ext cx="7025841" cy="29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44292" y="123478"/>
            <a:ext cx="1584176" cy="72008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B0B61-8E43-41EE-95BD-4EEDEF099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3" t="31800" r="35423" b="29000"/>
          <a:stretch/>
        </p:blipFill>
        <p:spPr>
          <a:xfrm>
            <a:off x="-1292" y="1203598"/>
            <a:ext cx="1981004" cy="2016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15D6E7-F2DB-4D5F-B1DD-11B0B4A6AC53}"/>
              </a:ext>
            </a:extLst>
          </p:cNvPr>
          <p:cNvSpPr/>
          <p:nvPr/>
        </p:nvSpPr>
        <p:spPr>
          <a:xfrm>
            <a:off x="2118534" y="339502"/>
            <a:ext cx="6701937" cy="3436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Whitespace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is a free-form language. This means that you do not need to follow any special indentation rules. For  instance, the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could have been      written all on one line, as long as there was at least   one whitespace character between each token.           In Java, whitespace is a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space, tab, or newline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2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44292" y="123478"/>
            <a:ext cx="1584176" cy="72008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B0B61-8E43-41EE-95BD-4EEDEF099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3" t="31800" r="35423" b="29000"/>
          <a:stretch/>
        </p:blipFill>
        <p:spPr>
          <a:xfrm>
            <a:off x="-1292" y="1203598"/>
            <a:ext cx="1981004" cy="2016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4F8D30-E76F-42D1-9750-DA83B69BC2A2}"/>
              </a:ext>
            </a:extLst>
          </p:cNvPr>
          <p:cNvSpPr/>
          <p:nvPr/>
        </p:nvSpPr>
        <p:spPr>
          <a:xfrm>
            <a:off x="2138166" y="203339"/>
            <a:ext cx="6466282" cy="3521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ex. 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Space: class Demo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Tab: class	Demo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Newline: class Demo{}   or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Demo                    class Demo{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                                                       }   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4B7BD1-FF05-4EA7-A161-67CA73CA78CD}"/>
              </a:ext>
            </a:extLst>
          </p:cNvPr>
          <p:cNvCxnSpPr/>
          <p:nvPr/>
        </p:nvCxnSpPr>
        <p:spPr>
          <a:xfrm>
            <a:off x="5004048" y="2355726"/>
            <a:ext cx="0" cy="12961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9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44292" y="123478"/>
            <a:ext cx="1584176" cy="72008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6" y="195486"/>
            <a:ext cx="1872208" cy="5501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B0B61-8E43-41EE-95BD-4EEDEF099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3" t="31800" r="35423" b="29000"/>
          <a:stretch/>
        </p:blipFill>
        <p:spPr>
          <a:xfrm>
            <a:off x="-1292" y="1203598"/>
            <a:ext cx="1981004" cy="2016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114A36-9013-45FF-87FE-D46461E9B5ED}"/>
              </a:ext>
            </a:extLst>
          </p:cNvPr>
          <p:cNvSpPr/>
          <p:nvPr/>
        </p:nvSpPr>
        <p:spPr>
          <a:xfrm>
            <a:off x="2042708" y="195486"/>
            <a:ext cx="6849772" cy="438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Literals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 value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Java is created by using a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literal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representation of it.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here are some literals: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	98.6	 'X’ 	"This is a test"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to right, the first literal specifies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integer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 next is a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floating-point value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third is a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 constant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last is a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 literal can be used anywhere a value of its type is allowed.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942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824</Words>
  <Application>Microsoft Office PowerPoint</Application>
  <PresentationFormat>On-screen Show (16:9)</PresentationFormat>
  <Paragraphs>137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맑은 고딕</vt:lpstr>
      <vt:lpstr>Arial</vt:lpstr>
      <vt:lpstr>Calibri</vt:lpstr>
      <vt:lpstr>Cambria Math</vt:lpstr>
      <vt:lpstr>Courier New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Aarti Pardeshi</cp:lastModifiedBy>
  <cp:revision>98</cp:revision>
  <dcterms:created xsi:type="dcterms:W3CDTF">2016-12-05T23:26:54Z</dcterms:created>
  <dcterms:modified xsi:type="dcterms:W3CDTF">2020-08-04T17:32:03Z</dcterms:modified>
</cp:coreProperties>
</file>