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1145BE3-7795-4FB7-9472-53EB5E251BF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47B7249-0480-48F7-8FD7-73237D99B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Done by : </a:t>
            </a:r>
            <a:r>
              <a:rPr lang="en-US" dirty="0" err="1" smtClean="0"/>
              <a:t>p.pavani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772400" cy="1508760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 smtClean="0">
                <a:latin typeface="Gabriola" pitchFamily="82" charset="0"/>
              </a:rPr>
              <a:t>Evolution of Networking and nodes on a computer network … </a:t>
            </a:r>
            <a:endParaRPr lang="en-US" sz="5400" dirty="0">
              <a:latin typeface="Gabriola" pitchFamily="82" charset="0"/>
            </a:endParaRPr>
          </a:p>
        </p:txBody>
      </p:sp>
      <p:pic>
        <p:nvPicPr>
          <p:cNvPr id="1026" name="Picture 2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1063256" cy="914400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105400"/>
            <a:ext cx="1776679" cy="1630375"/>
          </a:xfrm>
          <a:prstGeom prst="rect">
            <a:avLst/>
          </a:prstGeom>
          <a:noFill/>
        </p:spPr>
      </p:pic>
      <p:sp>
        <p:nvSpPr>
          <p:cNvPr id="1028" name="computr3"/>
          <p:cNvSpPr>
            <a:spLocks noEditPoints="1" noChangeArrowheads="1"/>
          </p:cNvSpPr>
          <p:nvPr/>
        </p:nvSpPr>
        <p:spPr bwMode="auto">
          <a:xfrm>
            <a:off x="7696200" y="152400"/>
            <a:ext cx="1276350" cy="9906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1351672"/>
            <a:ext cx="8458200" cy="53539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1969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– First Network 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Advanced Research Projects Agency NETwork.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The ‘National Science Foundation’ (mid 80’s) , created a new and high capacity network called </a:t>
            </a: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NSFnet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. This was more capable than ARPANET.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The inter networking of  ARPANET , NSFnet , and some other private networks are connected to form </a:t>
            </a: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INTERNET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.</a:t>
            </a:r>
          </a:p>
          <a:p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8156448" cy="777240"/>
          </a:xfrm>
        </p:spPr>
        <p:txBody>
          <a:bodyPr/>
          <a:lstStyle/>
          <a:p>
            <a:pPr algn="ctr"/>
            <a:r>
              <a:rPr 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ARPANET</a:t>
            </a:r>
            <a:endParaRPr 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8458200" cy="5486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Gabriola" pitchFamily="82" charset="0"/>
              </a:rPr>
              <a:t>A world wide network of computer networks.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Gabriola" pitchFamily="82" charset="0"/>
              </a:rPr>
              <a:t>Common Use : Allows users connected to one network to communicate with users on another network.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Gabriola" pitchFamily="82" charset="0"/>
              </a:rPr>
              <a:t>Connects many smaller networks together and allows all the computers to exchange information with each other.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Gabriola" pitchFamily="82" charset="0"/>
              </a:rPr>
              <a:t>Common set of rules for communication </a:t>
            </a:r>
            <a:r>
              <a:rPr lang="en-US" sz="4000" dirty="0" smtClean="0">
                <a:latin typeface="Gabriola" pitchFamily="82" charset="0"/>
                <a:sym typeface="Wingdings" pitchFamily="2" charset="2"/>
              </a:rPr>
              <a:t>– PROTOCOLS.</a:t>
            </a:r>
          </a:p>
          <a:p>
            <a:endParaRPr lang="en-US" sz="4000" dirty="0" smtClean="0">
              <a:latin typeface="Gabriola" pitchFamily="82" charset="0"/>
            </a:endParaRPr>
          </a:p>
          <a:p>
            <a:pPr>
              <a:buFont typeface="Wingdings" pitchFamily="2" charset="2"/>
              <a:buChar char="Ø"/>
            </a:pPr>
            <a:endParaRPr lang="en-US" sz="4000" dirty="0">
              <a:latin typeface="Gabriola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902" y="152400"/>
            <a:ext cx="8156448" cy="990600"/>
          </a:xfrm>
        </p:spPr>
        <p:txBody>
          <a:bodyPr/>
          <a:lstStyle/>
          <a:p>
            <a:pPr algn="ctr"/>
            <a:r>
              <a:rPr lang="en-US" sz="4400" b="1" u="sng" dirty="0" smtClean="0">
                <a:latin typeface="Gabriola" pitchFamily="82" charset="0"/>
              </a:rPr>
              <a:t>The INTERNET </a:t>
            </a:r>
            <a:r>
              <a:rPr lang="en-US" sz="4000" dirty="0" smtClean="0">
                <a:latin typeface="Gabriola" pitchFamily="82" charset="0"/>
              </a:rPr>
              <a:t>(Super-Network)</a:t>
            </a:r>
            <a:endParaRPr lang="en-US" sz="4400" b="1" u="sng" dirty="0">
              <a:latin typeface="Gabriola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62000"/>
          </a:xfrm>
        </p:spPr>
        <p:txBody>
          <a:bodyPr/>
          <a:lstStyle/>
          <a:p>
            <a:pPr algn="ctr"/>
            <a:r>
              <a:rPr lang="en-US" sz="4800" b="1" u="sng" dirty="0" smtClean="0">
                <a:latin typeface="Gabriola" pitchFamily="82" charset="0"/>
              </a:rPr>
              <a:t>Protocols</a:t>
            </a:r>
            <a:endParaRPr lang="en-US" sz="4800" b="1" u="sng" dirty="0">
              <a:latin typeface="Gabriola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458200" cy="49839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latin typeface="Gabriola" pitchFamily="82" charset="0"/>
              </a:rPr>
              <a:t> Set of rules for communication.</a:t>
            </a:r>
          </a:p>
          <a:p>
            <a:r>
              <a:rPr lang="en-US" sz="3600" b="1" dirty="0" smtClean="0">
                <a:latin typeface="Gabriola" pitchFamily="82" charset="0"/>
              </a:rPr>
              <a:t>TCP </a:t>
            </a:r>
            <a:r>
              <a:rPr lang="en-US" sz="3600" dirty="0" smtClean="0">
                <a:latin typeface="Gabriola" pitchFamily="82" charset="0"/>
              </a:rPr>
              <a:t>– Transmission control protocol</a:t>
            </a:r>
            <a:endParaRPr lang="en-US" sz="3600" b="1" dirty="0" smtClean="0">
              <a:latin typeface="Gabriola" pitchFamily="82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Gabriola" pitchFamily="82" charset="0"/>
              </a:rPr>
              <a:t>Responsible  for  dividing the file/message into packets on the source computer.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Gabriola" pitchFamily="82" charset="0"/>
              </a:rPr>
              <a:t>Also responsible for reassembling the received packets at the destination or recipient  computer.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 smtClean="0">
                <a:latin typeface="Gabriola" pitchFamily="82" charset="0"/>
              </a:rPr>
              <a:t>IP –</a:t>
            </a:r>
            <a:r>
              <a:rPr lang="en-US" sz="3600" dirty="0" smtClean="0">
                <a:latin typeface="Gabriola" pitchFamily="82" charset="0"/>
              </a:rPr>
              <a:t> Internet Protocol 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Gabriola" pitchFamily="82" charset="0"/>
              </a:rPr>
              <a:t>Responsible for handling the address of destination computer so that each packet is routed(sent) to its proper destination.</a:t>
            </a:r>
          </a:p>
          <a:p>
            <a:pPr>
              <a:buFont typeface="Arial" pitchFamily="34" charset="0"/>
              <a:buChar char="•"/>
            </a:pPr>
            <a:endParaRPr lang="en-US" sz="3600" b="1" dirty="0" smtClean="0">
              <a:latin typeface="Gabriola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pPr algn="ctr"/>
            <a:r>
              <a:rPr lang="en-US" sz="4800" b="1" u="sng" dirty="0" smtClean="0">
                <a:latin typeface="Gabriola" pitchFamily="82" charset="0"/>
              </a:rPr>
              <a:t>How does an internet work …?</a:t>
            </a:r>
            <a:endParaRPr lang="en-US" sz="4800" b="1" u="sng" dirty="0">
              <a:latin typeface="Gabriola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Gabriola" pitchFamily="82" charset="0"/>
              </a:rPr>
              <a:t> </a:t>
            </a:r>
            <a:r>
              <a:rPr lang="en-US" sz="4300" dirty="0" smtClean="0">
                <a:latin typeface="Gabriola" pitchFamily="82" charset="0"/>
              </a:rPr>
              <a:t>In internet , most computers are not connected directly. Rather they connect to smaller networks which in turn are connected through gateways to the internet  backbone.</a:t>
            </a:r>
          </a:p>
          <a:p>
            <a:pPr>
              <a:buFont typeface="Wingdings" pitchFamily="2" charset="2"/>
              <a:buChar char="q"/>
            </a:pPr>
            <a:r>
              <a:rPr lang="en-US" sz="4300" b="1" u="sng" dirty="0" smtClean="0">
                <a:latin typeface="Gabriola" pitchFamily="82" charset="0"/>
              </a:rPr>
              <a:t>GATEWAYS</a:t>
            </a:r>
            <a:r>
              <a:rPr lang="en-US" sz="4300" dirty="0" smtClean="0">
                <a:latin typeface="Gabriola" pitchFamily="82" charset="0"/>
              </a:rPr>
              <a:t>  : Device that connects dissimilar networks.</a:t>
            </a:r>
          </a:p>
          <a:p>
            <a:pPr>
              <a:buFont typeface="Wingdings" pitchFamily="2" charset="2"/>
              <a:buChar char="q"/>
            </a:pPr>
            <a:r>
              <a:rPr lang="en-US" sz="4300" b="1" u="sng" dirty="0" smtClean="0">
                <a:latin typeface="Gabriola" pitchFamily="82" charset="0"/>
              </a:rPr>
              <a:t>BACKBONE</a:t>
            </a:r>
            <a:r>
              <a:rPr lang="en-US" sz="4300" dirty="0" smtClean="0">
                <a:latin typeface="Gabriola" pitchFamily="82" charset="0"/>
              </a:rPr>
              <a:t> : Central interconnecting structure that connects one or more networks just like the trunk of tree or the spine of a human being.</a:t>
            </a:r>
            <a:endParaRPr lang="en-US" sz="4300" b="1" u="sng" dirty="0">
              <a:latin typeface="Gabriola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05800" cy="838200"/>
          </a:xfrm>
        </p:spPr>
        <p:txBody>
          <a:bodyPr/>
          <a:lstStyle/>
          <a:p>
            <a:pPr algn="ctr"/>
            <a:r>
              <a:rPr lang="en-US" sz="4800" b="1" u="sng" dirty="0" smtClean="0">
                <a:latin typeface="Gabriola" pitchFamily="82" charset="0"/>
              </a:rPr>
              <a:t>How internet functions </a:t>
            </a:r>
            <a:r>
              <a:rPr lang="en-US" sz="4800" dirty="0" smtClean="0">
                <a:latin typeface="Gabriola" pitchFamily="82" charset="0"/>
              </a:rPr>
              <a:t> …?</a:t>
            </a:r>
            <a:endParaRPr lang="en-US" sz="4800" b="1" u="sng" dirty="0">
              <a:latin typeface="Gabriola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58200" cy="5867400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3600" dirty="0" smtClean="0">
                <a:latin typeface="Gabriola" pitchFamily="82" charset="0"/>
              </a:rPr>
              <a:t>At the source computer , the file/document to be sent to another computer is firstly divided into PACKETS .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 smtClean="0">
                <a:latin typeface="Gabriola" pitchFamily="82" charset="0"/>
              </a:rPr>
              <a:t>Each packet is given a number serial wise .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 smtClean="0">
                <a:latin typeface="Gabriola" pitchFamily="82" charset="0"/>
              </a:rPr>
              <a:t>All packets are then sent to address of destination computer . 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 smtClean="0">
                <a:latin typeface="Gabriola" pitchFamily="82" charset="0"/>
              </a:rPr>
              <a:t>The destination computer receives packets in random manner ; if a packet is lost or garbled , it will demand again.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 smtClean="0">
                <a:latin typeface="Gabriola" pitchFamily="82" charset="0"/>
              </a:rPr>
              <a:t>The packets are reassembled in order and then the original file/document/file is obtained .</a:t>
            </a:r>
            <a:endParaRPr lang="en-US" sz="3600" dirty="0">
              <a:latin typeface="Gabriola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u="sng" dirty="0" smtClean="0">
                <a:latin typeface="Gabriola" pitchFamily="82" charset="0"/>
              </a:rPr>
              <a:t>The </a:t>
            </a:r>
            <a:r>
              <a:rPr lang="en-US" sz="4400" b="1" u="sng" dirty="0" err="1" smtClean="0">
                <a:latin typeface="Gabriola" pitchFamily="82" charset="0"/>
              </a:rPr>
              <a:t>Interspace</a:t>
            </a:r>
            <a:r>
              <a:rPr lang="en-US" sz="4400" b="1" u="sng" dirty="0" smtClean="0">
                <a:latin typeface="Gabriola" pitchFamily="82" charset="0"/>
              </a:rPr>
              <a:t/>
            </a:r>
            <a:br>
              <a:rPr lang="en-US" sz="4400" b="1" u="sng" dirty="0" smtClean="0">
                <a:latin typeface="Gabriola" pitchFamily="82" charset="0"/>
              </a:rPr>
            </a:br>
            <a:endParaRPr lang="en-US" sz="4400" b="1" u="sng" dirty="0">
              <a:latin typeface="Gabriola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Gabriola" pitchFamily="82" charset="0"/>
              </a:rPr>
              <a:t>A client/server software program that allows multiple users to communicate online with real-time audio , video and text chat in dynamic 3D environments.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Gabriola" pitchFamily="82" charset="0"/>
              </a:rPr>
              <a:t>Provides the most advanced form of communication available on the Internet today.</a:t>
            </a:r>
            <a:endParaRPr lang="en-US" sz="4000" dirty="0">
              <a:latin typeface="Gabriola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&amp;mac.jpg"/>
          <p:cNvPicPr>
            <a:picLocks noChangeAspect="1"/>
          </p:cNvPicPr>
          <p:nvPr/>
        </p:nvPicPr>
        <p:blipFill>
          <a:blip r:embed="rId2" cstate="print"/>
          <a:srcRect l="8929" t="26667" r="7143" b="3703"/>
          <a:stretch>
            <a:fillRect/>
          </a:stretch>
        </p:blipFill>
        <p:spPr>
          <a:xfrm>
            <a:off x="533400" y="2362200"/>
            <a:ext cx="8332236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2057400"/>
          </a:xfrm>
        </p:spPr>
        <p:txBody>
          <a:bodyPr/>
          <a:lstStyle/>
          <a:p>
            <a:r>
              <a:rPr lang="en-US" sz="4400" b="1" u="sng" dirty="0" smtClean="0">
                <a:latin typeface="Gabriola" pitchFamily="82" charset="0"/>
              </a:rPr>
              <a:t>NODES on a computer network…</a:t>
            </a:r>
            <a:br>
              <a:rPr lang="en-US" sz="4400" b="1" u="sng" dirty="0" smtClean="0">
                <a:latin typeface="Gabriola" pitchFamily="82" charset="0"/>
              </a:rPr>
            </a:br>
            <a:r>
              <a:rPr lang="en-US" dirty="0" smtClean="0">
                <a:latin typeface="Gabriola" pitchFamily="82" charset="0"/>
              </a:rPr>
              <a:t>Differences between IP address and MAC address :-</a:t>
            </a:r>
            <a:br>
              <a:rPr lang="en-US" dirty="0" smtClean="0">
                <a:latin typeface="Gabriola" pitchFamily="82" charset="0"/>
              </a:rPr>
            </a:br>
            <a:r>
              <a:rPr lang="en-US" dirty="0" smtClean="0">
                <a:latin typeface="Gabriola" pitchFamily="82" charset="0"/>
              </a:rPr>
              <a:t>                </a:t>
            </a:r>
            <a:r>
              <a:rPr lang="en-US" sz="4400" u="sng" dirty="0" smtClean="0">
                <a:latin typeface="Gabriola" pitchFamily="82" charset="0"/>
              </a:rPr>
              <a:t>IP Address</a:t>
            </a:r>
            <a:r>
              <a:rPr lang="en-US" sz="4400" dirty="0" smtClean="0">
                <a:latin typeface="Gabriola" pitchFamily="82" charset="0"/>
              </a:rPr>
              <a:t>                       </a:t>
            </a:r>
            <a:r>
              <a:rPr lang="en-US" sz="4400" u="sng" dirty="0" smtClean="0">
                <a:latin typeface="Gabriola" pitchFamily="82" charset="0"/>
              </a:rPr>
              <a:t>MAC Address</a:t>
            </a:r>
            <a:endParaRPr lang="en-US" sz="4400" u="sng" dirty="0">
              <a:latin typeface="Gabriola" pitchFamily="82" charset="0"/>
            </a:endParaRPr>
          </a:p>
        </p:txBody>
      </p:sp>
      <p:pic>
        <p:nvPicPr>
          <p:cNvPr id="2050" name="Picture 2" descr="C:\Program Files (x86)\Microsoft Office\MEDIA\OFFICE12\Bullets\BD21298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191000" y="1676400"/>
            <a:ext cx="582930" cy="582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>
              <a:latin typeface="Gabriola" pitchFamily="82" charset="0"/>
            </a:endParaRPr>
          </a:p>
          <a:p>
            <a:pPr algn="ctr">
              <a:buNone/>
            </a:pPr>
            <a:r>
              <a:rPr lang="en-US" sz="6000" dirty="0" smtClean="0">
                <a:latin typeface="Gabriola" pitchFamily="82" charset="0"/>
              </a:rPr>
              <a:t>THANK YOU !!!</a:t>
            </a:r>
            <a:endParaRPr lang="en-US" sz="6000" dirty="0">
              <a:latin typeface="Gabriola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135</TotalTime>
  <Words>383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  Done by : p.pavani</vt:lpstr>
      <vt:lpstr>ARPANET</vt:lpstr>
      <vt:lpstr>The INTERNET (Super-Network)</vt:lpstr>
      <vt:lpstr>Protocols</vt:lpstr>
      <vt:lpstr>How does an internet work …?</vt:lpstr>
      <vt:lpstr>How internet functions  …?</vt:lpstr>
      <vt:lpstr>The Interspace </vt:lpstr>
      <vt:lpstr>NODES on a computer network… Differences between IP address and MAC address :-                 IP Address                       MAC Address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Done by : p.pavani</dc:title>
  <dc:creator>FullSpeedPCW</dc:creator>
  <cp:lastModifiedBy>FullSpeedPCW</cp:lastModifiedBy>
  <cp:revision>3</cp:revision>
  <dcterms:created xsi:type="dcterms:W3CDTF">2024-12-05T15:37:01Z</dcterms:created>
  <dcterms:modified xsi:type="dcterms:W3CDTF">2024-12-06T02:14:34Z</dcterms:modified>
</cp:coreProperties>
</file>