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73" r:id="rId2"/>
    <p:sldId id="27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ullSpeedPCW" initials="F" lastIdx="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9" autoAdjust="0"/>
  </p:normalViewPr>
  <p:slideViewPr>
    <p:cSldViewPr>
      <p:cViewPr>
        <p:scale>
          <a:sx n="67" d="100"/>
          <a:sy n="67" d="100"/>
        </p:scale>
        <p:origin x="-1685" y="1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6364E6-B8CA-4C28-BFD1-EC9A4B1514FA}" type="datetimeFigureOut">
              <a:rPr lang="en-US" smtClean="0"/>
              <a:pPr/>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596E1-EB3B-4B03-9B61-28F122849C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E596E1-EB3B-4B03-9B61-28F122849CD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C368D08A-DAAB-4D03-9DF7-67F099B4C926}"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368D08A-DAAB-4D03-9DF7-67F099B4C926}"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368D08A-DAAB-4D03-9DF7-67F099B4C926}"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80F166-06E2-4901-8C1F-B3A46A1E9A3A}" type="datetimeFigureOut">
              <a:rPr lang="en-US" smtClean="0"/>
              <a:pPr/>
              <a:t>12/7/2024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368D08A-DAAB-4D03-9DF7-67F099B4C92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980F166-06E2-4901-8C1F-B3A46A1E9A3A}" type="datetimeFigureOut">
              <a:rPr lang="en-US" smtClean="0"/>
              <a:pPr/>
              <a:t>12/7/2024</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C368D08A-DAAB-4D03-9DF7-67F099B4C92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980F166-06E2-4901-8C1F-B3A46A1E9A3A}" type="datetimeFigureOut">
              <a:rPr lang="en-US" smtClean="0"/>
              <a:pPr/>
              <a:t>12/7/2024</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368D08A-DAAB-4D03-9DF7-67F099B4C92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US" sz="4400" b="1" dirty="0" smtClean="0">
                <a:effectLst>
                  <a:outerShdw blurRad="38100" dist="38100" dir="2700000" algn="tl">
                    <a:srgbClr val="000000">
                      <a:alpha val="43137"/>
                    </a:srgbClr>
                  </a:outerShdw>
                </a:effectLst>
                <a:latin typeface="Gabriola" pitchFamily="82" charset="0"/>
              </a:rPr>
              <a:t>{</a:t>
            </a:r>
            <a:r>
              <a:rPr lang="en-US" sz="4400" b="1" dirty="0" err="1" smtClean="0">
                <a:effectLst>
                  <a:outerShdw blurRad="38100" dist="38100" dir="2700000" algn="tl">
                    <a:srgbClr val="000000">
                      <a:alpha val="43137"/>
                    </a:srgbClr>
                  </a:outerShdw>
                </a:effectLst>
                <a:latin typeface="Gabriola" pitchFamily="82" charset="0"/>
              </a:rPr>
              <a:t>continuition</a:t>
            </a:r>
            <a:r>
              <a:rPr lang="en-US" sz="4400" b="1" dirty="0" smtClean="0">
                <a:effectLst>
                  <a:outerShdw blurRad="38100" dist="38100" dir="2700000" algn="tl">
                    <a:srgbClr val="000000">
                      <a:alpha val="43137"/>
                    </a:srgbClr>
                  </a:outerShdw>
                </a:effectLst>
                <a:latin typeface="Gabriola" pitchFamily="82" charset="0"/>
              </a:rPr>
              <a:t>} </a:t>
            </a:r>
            <a:r>
              <a:rPr lang="en-US" sz="5400" b="1" dirty="0" smtClean="0">
                <a:effectLst>
                  <a:outerShdw blurRad="38100" dist="38100" dir="2700000" algn="tl">
                    <a:srgbClr val="000000">
                      <a:alpha val="43137"/>
                    </a:srgbClr>
                  </a:outerShdw>
                </a:effectLst>
                <a:latin typeface="Gabriola" pitchFamily="82" charset="0"/>
              </a:rPr>
              <a:t>      TCP / IP</a:t>
            </a:r>
            <a:endParaRPr lang="en-US" sz="54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533400" y="914400"/>
            <a:ext cx="8610600" cy="5943600"/>
          </a:xfrm>
        </p:spPr>
        <p:txBody>
          <a:bodyPr>
            <a:noAutofit/>
          </a:bodyPr>
          <a:lstStyle/>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It is the base communication protocol of the internet . </a:t>
            </a:r>
          </a:p>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IP , part of TCP/IP uses numeric IP addresses to identify where data is being sent .</a:t>
            </a:r>
          </a:p>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TCP , part of TCP/IP provides reliable delivery of messages between networked computers , by splitting the message , if required .</a:t>
            </a:r>
          </a:p>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They includes “Addressing , mapping , acknowledgement “.</a:t>
            </a:r>
            <a:endParaRPr lang="en-US" sz="40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914400"/>
          </a:xfrm>
        </p:spPr>
        <p:txBody>
          <a:bodyPr/>
          <a:lstStyle/>
          <a:p>
            <a:pPr algn="ctr"/>
            <a:r>
              <a:rPr lang="en-US" dirty="0" smtClean="0">
                <a:latin typeface="Arial Rounded MT Bold" pitchFamily="34" charset="0"/>
              </a:rPr>
              <a:t>2G </a:t>
            </a:r>
            <a:r>
              <a:rPr lang="en-US" sz="4800" b="1" dirty="0" smtClean="0">
                <a:latin typeface="Gabriola" pitchFamily="82" charset="0"/>
              </a:rPr>
              <a:t>Network</a:t>
            </a:r>
            <a:endParaRPr lang="en-US" b="1" dirty="0">
              <a:latin typeface="Arial Rounded MT Bold" pitchFamily="34" charset="0"/>
            </a:endParaRPr>
          </a:p>
        </p:txBody>
      </p:sp>
      <p:sp>
        <p:nvSpPr>
          <p:cNvPr id="3" name="Content Placeholder 2"/>
          <p:cNvSpPr>
            <a:spLocks noGrp="1"/>
          </p:cNvSpPr>
          <p:nvPr>
            <p:ph idx="1"/>
          </p:nvPr>
        </p:nvSpPr>
        <p:spPr>
          <a:xfrm>
            <a:off x="914400" y="1676400"/>
            <a:ext cx="7772400" cy="4572000"/>
          </a:xfrm>
        </p:spPr>
        <p:txBody>
          <a:bodyPr>
            <a:noAutofit/>
          </a:bodyPr>
          <a:lstStyle/>
          <a:p>
            <a:r>
              <a:rPr lang="en-US" sz="3600" b="1" dirty="0" smtClean="0">
                <a:effectLst>
                  <a:outerShdw blurRad="38100" dist="38100" dir="2700000" algn="tl">
                    <a:srgbClr val="000000">
                      <a:alpha val="43137"/>
                    </a:srgbClr>
                  </a:outerShdw>
                </a:effectLst>
                <a:latin typeface="Gabriola" pitchFamily="82" charset="0"/>
              </a:rPr>
              <a:t>The first digital cellular systems launched in early 1990’s  offering improved sound quality , better security and higher total capacity .</a:t>
            </a:r>
          </a:p>
          <a:p>
            <a:r>
              <a:rPr lang="en-US" sz="3600" b="1" dirty="0" smtClean="0">
                <a:effectLst>
                  <a:outerShdw blurRad="38100" dist="38100" dir="2700000" algn="tl">
                    <a:srgbClr val="000000">
                      <a:alpha val="43137"/>
                    </a:srgbClr>
                  </a:outerShdw>
                </a:effectLst>
                <a:latin typeface="Gabriola" pitchFamily="82" charset="0"/>
              </a:rPr>
              <a:t>It offered voice calls , text messages and limited mobile internet .</a:t>
            </a:r>
          </a:p>
          <a:p>
            <a:pPr>
              <a:buNone/>
            </a:pPr>
            <a:r>
              <a:rPr lang="en-US" sz="3600" u="sng" dirty="0" smtClean="0">
                <a:effectLst>
                  <a:outerShdw blurRad="38100" dist="38100" dir="2700000" algn="tl">
                    <a:srgbClr val="000000">
                      <a:alpha val="43137"/>
                    </a:srgbClr>
                  </a:outerShdw>
                </a:effectLst>
                <a:latin typeface="Arial Rounded MT Bold" pitchFamily="34" charset="0"/>
              </a:rPr>
              <a:t>2.5 </a:t>
            </a:r>
            <a:r>
              <a:rPr lang="en-US" sz="3600" b="1" u="sng" dirty="0" smtClean="0">
                <a:effectLst>
                  <a:outerShdw blurRad="38100" dist="38100" dir="2700000" algn="tl">
                    <a:srgbClr val="000000">
                      <a:alpha val="43137"/>
                    </a:srgbClr>
                  </a:outerShdw>
                </a:effectLst>
                <a:latin typeface="Gabriola" pitchFamily="82" charset="0"/>
              </a:rPr>
              <a:t>Network</a:t>
            </a:r>
            <a:r>
              <a:rPr lang="en-US" sz="3600" b="1" dirty="0" smtClean="0">
                <a:effectLst>
                  <a:outerShdw blurRad="38100" dist="38100" dir="2700000" algn="tl">
                    <a:srgbClr val="000000">
                      <a:alpha val="43137"/>
                    </a:srgbClr>
                  </a:outerShdw>
                </a:effectLst>
                <a:latin typeface="Gabriola" pitchFamily="82" charset="0"/>
              </a:rPr>
              <a:t> :-</a:t>
            </a:r>
          </a:p>
          <a:p>
            <a:pPr>
              <a:buNone/>
            </a:pPr>
            <a:r>
              <a:rPr lang="en-US" sz="3600" b="1" dirty="0" smtClean="0">
                <a:effectLst>
                  <a:outerShdw blurRad="38100" dist="38100" dir="2700000" algn="tl">
                    <a:srgbClr val="000000">
                      <a:alpha val="43137"/>
                    </a:srgbClr>
                  </a:outerShdw>
                </a:effectLst>
                <a:latin typeface="Gabriola" pitchFamily="82" charset="0"/>
              </a:rPr>
              <a:t>	The enhanced version of 2G network with theoretical data rates up to about 104 k/bits . </a:t>
            </a:r>
            <a:endParaRPr lang="en-US" sz="3600" b="1" dirty="0">
              <a:effectLst>
                <a:outerShdw blurRad="38100" dist="38100" dir="2700000" algn="tl">
                  <a:srgbClr val="000000">
                    <a:alpha val="43137"/>
                  </a:srgbClr>
                </a:outerShdw>
              </a:effectLst>
              <a:latin typeface="Arial Rounded MT Bold" pitchFamily="34" charset="0"/>
            </a:endParaRPr>
          </a:p>
        </p:txBody>
      </p:sp>
    </p:spTree>
  </p:cSld>
  <p:clrMapOvr>
    <a:masterClrMapping/>
  </p:clrMapOvr>
  <p:transition spd="med">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Arial Rounded MT Bold" pitchFamily="34" charset="0"/>
              </a:rPr>
              <a:t>3G</a:t>
            </a:r>
            <a:r>
              <a:rPr lang="en-US" sz="3000" dirty="0" smtClean="0">
                <a:latin typeface="Arial Rounded MT Bold" pitchFamily="34" charset="0"/>
              </a:rPr>
              <a:t> </a:t>
            </a:r>
            <a:r>
              <a:rPr lang="en-US" sz="4800" b="1" dirty="0" smtClean="0">
                <a:latin typeface="Gabriola" pitchFamily="82" charset="0"/>
              </a:rPr>
              <a:t>Network</a:t>
            </a:r>
            <a:endParaRPr lang="en-US" sz="4800" dirty="0">
              <a:latin typeface="Arial Rounded MT Bold" pitchFamily="34" charset="0"/>
            </a:endParaRPr>
          </a:p>
        </p:txBody>
      </p:sp>
      <p:sp>
        <p:nvSpPr>
          <p:cNvPr id="3" name="Content Placeholder 2"/>
          <p:cNvSpPr>
            <a:spLocks noGrp="1"/>
          </p:cNvSpPr>
          <p:nvPr>
            <p:ph idx="1"/>
          </p:nvPr>
        </p:nvSpPr>
        <p:spPr>
          <a:xfrm>
            <a:off x="914400" y="1600200"/>
            <a:ext cx="7772400" cy="4572000"/>
          </a:xfrm>
        </p:spPr>
        <p:txBody>
          <a:bodyPr>
            <a:normAutofit/>
          </a:bodyPr>
          <a:lstStyle/>
          <a:p>
            <a:pPr>
              <a:buNone/>
            </a:pPr>
            <a:r>
              <a:rPr lang="en-US" sz="3600" dirty="0" smtClean="0"/>
              <a:t>	3</a:t>
            </a:r>
            <a:r>
              <a:rPr lang="en-US" sz="3600" b="1" dirty="0" smtClean="0">
                <a:effectLst>
                  <a:outerShdw blurRad="38100" dist="38100" dir="2700000" algn="tl">
                    <a:srgbClr val="000000">
                      <a:alpha val="43137"/>
                    </a:srgbClr>
                  </a:outerShdw>
                </a:effectLst>
                <a:latin typeface="Gabriola" pitchFamily="82" charset="0"/>
              </a:rPr>
              <a:t>G mobile communications technology is a broad band , packet based transmission of text , digitized voice , video and multi media at data rates up to an possibly higher than 2 mega bits per second , offering a consistent set of services to mobile computer and phone users no matter where they are located in the world . </a:t>
            </a:r>
            <a:endParaRPr lang="en-US" sz="3600" dirty="0"/>
          </a:p>
        </p:txBody>
      </p:sp>
    </p:spTree>
  </p:cSld>
  <p:clrMapOvr>
    <a:masterClrMapping/>
  </p:clrMapOvr>
  <p:transition spd="slow">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14400"/>
          </a:xfrm>
        </p:spPr>
        <p:txBody>
          <a:bodyPr/>
          <a:lstStyle/>
          <a:p>
            <a:pPr algn="ctr"/>
            <a:r>
              <a:rPr lang="en-US" dirty="0" smtClean="0">
                <a:latin typeface="Arial Rounded MT Bold" pitchFamily="34" charset="0"/>
              </a:rPr>
              <a:t>4G </a:t>
            </a:r>
            <a:r>
              <a:rPr lang="en-US" sz="5000" b="1" dirty="0" smtClean="0">
                <a:latin typeface="Gabriola" pitchFamily="82" charset="0"/>
              </a:rPr>
              <a:t>Network</a:t>
            </a:r>
            <a:endParaRPr lang="en-US" dirty="0">
              <a:latin typeface="Arial Rounded MT Bold" pitchFamily="34" charset="0"/>
            </a:endParaRPr>
          </a:p>
        </p:txBody>
      </p:sp>
      <p:sp>
        <p:nvSpPr>
          <p:cNvPr id="3" name="Content Placeholder 2"/>
          <p:cNvSpPr>
            <a:spLocks noGrp="1"/>
          </p:cNvSpPr>
          <p:nvPr>
            <p:ph idx="1"/>
          </p:nvPr>
        </p:nvSpPr>
        <p:spPr>
          <a:xfrm>
            <a:off x="685800" y="1066800"/>
            <a:ext cx="8229600" cy="5181600"/>
          </a:xfrm>
        </p:spPr>
        <p:txBody>
          <a:bodyPr>
            <a:noAutofit/>
          </a:bodyPr>
          <a:lstStyle/>
          <a:p>
            <a:r>
              <a:rPr lang="en-US" sz="3600" b="1" dirty="0" smtClean="0">
                <a:effectLst>
                  <a:outerShdw blurRad="38100" dist="38100" dir="2700000" algn="tl">
                    <a:srgbClr val="000000">
                      <a:alpha val="43137"/>
                    </a:srgbClr>
                  </a:outerShdw>
                </a:effectLst>
                <a:latin typeface="Gabriola" pitchFamily="82" charset="0"/>
              </a:rPr>
              <a:t>A mobile multimedia , network system width anytime anywhere global mobility support , integrated wireless solution and Customized Personal Service .</a:t>
            </a:r>
          </a:p>
          <a:p>
            <a:r>
              <a:rPr lang="en-US" sz="3600" b="1" dirty="0" smtClean="0">
                <a:effectLst>
                  <a:outerShdw blurRad="38100" dist="38100" dir="2700000" algn="tl">
                    <a:srgbClr val="000000">
                      <a:alpha val="43137"/>
                    </a:srgbClr>
                  </a:outerShdw>
                </a:effectLst>
                <a:latin typeface="Gabriola" pitchFamily="82" charset="0"/>
              </a:rPr>
              <a:t>Also referred to by MAGIC called :</a:t>
            </a:r>
          </a:p>
          <a:p>
            <a:pPr lvl="1">
              <a:buFont typeface="Wingdings" pitchFamily="2" charset="2"/>
              <a:buChar char="ü"/>
            </a:pPr>
            <a:r>
              <a:rPr lang="en-US" sz="3600" b="1" dirty="0" smtClean="0">
                <a:effectLst>
                  <a:outerShdw blurRad="38100" dist="38100" dir="2700000" algn="tl">
                    <a:srgbClr val="000000">
                      <a:alpha val="43137"/>
                    </a:srgbClr>
                  </a:outerShdw>
                </a:effectLst>
                <a:latin typeface="Gabriola" pitchFamily="82" charset="0"/>
              </a:rPr>
              <a:t>Mobile multimedia</a:t>
            </a:r>
          </a:p>
          <a:p>
            <a:pPr lvl="1">
              <a:buFont typeface="Wingdings" pitchFamily="2" charset="2"/>
              <a:buChar char="ü"/>
            </a:pPr>
            <a:r>
              <a:rPr lang="en-US" sz="3600" b="1" dirty="0" smtClean="0">
                <a:effectLst>
                  <a:outerShdw blurRad="38100" dist="38100" dir="2700000" algn="tl">
                    <a:srgbClr val="000000">
                      <a:alpha val="43137"/>
                    </a:srgbClr>
                  </a:outerShdw>
                </a:effectLst>
                <a:latin typeface="Gabriola" pitchFamily="82" charset="0"/>
              </a:rPr>
              <a:t>Anywhere</a:t>
            </a:r>
          </a:p>
          <a:p>
            <a:pPr lvl="1">
              <a:buFont typeface="Wingdings" pitchFamily="2" charset="2"/>
              <a:buChar char="ü"/>
            </a:pPr>
            <a:r>
              <a:rPr lang="en-US" sz="3600" b="1" dirty="0" smtClean="0">
                <a:effectLst>
                  <a:outerShdw blurRad="38100" dist="38100" dir="2700000" algn="tl">
                    <a:srgbClr val="000000">
                      <a:alpha val="43137"/>
                    </a:srgbClr>
                  </a:outerShdw>
                </a:effectLst>
                <a:latin typeface="Gabriola" pitchFamily="82" charset="0"/>
              </a:rPr>
              <a:t>Global mobility solutions over</a:t>
            </a:r>
          </a:p>
          <a:p>
            <a:pPr lvl="1">
              <a:buFont typeface="Wingdings" pitchFamily="2" charset="2"/>
              <a:buChar char="ü"/>
            </a:pPr>
            <a:r>
              <a:rPr lang="en-US" sz="3600" b="1" dirty="0" smtClean="0">
                <a:effectLst>
                  <a:outerShdw blurRad="38100" dist="38100" dir="2700000" algn="tl">
                    <a:srgbClr val="000000">
                      <a:alpha val="43137"/>
                    </a:srgbClr>
                  </a:outerShdw>
                </a:effectLst>
                <a:latin typeface="Gabriola" pitchFamily="82" charset="0"/>
              </a:rPr>
              <a:t>Integrated wireless and</a:t>
            </a:r>
          </a:p>
          <a:p>
            <a:pPr lvl="1">
              <a:buFont typeface="Wingdings" pitchFamily="2" charset="2"/>
              <a:buChar char="ü"/>
            </a:pPr>
            <a:r>
              <a:rPr lang="en-US" sz="3600" b="1" dirty="0" smtClean="0">
                <a:effectLst>
                  <a:outerShdw blurRad="38100" dist="38100" dir="2700000" algn="tl">
                    <a:srgbClr val="000000">
                      <a:alpha val="43137"/>
                    </a:srgbClr>
                  </a:outerShdw>
                </a:effectLst>
                <a:latin typeface="Gabriola" pitchFamily="82" charset="0"/>
              </a:rPr>
              <a:t>Customized services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Rounded MT Bold" pitchFamily="34" charset="0"/>
              </a:rPr>
              <a:t>5G </a:t>
            </a:r>
            <a:r>
              <a:rPr lang="en-US" sz="4800" b="1" dirty="0" smtClean="0">
                <a:latin typeface="Gabriola" pitchFamily="82" charset="0"/>
              </a:rPr>
              <a:t>Network</a:t>
            </a:r>
            <a:endParaRPr lang="en-US" dirty="0">
              <a:latin typeface="Arial Rounded MT Bold" pitchFamily="34" charset="0"/>
            </a:endParaRPr>
          </a:p>
        </p:txBody>
      </p:sp>
      <p:sp>
        <p:nvSpPr>
          <p:cNvPr id="3" name="Content Placeholder 2"/>
          <p:cNvSpPr>
            <a:spLocks noGrp="1"/>
          </p:cNvSpPr>
          <p:nvPr>
            <p:ph idx="1"/>
          </p:nvPr>
        </p:nvSpPr>
        <p:spPr>
          <a:xfrm>
            <a:off x="533400" y="1524000"/>
            <a:ext cx="8305800" cy="5105400"/>
          </a:xfrm>
        </p:spPr>
        <p:txBody>
          <a:bodyPr>
            <a:noAutofit/>
          </a:bodyPr>
          <a:lstStyle/>
          <a:p>
            <a:r>
              <a:rPr lang="en-US" sz="4000" b="1" dirty="0" smtClean="0">
                <a:effectLst>
                  <a:outerShdw blurRad="38100" dist="38100" dir="2700000" algn="tl">
                    <a:srgbClr val="000000">
                      <a:alpha val="43137"/>
                    </a:srgbClr>
                  </a:outerShdw>
                </a:effectLst>
                <a:latin typeface="Gabriola" pitchFamily="82" charset="0"/>
              </a:rPr>
              <a:t>The fifth generation of wireless communication technologies supporting cellular data networks . </a:t>
            </a:r>
          </a:p>
          <a:p>
            <a:r>
              <a:rPr lang="en-US" sz="4000" b="1" dirty="0" smtClean="0">
                <a:effectLst>
                  <a:outerShdw blurRad="38100" dist="38100" dir="2700000" algn="tl">
                    <a:srgbClr val="000000">
                      <a:alpha val="43137"/>
                    </a:srgbClr>
                  </a:outerShdw>
                </a:effectLst>
                <a:latin typeface="Gabriola" pitchFamily="82" charset="0"/>
              </a:rPr>
              <a:t>Only network that supports ultra HD and 3D video .</a:t>
            </a:r>
          </a:p>
          <a:p>
            <a:r>
              <a:rPr lang="en-US" sz="4000" b="1" dirty="0" smtClean="0">
                <a:effectLst>
                  <a:outerShdw blurRad="38100" dist="38100" dir="2700000" algn="tl">
                    <a:srgbClr val="000000">
                      <a:alpha val="43137"/>
                    </a:srgbClr>
                  </a:outerShdw>
                </a:effectLst>
                <a:latin typeface="Gabriola" pitchFamily="82" charset="0"/>
              </a:rPr>
              <a:t>It provides speed </a:t>
            </a:r>
            <a:r>
              <a:rPr lang="en-US" sz="4000" b="1" dirty="0" err="1" smtClean="0">
                <a:effectLst>
                  <a:outerShdw blurRad="38100" dist="38100" dir="2700000" algn="tl">
                    <a:srgbClr val="000000">
                      <a:alpha val="43137"/>
                    </a:srgbClr>
                  </a:outerShdw>
                </a:effectLst>
                <a:latin typeface="Gabriola" pitchFamily="82" charset="0"/>
              </a:rPr>
              <a:t>upto</a:t>
            </a:r>
            <a:r>
              <a:rPr lang="en-US" sz="4000" b="1" dirty="0" smtClean="0">
                <a:effectLst>
                  <a:outerShdw blurRad="38100" dist="38100" dir="2700000" algn="tl">
                    <a:srgbClr val="000000">
                      <a:alpha val="43137"/>
                    </a:srgbClr>
                  </a:outerShdw>
                </a:effectLst>
                <a:latin typeface="Gabriola" pitchFamily="82" charset="0"/>
              </a:rPr>
              <a:t> 100 gigabytes per second .</a:t>
            </a:r>
          </a:p>
          <a:p>
            <a:r>
              <a:rPr lang="en-US" sz="4000" b="1" dirty="0" smtClean="0">
                <a:effectLst>
                  <a:outerShdw blurRad="38100" dist="38100" dir="2700000" algn="tl">
                    <a:srgbClr val="000000">
                      <a:alpha val="43137"/>
                    </a:srgbClr>
                  </a:outerShdw>
                </a:effectLst>
                <a:latin typeface="Gabriola" pitchFamily="82" charset="0"/>
              </a:rPr>
              <a:t>5G is said to be 40 – 100 times faster than 4G network .</a:t>
            </a:r>
            <a:endParaRPr lang="en-US" sz="40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914400"/>
          </a:xfrm>
        </p:spPr>
        <p:txBody>
          <a:bodyPr/>
          <a:lstStyle/>
          <a:p>
            <a:pPr algn="ctr"/>
            <a:r>
              <a:rPr lang="en-US" sz="5000" b="1" dirty="0" smtClean="0">
                <a:latin typeface="Gabriola" pitchFamily="82" charset="0"/>
              </a:rPr>
              <a:t>V.     SMS</a:t>
            </a:r>
            <a:endParaRPr lang="en-US" sz="5000" b="1" dirty="0">
              <a:latin typeface="Gabriola" pitchFamily="82" charset="0"/>
            </a:endParaRPr>
          </a:p>
        </p:txBody>
      </p:sp>
      <p:sp>
        <p:nvSpPr>
          <p:cNvPr id="3" name="Content Placeholder 2"/>
          <p:cNvSpPr>
            <a:spLocks noGrp="1"/>
          </p:cNvSpPr>
          <p:nvPr>
            <p:ph idx="1"/>
          </p:nvPr>
        </p:nvSpPr>
        <p:spPr>
          <a:xfrm>
            <a:off x="609600" y="914400"/>
            <a:ext cx="8382000" cy="5334000"/>
          </a:xfrm>
        </p:spPr>
        <p:txBody>
          <a:bodyPr>
            <a:noAutofit/>
          </a:bodyPr>
          <a:lstStyle/>
          <a:p>
            <a:r>
              <a:rPr lang="en-US" sz="3600" b="1" dirty="0" smtClean="0">
                <a:effectLst>
                  <a:outerShdw blurRad="38100" dist="38100" dir="2700000" algn="tl">
                    <a:srgbClr val="000000">
                      <a:alpha val="43137"/>
                    </a:srgbClr>
                  </a:outerShdw>
                </a:effectLst>
                <a:latin typeface="Gabriola" pitchFamily="82" charset="0"/>
              </a:rPr>
              <a:t>SMS – Short Message Service </a:t>
            </a:r>
          </a:p>
          <a:p>
            <a:r>
              <a:rPr lang="en-US" sz="3600" b="1" dirty="0" smtClean="0">
                <a:effectLst>
                  <a:outerShdw blurRad="38100" dist="38100" dir="2700000" algn="tl">
                    <a:srgbClr val="000000">
                      <a:alpha val="43137"/>
                    </a:srgbClr>
                  </a:outerShdw>
                </a:effectLst>
                <a:latin typeface="Gabriola" pitchFamily="82" charset="0"/>
              </a:rPr>
              <a:t>It is the transmission of short text messages to and from a mobile phone , fax machine and/or IP address .</a:t>
            </a:r>
          </a:p>
          <a:p>
            <a:r>
              <a:rPr lang="en-US" sz="3600" b="1" dirty="0" smtClean="0">
                <a:effectLst>
                  <a:outerShdw blurRad="38100" dist="38100" dir="2700000" algn="tl">
                    <a:srgbClr val="000000">
                      <a:alpha val="43137"/>
                    </a:srgbClr>
                  </a:outerShdw>
                </a:effectLst>
                <a:latin typeface="Gabriola" pitchFamily="82" charset="0"/>
              </a:rPr>
              <a:t>Once a message is sent , it is received by a SMSC , which must then get it to the appropriate mobile device . </a:t>
            </a:r>
          </a:p>
          <a:p>
            <a:r>
              <a:rPr lang="en-US" sz="3600" b="1" dirty="0" smtClean="0">
                <a:effectLst>
                  <a:outerShdw blurRad="38100" dist="38100" dir="2700000" algn="tl">
                    <a:srgbClr val="000000">
                      <a:alpha val="43137"/>
                    </a:srgbClr>
                  </a:outerShdw>
                </a:effectLst>
                <a:latin typeface="Gabriola" pitchFamily="82" charset="0"/>
              </a:rPr>
              <a:t>To do this :- First SMSC sends a SMS request to the home location register(HLR) to find the roaming center . Once the HLR receives the request , it will respond to the SMSC with the subscriber’s status , i.e. (1) inactive or active (2)where subscriber is roaming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914400"/>
          </a:xfrm>
        </p:spPr>
        <p:txBody>
          <a:bodyPr/>
          <a:lstStyle/>
          <a:p>
            <a:pPr algn="ctr"/>
            <a:r>
              <a:rPr lang="en-US" sz="4800" b="1" dirty="0" smtClean="0">
                <a:latin typeface="Gabriola" pitchFamily="82" charset="0"/>
              </a:rPr>
              <a:t>VI .  CHAT</a:t>
            </a:r>
            <a:endParaRPr lang="en-US" sz="4800" b="1" dirty="0">
              <a:latin typeface="Gabriola" pitchFamily="82" charset="0"/>
            </a:endParaRPr>
          </a:p>
        </p:txBody>
      </p:sp>
      <p:sp>
        <p:nvSpPr>
          <p:cNvPr id="3" name="Content Placeholder 2"/>
          <p:cNvSpPr>
            <a:spLocks noGrp="1"/>
          </p:cNvSpPr>
          <p:nvPr>
            <p:ph idx="1"/>
          </p:nvPr>
        </p:nvSpPr>
        <p:spPr>
          <a:xfrm>
            <a:off x="914400" y="1600200"/>
            <a:ext cx="7772400" cy="4572000"/>
          </a:xfrm>
        </p:spPr>
        <p:txBody>
          <a:bodyPr>
            <a:normAutofit/>
          </a:bodyPr>
          <a:lstStyle/>
          <a:p>
            <a:r>
              <a:rPr lang="en-US" sz="4000" b="1" dirty="0" smtClean="0">
                <a:effectLst>
                  <a:outerShdw blurRad="38100" dist="38100" dir="2700000" algn="tl">
                    <a:srgbClr val="000000">
                      <a:alpha val="43137"/>
                    </a:srgbClr>
                  </a:outerShdw>
                </a:effectLst>
                <a:latin typeface="Gabriola" pitchFamily="82" charset="0"/>
              </a:rPr>
              <a:t>Online textual talk , in real time , is called chatting .</a:t>
            </a:r>
          </a:p>
          <a:p>
            <a:r>
              <a:rPr lang="en-US" sz="4000" b="1" dirty="0" smtClean="0">
                <a:effectLst>
                  <a:outerShdw blurRad="38100" dist="38100" dir="2700000" algn="tl">
                    <a:srgbClr val="000000">
                      <a:alpha val="43137"/>
                    </a:srgbClr>
                  </a:outerShdw>
                </a:effectLst>
                <a:latin typeface="Gabriola" pitchFamily="82" charset="0"/>
              </a:rPr>
              <a:t>In chatting , you type a message on the screen which immediately is received by the recipient ; then the recipient can type a message in response to your message , which is received by you instantly .</a:t>
            </a:r>
            <a:endParaRPr lang="en-US" sz="40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772400" cy="914400"/>
          </a:xfrm>
        </p:spPr>
        <p:txBody>
          <a:bodyPr/>
          <a:lstStyle/>
          <a:p>
            <a:pPr algn="ctr"/>
            <a:r>
              <a:rPr lang="en-US" sz="4800" b="1" dirty="0" smtClean="0">
                <a:effectLst>
                  <a:outerShdw blurRad="38100" dist="38100" dir="2700000" algn="tl">
                    <a:srgbClr val="000000">
                      <a:alpha val="43137"/>
                    </a:srgbClr>
                  </a:outerShdw>
                </a:effectLst>
                <a:latin typeface="Gabriola" pitchFamily="82" charset="0"/>
              </a:rPr>
              <a:t>VII .  Video Conferencing </a:t>
            </a:r>
            <a:endParaRPr lang="en-US" sz="48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914400" y="2209800"/>
            <a:ext cx="7772400" cy="4572000"/>
          </a:xfrm>
        </p:spPr>
        <p:txBody>
          <a:bodyPr>
            <a:normAutofit/>
          </a:bodyPr>
          <a:lstStyle/>
          <a:p>
            <a:pPr>
              <a:buNone/>
            </a:pPr>
            <a:r>
              <a:rPr lang="en-US" sz="4000" b="1" dirty="0" smtClean="0">
                <a:effectLst>
                  <a:outerShdw blurRad="38100" dist="38100" dir="2700000" algn="tl">
                    <a:srgbClr val="000000">
                      <a:alpha val="43137"/>
                    </a:srgbClr>
                  </a:outerShdw>
                </a:effectLst>
                <a:latin typeface="Gabriola" pitchFamily="82" charset="0"/>
              </a:rPr>
              <a:t>	A two way video phone conversation among multiple participants is called video conferencing . </a:t>
            </a:r>
          </a:p>
          <a:p>
            <a:pPr>
              <a:buNone/>
            </a:pPr>
            <a:r>
              <a:rPr lang="en-US" sz="4000" b="1" dirty="0" smtClean="0">
                <a:effectLst>
                  <a:outerShdw blurRad="38100" dist="38100" dir="2700000" algn="tl">
                    <a:srgbClr val="000000">
                      <a:alpha val="43137"/>
                    </a:srgbClr>
                  </a:outerShdw>
                </a:effectLst>
                <a:latin typeface="Gabriola" pitchFamily="82" charset="0"/>
              </a:rPr>
              <a:t>	</a:t>
            </a:r>
            <a:r>
              <a:rPr lang="en-US" sz="4000" b="1" dirty="0" err="1" smtClean="0">
                <a:effectLst>
                  <a:outerShdw blurRad="38100" dist="38100" dir="2700000" algn="tl">
                    <a:srgbClr val="000000">
                      <a:alpha val="43137"/>
                    </a:srgbClr>
                  </a:outerShdw>
                </a:effectLst>
                <a:latin typeface="Gabriola" pitchFamily="82" charset="0"/>
              </a:rPr>
              <a:t>Eg</a:t>
            </a:r>
            <a:r>
              <a:rPr lang="en-US" sz="4000" b="1" dirty="0" smtClean="0">
                <a:effectLst>
                  <a:outerShdw blurRad="38100" dist="38100" dir="2700000" algn="tl">
                    <a:srgbClr val="000000">
                      <a:alpha val="43137"/>
                    </a:srgbClr>
                  </a:outerShdw>
                </a:effectLst>
                <a:latin typeface="Gabriola" pitchFamily="82" charset="0"/>
              </a:rPr>
              <a:t> . PC , Smart phones </a:t>
            </a:r>
            <a:endParaRPr lang="en-US" sz="40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effectLst>
                  <a:outerShdw blurRad="38100" dist="38100" dir="2700000" algn="tl">
                    <a:srgbClr val="000000">
                      <a:alpha val="43137"/>
                    </a:srgbClr>
                  </a:outerShdw>
                </a:effectLst>
                <a:latin typeface="Gabriola" pitchFamily="82" charset="0"/>
              </a:rPr>
              <a:t>VoIP (Voice over Internet Protocol )</a:t>
            </a:r>
            <a:endParaRPr lang="en-US" sz="44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609600" y="1447800"/>
            <a:ext cx="8382000" cy="5410200"/>
          </a:xfrm>
        </p:spPr>
        <p:txBody>
          <a:bodyPr>
            <a:normAutofit/>
          </a:bodyPr>
          <a:lstStyle/>
          <a:p>
            <a:r>
              <a:rPr lang="en-US" sz="3600" b="1" dirty="0" smtClean="0">
                <a:effectLst>
                  <a:outerShdw blurRad="38100" dist="38100" dir="2700000" algn="tl">
                    <a:srgbClr val="000000">
                      <a:alpha val="43137"/>
                    </a:srgbClr>
                  </a:outerShdw>
                </a:effectLst>
                <a:latin typeface="Gabriola" pitchFamily="82" charset="0"/>
              </a:rPr>
              <a:t>A technology that enables voice communications over the internet through the compression of voice into data packets that can be efficiently transmitted over data networks and then converted back into voice at the other end .</a:t>
            </a:r>
          </a:p>
          <a:p>
            <a:r>
              <a:rPr lang="en-US" sz="3600" b="1" dirty="0" smtClean="0">
                <a:effectLst>
                  <a:outerShdw blurRad="38100" dist="38100" dir="2700000" algn="tl">
                    <a:srgbClr val="000000">
                      <a:alpha val="43137"/>
                    </a:srgbClr>
                  </a:outerShdw>
                </a:effectLst>
                <a:latin typeface="Gabriola" pitchFamily="82" charset="0"/>
              </a:rPr>
              <a:t>The most common protocol used for communicating on these packet switched networks is Internet Protocol , or IP.VoIP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pPr algn="ctr"/>
            <a:r>
              <a:rPr lang="en-US" sz="5000" b="1" dirty="0" smtClean="0">
                <a:latin typeface="Gabriola" pitchFamily="82" charset="0"/>
              </a:rPr>
              <a:t>WIFI (Wireless Fidelity)</a:t>
            </a:r>
            <a:endParaRPr lang="en-US" sz="5000" b="1" dirty="0">
              <a:latin typeface="Gabriola" pitchFamily="82" charset="0"/>
            </a:endParaRPr>
          </a:p>
        </p:txBody>
      </p:sp>
      <p:sp>
        <p:nvSpPr>
          <p:cNvPr id="3" name="Content Placeholder 2"/>
          <p:cNvSpPr>
            <a:spLocks noGrp="1"/>
          </p:cNvSpPr>
          <p:nvPr>
            <p:ph idx="1"/>
          </p:nvPr>
        </p:nvSpPr>
        <p:spPr>
          <a:xfrm>
            <a:off x="685800" y="1295400"/>
            <a:ext cx="8229600" cy="4572000"/>
          </a:xfrm>
        </p:spPr>
        <p:txBody>
          <a:bodyPr>
            <a:noAutofit/>
          </a:bodyPr>
          <a:lstStyle/>
          <a:p>
            <a:r>
              <a:rPr lang="en-US" sz="3600" b="1" dirty="0" smtClean="0">
                <a:effectLst>
                  <a:outerShdw blurRad="38100" dist="38100" dir="2700000" algn="tl">
                    <a:srgbClr val="000000">
                      <a:alpha val="43137"/>
                    </a:srgbClr>
                  </a:outerShdw>
                </a:effectLst>
                <a:latin typeface="Gabriola" pitchFamily="82" charset="0"/>
              </a:rPr>
              <a:t>Connects to the internet without a direct line from your PC to the ISP . </a:t>
            </a:r>
          </a:p>
          <a:p>
            <a:r>
              <a:rPr lang="en-US" sz="3600" b="1" dirty="0" smtClean="0">
                <a:effectLst>
                  <a:outerShdw blurRad="38100" dist="38100" dir="2700000" algn="tl">
                    <a:srgbClr val="000000">
                      <a:alpha val="43137"/>
                    </a:srgbClr>
                  </a:outerShdw>
                </a:effectLst>
                <a:latin typeface="Gabriola" pitchFamily="82" charset="0"/>
              </a:rPr>
              <a:t>For wifi at home , be sure that the network you set up is security enabled .</a:t>
            </a:r>
          </a:p>
          <a:p>
            <a:r>
              <a:rPr lang="en-US" sz="3600" b="1" dirty="0" smtClean="0">
                <a:effectLst>
                  <a:outerShdw blurRad="38100" dist="38100" dir="2700000" algn="tl">
                    <a:srgbClr val="000000">
                      <a:alpha val="43137"/>
                    </a:srgbClr>
                  </a:outerShdw>
                </a:effectLst>
                <a:latin typeface="Gabriola" pitchFamily="82" charset="0"/>
              </a:rPr>
              <a:t>For wifi to work , you need :- </a:t>
            </a:r>
          </a:p>
          <a:p>
            <a:pPr lvl="1"/>
            <a:r>
              <a:rPr lang="en-US" sz="3600" b="1" dirty="0" smtClean="0">
                <a:effectLst>
                  <a:outerShdw blurRad="38100" dist="38100" dir="2700000" algn="tl">
                    <a:srgbClr val="000000">
                      <a:alpha val="43137"/>
                    </a:srgbClr>
                  </a:outerShdw>
                </a:effectLst>
                <a:latin typeface="Gabriola" pitchFamily="82" charset="0"/>
              </a:rPr>
              <a:t>A broadband internet connection .</a:t>
            </a:r>
          </a:p>
          <a:p>
            <a:pPr lvl="1"/>
            <a:r>
              <a:rPr lang="en-US" sz="3600" b="1" dirty="0" smtClean="0">
                <a:effectLst>
                  <a:outerShdw blurRad="38100" dist="38100" dir="2700000" algn="tl">
                    <a:srgbClr val="000000">
                      <a:alpha val="43137"/>
                    </a:srgbClr>
                  </a:outerShdw>
                </a:effectLst>
                <a:latin typeface="Gabriola" pitchFamily="82" charset="0"/>
              </a:rPr>
              <a:t>A wireless router </a:t>
            </a:r>
          </a:p>
          <a:p>
            <a:pPr lvl="1"/>
            <a:r>
              <a:rPr lang="en-US" sz="3600" b="1" dirty="0" smtClean="0">
                <a:effectLst>
                  <a:outerShdw blurRad="38100" dist="38100" dir="2700000" algn="tl">
                    <a:srgbClr val="000000">
                      <a:alpha val="43137"/>
                    </a:srgbClr>
                  </a:outerShdw>
                </a:effectLst>
                <a:latin typeface="Gabriola" pitchFamily="82" charset="0"/>
              </a:rPr>
              <a:t>A laptop / desktop with a wireless internet card</a:t>
            </a:r>
          </a:p>
          <a:p>
            <a:pPr lvl="1">
              <a:buNone/>
            </a:pPr>
            <a:endParaRPr lang="en-US" sz="3600" b="1" dirty="0" smtClean="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split orient="ver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b="1" dirty="0" smtClean="0">
                <a:effectLst>
                  <a:outerShdw blurRad="38100" dist="38100" dir="2700000" algn="tl">
                    <a:srgbClr val="000000">
                      <a:alpha val="43137"/>
                    </a:srgbClr>
                  </a:outerShdw>
                </a:effectLst>
                <a:latin typeface="Gabriola" pitchFamily="82" charset="0"/>
              </a:rPr>
              <a:t>WiMAX</a:t>
            </a:r>
            <a:endParaRPr lang="en-US" sz="50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914400" y="1447800"/>
            <a:ext cx="7772400" cy="4572000"/>
          </a:xfrm>
        </p:spPr>
        <p:txBody>
          <a:bodyPr>
            <a:noAutofit/>
          </a:bodyPr>
          <a:lstStyle/>
          <a:p>
            <a:pPr>
              <a:buFont typeface="Wingdings" pitchFamily="2" charset="2"/>
              <a:buChar char="Ø"/>
            </a:pPr>
            <a:r>
              <a:rPr lang="en-US" sz="3600" b="1" dirty="0" smtClean="0">
                <a:effectLst>
                  <a:outerShdw blurRad="38100" dist="38100" dir="2700000" algn="tl">
                    <a:srgbClr val="000000">
                      <a:alpha val="43137"/>
                    </a:srgbClr>
                  </a:outerShdw>
                </a:effectLst>
                <a:latin typeface="Gabriola" pitchFamily="82" charset="0"/>
              </a:rPr>
              <a:t>A wireless digital communication system . </a:t>
            </a:r>
          </a:p>
          <a:p>
            <a:pPr>
              <a:buFont typeface="Wingdings" pitchFamily="2" charset="2"/>
              <a:buChar char="Ø"/>
            </a:pPr>
            <a:r>
              <a:rPr lang="en-US" sz="3600" b="1" dirty="0" smtClean="0">
                <a:effectLst>
                  <a:outerShdw blurRad="38100" dist="38100" dir="2700000" algn="tl">
                    <a:srgbClr val="000000">
                      <a:alpha val="43137"/>
                    </a:srgbClr>
                  </a:outerShdw>
                </a:effectLst>
                <a:latin typeface="Gabriola" pitchFamily="82" charset="0"/>
              </a:rPr>
              <a:t>Provides broadband wireless access (BWA) up to 30 miles (50 km) for fixed stations , and 3-10 miles (5-15 km) for mobile stations .</a:t>
            </a:r>
          </a:p>
          <a:p>
            <a:pPr>
              <a:buFont typeface="Wingdings" pitchFamily="2" charset="2"/>
              <a:buChar char="Ø"/>
            </a:pPr>
            <a:r>
              <a:rPr lang="en-US" sz="3600" b="1" dirty="0" smtClean="0">
                <a:effectLst>
                  <a:outerShdw blurRad="38100" dist="38100" dir="2700000" algn="tl">
                    <a:srgbClr val="000000">
                      <a:alpha val="43137"/>
                    </a:srgbClr>
                  </a:outerShdw>
                </a:effectLst>
                <a:latin typeface="Gabriola" pitchFamily="82" charset="0"/>
              </a:rPr>
              <a:t>Requires a tower called WiMAX Base Station , similar to a cell phone tower , which is connected to the internet using a standard wired high-speed connection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pPr algn="ctr"/>
            <a:r>
              <a:rPr lang="en-US" sz="4800" b="1" dirty="0" smtClean="0">
                <a:effectLst>
                  <a:outerShdw blurRad="38100" dist="38100" dir="2700000" algn="tl">
                    <a:srgbClr val="000000">
                      <a:alpha val="43137"/>
                    </a:srgbClr>
                  </a:outerShdw>
                </a:effectLst>
                <a:latin typeface="Gabriola" pitchFamily="82" charset="0"/>
              </a:rPr>
              <a:t>Addressing , Mapping , Acknowledgement</a:t>
            </a:r>
            <a:endParaRPr lang="en-US" sz="48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533400" y="914400"/>
            <a:ext cx="8458200" cy="5791200"/>
          </a:xfrm>
        </p:spPr>
        <p:txBody>
          <a:bodyPr>
            <a:noAutofit/>
          </a:bodyPr>
          <a:lstStyle/>
          <a:p>
            <a:r>
              <a:rPr lang="en-US" b="1" dirty="0" smtClean="0">
                <a:effectLst>
                  <a:outerShdw blurRad="38100" dist="38100" dir="2700000" algn="tl">
                    <a:srgbClr val="000000">
                      <a:alpha val="43137"/>
                    </a:srgbClr>
                  </a:outerShdw>
                </a:effectLst>
                <a:latin typeface="Gabriola" pitchFamily="82" charset="0"/>
              </a:rPr>
              <a:t>Addressing :- TCP sends message in the form of packets , numbers them and equips them with an address where they are to be sent , and passes them on to the IP layer i.e. for actual delivery .</a:t>
            </a:r>
          </a:p>
          <a:p>
            <a:r>
              <a:rPr lang="en-US" b="1" dirty="0" smtClean="0">
                <a:effectLst>
                  <a:outerShdw blurRad="38100" dist="38100" dir="2700000" algn="tl">
                    <a:srgbClr val="000000">
                      <a:alpha val="43137"/>
                    </a:srgbClr>
                  </a:outerShdw>
                </a:effectLst>
                <a:latin typeface="Gabriola" pitchFamily="82" charset="0"/>
              </a:rPr>
              <a:t>Mapping :- IP does its best to deliver the packets at the destination by mapping to the destination address . Destination is identified by the IP address .</a:t>
            </a:r>
          </a:p>
          <a:p>
            <a:r>
              <a:rPr lang="en-US" b="1" dirty="0" smtClean="0">
                <a:effectLst>
                  <a:outerShdw blurRad="38100" dist="38100" dir="2700000" algn="tl">
                    <a:srgbClr val="000000">
                      <a:alpha val="43137"/>
                    </a:srgbClr>
                  </a:outerShdw>
                </a:effectLst>
                <a:latin typeface="Gabriola" pitchFamily="82" charset="0"/>
              </a:rPr>
              <a:t>Acknowledgement :- Once the packet reach the destination computer , TCP on the receiving side takes the incoming packets , sorts them  &amp; requests re-transmission of any missing components .</a:t>
            </a:r>
          </a:p>
          <a:p>
            <a:r>
              <a:rPr lang="en-US" b="1" dirty="0" smtClean="0">
                <a:effectLst>
                  <a:outerShdw blurRad="38100" dist="38100" dir="2700000" algn="tl">
                    <a:srgbClr val="000000">
                      <a:alpha val="43137"/>
                    </a:srgbClr>
                  </a:outerShdw>
                </a:effectLst>
                <a:latin typeface="Gabriola" pitchFamily="82" charset="0"/>
              </a:rPr>
              <a:t>Finally . Message will be reconstructed by arranging the received packets in order and delivers to the application identified by the port number .</a:t>
            </a:r>
            <a:endParaRPr lang="en-US" b="1" dirty="0">
              <a:effectLst>
                <a:outerShdw blurRad="38100" dist="38100" dir="2700000" algn="tl">
                  <a:srgbClr val="000000">
                    <a:alpha val="43137"/>
                  </a:srgbClr>
                </a:outerShdw>
              </a:effectLst>
              <a:latin typeface="Gabriola"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724400"/>
            <a:ext cx="7772400" cy="1975104"/>
          </a:xfrm>
        </p:spPr>
        <p:txBody>
          <a:bodyPr/>
          <a:lstStyle/>
          <a:p>
            <a:r>
              <a:rPr lang="en-US" sz="5400" dirty="0" smtClean="0">
                <a:effectLst>
                  <a:outerShdw blurRad="38100" dist="38100" dir="2700000" algn="tl">
                    <a:srgbClr val="000000">
                      <a:alpha val="43137"/>
                    </a:srgbClr>
                  </a:outerShdw>
                  <a:reflection blurRad="12700" stA="34000" endA="740" endPos="53000" dir="5400000" sy="-100000" algn="bl" rotWithShape="0"/>
                </a:effectLst>
                <a:latin typeface="Gabriola" pitchFamily="82" charset="0"/>
              </a:rPr>
              <a:t>Done by : p pavani</a:t>
            </a:r>
            <a:endParaRPr lang="en-US" sz="5400" dirty="0">
              <a:effectLst>
                <a:outerShdw blurRad="38100" dist="38100" dir="2700000" algn="tl">
                  <a:srgbClr val="000000">
                    <a:alpha val="43137"/>
                  </a:srgbClr>
                </a:outerShdw>
                <a:reflection blurRad="12700" stA="34000" endA="740" endPos="53000" dir="5400000" sy="-100000" algn="bl" rotWithShape="0"/>
              </a:effectLst>
              <a:latin typeface="Gabriola" pitchFamily="82" charset="0"/>
            </a:endParaRPr>
          </a:p>
        </p:txBody>
      </p:sp>
      <p:sp>
        <p:nvSpPr>
          <p:cNvPr id="3" name="Subtitle 2"/>
          <p:cNvSpPr>
            <a:spLocks noGrp="1"/>
          </p:cNvSpPr>
          <p:nvPr>
            <p:ph type="subTitle" idx="1"/>
          </p:nvPr>
        </p:nvSpPr>
        <p:spPr>
          <a:xfrm>
            <a:off x="838200" y="1676400"/>
            <a:ext cx="7772400" cy="1508760"/>
          </a:xfrm>
        </p:spPr>
        <p:txBody>
          <a:bodyPr>
            <a:noAutofit/>
          </a:bodyPr>
          <a:lstStyle/>
          <a:p>
            <a:pPr algn="ctr"/>
            <a:r>
              <a:rPr lang="en-US" sz="7200" b="1" u="sng" dirty="0" smtClean="0">
                <a:effectLst>
                  <a:outerShdw blurRad="38100" dist="38100" dir="2700000" algn="tl">
                    <a:srgbClr val="000000">
                      <a:alpha val="43137"/>
                    </a:srgbClr>
                  </a:outerShdw>
                </a:effectLst>
                <a:latin typeface="Gabriola" pitchFamily="82" charset="0"/>
              </a:rPr>
              <a:t>Wireless / Mobile  Computing </a:t>
            </a:r>
            <a:r>
              <a:rPr lang="en-US" sz="7200" b="1" u="sng" dirty="0" smtClean="0">
                <a:effectLst>
                  <a:outerShdw blurRad="38100" dist="38100" dir="2700000" algn="tl">
                    <a:srgbClr val="000000">
                      <a:alpha val="43137"/>
                    </a:srgbClr>
                  </a:outerShdw>
                </a:effectLst>
                <a:latin typeface="Gabriola" pitchFamily="82" charset="0"/>
              </a:rPr>
              <a:t>Technology</a:t>
            </a:r>
            <a:r>
              <a:rPr lang="en-US" sz="7200" b="1" u="sng" dirty="0" smtClean="0">
                <a:effectLst>
                  <a:outerShdw blurRad="38100" dist="38100" dir="2700000" algn="tl">
                    <a:srgbClr val="000000">
                      <a:alpha val="43137"/>
                    </a:srgbClr>
                  </a:outerShdw>
                </a:effectLst>
                <a:latin typeface="Gabriola" pitchFamily="82" charset="0"/>
              </a:rPr>
              <a:t>…</a:t>
            </a:r>
            <a:endParaRPr lang="en-US" sz="7200" b="1" u="sng" dirty="0">
              <a:effectLst>
                <a:outerShdw blurRad="38100" dist="38100" dir="2700000" algn="tl">
                  <a:srgbClr val="000000">
                    <a:alpha val="43137"/>
                  </a:srgbClr>
                </a:outerShdw>
              </a:effectLst>
              <a:latin typeface="Gabriola" pitchFamily="82"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740664"/>
          </a:xfrm>
        </p:spPr>
        <p:txBody>
          <a:bodyPr>
            <a:normAutofit fontScale="90000"/>
          </a:bodyPr>
          <a:lstStyle/>
          <a:p>
            <a:pPr algn="ctr"/>
            <a:r>
              <a:rPr lang="en-US" sz="4800" b="1" u="sng" dirty="0" smtClean="0">
                <a:effectLst>
                  <a:outerShdw blurRad="38100" dist="38100" dir="2700000" algn="tl">
                    <a:srgbClr val="000000">
                      <a:alpha val="43137"/>
                    </a:srgbClr>
                  </a:outerShdw>
                </a:effectLst>
                <a:latin typeface="Gabriola" pitchFamily="82" charset="0"/>
              </a:rPr>
              <a:t>Technologies and interfaces used for wireless and mobile computing </a:t>
            </a:r>
            <a:r>
              <a:rPr lang="en-US" sz="4800" b="1" dirty="0" smtClean="0">
                <a:effectLst>
                  <a:outerShdw blurRad="38100" dist="38100" dir="2700000" algn="tl">
                    <a:srgbClr val="000000">
                      <a:alpha val="43137"/>
                    </a:srgbClr>
                  </a:outerShdw>
                </a:effectLst>
                <a:latin typeface="Gabriola" pitchFamily="82" charset="0"/>
              </a:rPr>
              <a:t>---</a:t>
            </a:r>
            <a:endParaRPr lang="en-US" sz="48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533400" y="1752600"/>
            <a:ext cx="8458200" cy="4953000"/>
          </a:xfrm>
        </p:spPr>
        <p:txBody>
          <a:bodyPr>
            <a:normAutofit/>
          </a:bodyPr>
          <a:lstStyle/>
          <a:p>
            <a:pPr algn="ctr">
              <a:buFont typeface="Courier New" pitchFamily="49" charset="0"/>
              <a:buChar char="o"/>
            </a:pPr>
            <a:r>
              <a:rPr lang="en-US" sz="4000" b="1" dirty="0" smtClean="0">
                <a:latin typeface="Gabriola" pitchFamily="82" charset="0"/>
              </a:rPr>
              <a:t>GSM (Global System for Mobile)</a:t>
            </a:r>
          </a:p>
          <a:p>
            <a:pPr algn="ctr">
              <a:buFont typeface="Courier New" pitchFamily="49" charset="0"/>
              <a:buChar char="o"/>
            </a:pPr>
            <a:r>
              <a:rPr lang="en-US" sz="4000" b="1" dirty="0" smtClean="0">
                <a:latin typeface="Gabriola" pitchFamily="82" charset="0"/>
              </a:rPr>
              <a:t>WLL (Wireless in Local Loop)</a:t>
            </a:r>
          </a:p>
          <a:p>
            <a:pPr algn="ctr">
              <a:buFont typeface="Courier New" pitchFamily="49" charset="0"/>
              <a:buChar char="o"/>
            </a:pPr>
            <a:r>
              <a:rPr lang="en-US" sz="4000" b="1" dirty="0" smtClean="0">
                <a:latin typeface="Gabriola" pitchFamily="82" charset="0"/>
              </a:rPr>
              <a:t>GPRS (General Packet Radio Service)</a:t>
            </a:r>
          </a:p>
          <a:p>
            <a:pPr algn="ctr">
              <a:buFont typeface="Courier New" pitchFamily="49" charset="0"/>
              <a:buChar char="o"/>
            </a:pPr>
            <a:r>
              <a:rPr lang="en-US" sz="4000" b="1" dirty="0" smtClean="0">
                <a:latin typeface="Gabriola" pitchFamily="82" charset="0"/>
              </a:rPr>
              <a:t>G , 2G , 3G , 4G and 5G Networks</a:t>
            </a:r>
          </a:p>
          <a:p>
            <a:pPr algn="ctr">
              <a:buFont typeface="Courier New" pitchFamily="49" charset="0"/>
              <a:buChar char="o"/>
            </a:pPr>
            <a:r>
              <a:rPr lang="en-US" sz="4000" b="1" dirty="0" smtClean="0">
                <a:latin typeface="Gabriola" pitchFamily="82" charset="0"/>
              </a:rPr>
              <a:t>SMS</a:t>
            </a:r>
          </a:p>
          <a:p>
            <a:pPr algn="ctr">
              <a:buFont typeface="Courier New" pitchFamily="49" charset="0"/>
              <a:buChar char="o"/>
            </a:pPr>
            <a:r>
              <a:rPr lang="en-US" sz="4000" b="1" dirty="0" smtClean="0">
                <a:latin typeface="Gabriola" pitchFamily="82" charset="0"/>
              </a:rPr>
              <a:t>Chat</a:t>
            </a:r>
          </a:p>
          <a:p>
            <a:pPr algn="ctr">
              <a:buFont typeface="Courier New" pitchFamily="49" charset="0"/>
              <a:buChar char="o"/>
            </a:pPr>
            <a:r>
              <a:rPr lang="en-US" sz="4000" b="1" dirty="0" smtClean="0">
                <a:latin typeface="Gabriola" pitchFamily="82" charset="0"/>
              </a:rPr>
              <a:t>Video Conferencing</a:t>
            </a:r>
          </a:p>
          <a:p>
            <a:pPr>
              <a:buNone/>
            </a:pPr>
            <a:endParaRPr lang="en-US" sz="4000" b="1" dirty="0" smtClean="0"/>
          </a:p>
          <a:p>
            <a:pPr>
              <a:buNone/>
            </a:pPr>
            <a:endParaRPr lang="en-US" sz="4000" b="1"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marL="857250" indent="-857250" algn="ctr">
              <a:buFont typeface="+mj-lt"/>
              <a:buAutoNum type="romanUcPeriod"/>
            </a:pPr>
            <a:r>
              <a:rPr lang="en-US" sz="4400" b="1" dirty="0" smtClean="0">
                <a:latin typeface="Gabriola" pitchFamily="82" charset="0"/>
              </a:rPr>
              <a:t>GSM (Global System for Mobile )</a:t>
            </a:r>
            <a:endParaRPr lang="en-US" sz="4400" b="1" dirty="0">
              <a:latin typeface="Gabriola" pitchFamily="82" charset="0"/>
            </a:endParaRPr>
          </a:p>
        </p:txBody>
      </p:sp>
      <p:sp>
        <p:nvSpPr>
          <p:cNvPr id="3" name="Content Placeholder 2"/>
          <p:cNvSpPr>
            <a:spLocks noGrp="1"/>
          </p:cNvSpPr>
          <p:nvPr>
            <p:ph idx="1"/>
          </p:nvPr>
        </p:nvSpPr>
        <p:spPr>
          <a:xfrm>
            <a:off x="457200" y="914400"/>
            <a:ext cx="8686800" cy="5943600"/>
          </a:xfrm>
        </p:spPr>
        <p:txBody>
          <a:bodyPr>
            <a:normAutofit/>
          </a:bodyPr>
          <a:lstStyle/>
          <a:p>
            <a:pPr>
              <a:buFont typeface="Arial" pitchFamily="34" charset="0"/>
              <a:buChar char="•"/>
            </a:pPr>
            <a:r>
              <a:rPr lang="en-US" sz="3200" b="1" dirty="0" smtClean="0">
                <a:latin typeface="Gabriola" pitchFamily="82" charset="0"/>
              </a:rPr>
              <a:t>A mobile communication standard that is used to transmit mobile voice and data services from 2G onwards .</a:t>
            </a:r>
          </a:p>
          <a:p>
            <a:pPr>
              <a:buFont typeface="Arial" pitchFamily="34" charset="0"/>
              <a:buChar char="•"/>
            </a:pPr>
            <a:r>
              <a:rPr lang="en-US" sz="3200" b="1" dirty="0" smtClean="0">
                <a:latin typeface="Gabriola" pitchFamily="82" charset="0"/>
              </a:rPr>
              <a:t>Transfers data through teleservices like DATA CALLS and SMS .</a:t>
            </a:r>
          </a:p>
          <a:p>
            <a:pPr>
              <a:buFont typeface="Arial" pitchFamily="34" charset="0"/>
              <a:buChar char="•"/>
            </a:pPr>
            <a:r>
              <a:rPr lang="en-US" sz="3200" b="1" dirty="0" smtClean="0">
                <a:latin typeface="Gabriola" pitchFamily="82" charset="0"/>
              </a:rPr>
              <a:t>Uses narrowband TDMA , which allows 8 simultaneous calls on the same radio frequency  .</a:t>
            </a:r>
          </a:p>
          <a:p>
            <a:pPr>
              <a:buFont typeface="Arial" pitchFamily="34" charset="0"/>
              <a:buChar char="•"/>
            </a:pPr>
            <a:r>
              <a:rPr lang="en-US" sz="3200" b="1" dirty="0" smtClean="0">
                <a:latin typeface="Gabriola" pitchFamily="82" charset="0"/>
              </a:rPr>
              <a:t>GSM systems use encryption to make phone calls more secure   (900-1800 MHz [Europe &amp; Asia]) .</a:t>
            </a:r>
          </a:p>
          <a:p>
            <a:pPr>
              <a:buFont typeface="Arial" pitchFamily="34" charset="0"/>
              <a:buChar char="•"/>
            </a:pPr>
            <a:r>
              <a:rPr lang="en-US" sz="3200" b="1" dirty="0" smtClean="0">
                <a:latin typeface="Gabriola" pitchFamily="82" charset="0"/>
              </a:rPr>
              <a:t>SIM – Subscriber Identity Module – A tiny computer chip that gives a cellular  device its unique phone number. It has the memory , processor and the ability to interact with the user {16 – 256 kb of memory } .</a:t>
            </a:r>
            <a:endParaRPr lang="en-US" sz="3200" b="1" dirty="0">
              <a:latin typeface="Gabriola" pitchFamily="82" charset="0"/>
            </a:endParaRP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normAutofit fontScale="90000"/>
          </a:bodyPr>
          <a:lstStyle/>
          <a:p>
            <a:pPr algn="ctr"/>
            <a:r>
              <a:rPr lang="en-US" sz="6000" b="1" dirty="0" smtClean="0">
                <a:effectLst>
                  <a:outerShdw blurRad="38100" dist="38100" dir="2700000" algn="tl">
                    <a:srgbClr val="000000">
                      <a:alpha val="43137"/>
                    </a:srgbClr>
                  </a:outerShdw>
                </a:effectLst>
                <a:latin typeface="Gabriola" pitchFamily="82" charset="0"/>
              </a:rPr>
              <a:t>II.    WLL (Wireless in Local Loop )</a:t>
            </a:r>
            <a:endParaRPr lang="en-US" sz="60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533400" y="1066800"/>
            <a:ext cx="8382000" cy="5562600"/>
          </a:xfrm>
        </p:spPr>
        <p:txBody>
          <a:bodyPr>
            <a:normAutofit/>
          </a:bodyPr>
          <a:lstStyle/>
          <a:p>
            <a:r>
              <a:rPr lang="en-US" sz="3600" b="1" dirty="0" smtClean="0">
                <a:effectLst>
                  <a:outerShdw blurRad="38100" dist="38100" dir="2700000" algn="tl">
                    <a:srgbClr val="000000">
                      <a:alpha val="43137"/>
                    </a:srgbClr>
                  </a:outerShdw>
                </a:effectLst>
                <a:latin typeface="Gabriola" pitchFamily="82" charset="0"/>
              </a:rPr>
              <a:t>A Technology implementation where the subscriber is connected to the nearest exchange through a radio link instead of physical copper wires .</a:t>
            </a:r>
          </a:p>
          <a:p>
            <a:r>
              <a:rPr lang="en-US" sz="3600" b="1" dirty="0" smtClean="0">
                <a:effectLst>
                  <a:outerShdw blurRad="38100" dist="38100" dir="2700000" algn="tl">
                    <a:srgbClr val="000000">
                      <a:alpha val="43137"/>
                    </a:srgbClr>
                  </a:outerShdw>
                </a:effectLst>
                <a:latin typeface="Gabriola" pitchFamily="82" charset="0"/>
              </a:rPr>
              <a:t>It is a circuit line from a subscriber’s phone to the LCO . </a:t>
            </a:r>
          </a:p>
          <a:p>
            <a:r>
              <a:rPr lang="en-US" sz="3600" b="1" dirty="0" smtClean="0">
                <a:effectLst>
                  <a:outerShdw blurRad="38100" dist="38100" dir="2700000" algn="tl">
                    <a:srgbClr val="000000">
                      <a:alpha val="43137"/>
                    </a:srgbClr>
                  </a:outerShdw>
                </a:effectLst>
                <a:latin typeface="Gabriola" pitchFamily="82" charset="0"/>
              </a:rPr>
              <a:t>In the areas where the implementation of these local loop are risky and increases cost of installation , WLL is preferred choice for connection .</a:t>
            </a:r>
          </a:p>
          <a:p>
            <a:r>
              <a:rPr lang="en-US" sz="3600" b="1" dirty="0" smtClean="0">
                <a:effectLst>
                  <a:outerShdw blurRad="38100" dist="38100" dir="2700000" algn="tl">
                    <a:srgbClr val="000000">
                      <a:alpha val="43137"/>
                    </a:srgbClr>
                  </a:outerShdw>
                </a:effectLst>
                <a:latin typeface="Gabriola" pitchFamily="82" charset="0"/>
              </a:rPr>
              <a:t>This is because WLL uses wireless links rather than copper wires to connect subscribers to the LCO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914400"/>
          </a:xfrm>
        </p:spPr>
        <p:txBody>
          <a:bodyPr/>
          <a:lstStyle/>
          <a:p>
            <a:pPr algn="ctr"/>
            <a:r>
              <a:rPr lang="en-US" sz="5200" b="1" dirty="0" smtClean="0">
                <a:effectLst>
                  <a:outerShdw blurRad="38100" dist="38100" dir="2700000" algn="tl">
                    <a:srgbClr val="000000">
                      <a:alpha val="43137"/>
                    </a:srgbClr>
                  </a:outerShdw>
                </a:effectLst>
                <a:latin typeface="Gabriola" pitchFamily="82" charset="0"/>
              </a:rPr>
              <a:t>III.     GPRS (General Packet Radio Service)</a:t>
            </a:r>
            <a:endParaRPr lang="en-US" sz="52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381000" y="1371600"/>
            <a:ext cx="8763000" cy="5486400"/>
          </a:xfrm>
        </p:spPr>
        <p:txBody>
          <a:bodyPr>
            <a:normAutofit/>
          </a:bodyPr>
          <a:lstStyle/>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GPRS is a technology for radio transmission of small packets of data esp. between mobile devices and the internet on unused segments of GSM bandwidth .</a:t>
            </a:r>
          </a:p>
          <a:p>
            <a:pPr>
              <a:buFont typeface="Wingdings" pitchFamily="2" charset="2"/>
              <a:buChar char="q"/>
            </a:pPr>
            <a:r>
              <a:rPr lang="en-US" sz="4000" b="1" dirty="0" smtClean="0">
                <a:effectLst>
                  <a:outerShdw blurRad="38100" dist="38100" dir="2700000" algn="tl">
                    <a:srgbClr val="000000">
                      <a:alpha val="43137"/>
                    </a:srgbClr>
                  </a:outerShdw>
                </a:effectLst>
                <a:latin typeface="Gabriola" pitchFamily="82" charset="0"/>
              </a:rPr>
              <a:t>GRPS transfers data/information by splitting it into packets and sent through the network over the unused GSM bandwidth and is reassembled at the receiving end.</a:t>
            </a:r>
            <a:endParaRPr lang="en-US" sz="40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wheel spokes="2"/>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762000"/>
          </a:xfrm>
        </p:spPr>
        <p:txBody>
          <a:bodyPr/>
          <a:lstStyle/>
          <a:p>
            <a:pPr algn="ctr"/>
            <a:r>
              <a:rPr lang="en-US" sz="4800" b="1" dirty="0" smtClean="0">
                <a:effectLst>
                  <a:outerShdw blurRad="38100" dist="38100" dir="2700000" algn="tl">
                    <a:srgbClr val="000000">
                      <a:alpha val="43137"/>
                    </a:srgbClr>
                  </a:outerShdw>
                </a:effectLst>
                <a:latin typeface="Gabriola" pitchFamily="82" charset="0"/>
              </a:rPr>
              <a:t>IV.    Networks</a:t>
            </a: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r>
              <a:rPr lang="en-US" sz="4400" b="1" dirty="0" smtClean="0">
                <a:effectLst>
                  <a:outerShdw blurRad="38100" dist="38100" dir="2700000" algn="tl">
                    <a:srgbClr val="000000">
                      <a:alpha val="43137"/>
                    </a:srgbClr>
                  </a:outerShdw>
                </a:effectLst>
                <a:latin typeface="Gabriola" pitchFamily="82" charset="0"/>
              </a:rPr>
              <a:t/>
            </a:r>
            <a:br>
              <a:rPr lang="en-US" sz="4400" b="1" dirty="0" smtClean="0">
                <a:effectLst>
                  <a:outerShdw blurRad="38100" dist="38100" dir="2700000" algn="tl">
                    <a:srgbClr val="000000">
                      <a:alpha val="43137"/>
                    </a:srgbClr>
                  </a:outerShdw>
                </a:effectLst>
                <a:latin typeface="Gabriola" pitchFamily="82" charset="0"/>
              </a:rPr>
            </a:br>
            <a:endParaRPr lang="en-US" sz="4400" b="1" dirty="0">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a:xfrm>
            <a:off x="533400" y="1524000"/>
            <a:ext cx="8229600" cy="5638800"/>
          </a:xfrm>
        </p:spPr>
        <p:txBody>
          <a:bodyPr>
            <a:normAutofit/>
          </a:bodyPr>
          <a:lstStyle/>
          <a:p>
            <a:pPr>
              <a:buFont typeface="Wingdings" pitchFamily="2" charset="2"/>
              <a:buChar char="q"/>
            </a:pPr>
            <a:r>
              <a:rPr lang="en-US" sz="3200" b="1" dirty="0" smtClean="0">
                <a:effectLst>
                  <a:outerShdw blurRad="38100" dist="38100" dir="2700000" algn="tl">
                    <a:srgbClr val="000000">
                      <a:alpha val="43137"/>
                    </a:srgbClr>
                  </a:outerShdw>
                </a:effectLst>
                <a:latin typeface="Gabriola" pitchFamily="82" charset="0"/>
              </a:rPr>
              <a:t>    “G” in the wireless networks refers to the “generation” of the          underlying wireless network technology .</a:t>
            </a:r>
          </a:p>
          <a:p>
            <a:pPr>
              <a:buFont typeface="Wingdings" pitchFamily="2" charset="2"/>
              <a:buChar char="q"/>
            </a:pPr>
            <a:r>
              <a:rPr lang="en-US" sz="3200" b="1" dirty="0" smtClean="0">
                <a:effectLst>
                  <a:outerShdw blurRad="38100" dist="38100" dir="2700000" algn="tl">
                    <a:srgbClr val="000000">
                      <a:alpha val="43137"/>
                    </a:srgbClr>
                  </a:outerShdw>
                </a:effectLst>
                <a:latin typeface="Gabriola" pitchFamily="82" charset="0"/>
              </a:rPr>
              <a:t>      There are different networks :-</a:t>
            </a:r>
          </a:p>
          <a:p>
            <a:pPr lvl="3"/>
            <a:r>
              <a:rPr lang="en-US" sz="3200" dirty="0" smtClean="0">
                <a:effectLst>
                  <a:outerShdw blurRad="38100" dist="38100" dir="2700000" algn="tl">
                    <a:srgbClr val="000000">
                      <a:alpha val="43137"/>
                    </a:srgbClr>
                  </a:outerShdw>
                </a:effectLst>
                <a:latin typeface="Arial Rounded MT Bold" pitchFamily="34" charset="0"/>
              </a:rPr>
              <a:t>1G</a:t>
            </a:r>
          </a:p>
          <a:p>
            <a:pPr lvl="3"/>
            <a:r>
              <a:rPr lang="en-US" sz="3200" dirty="0" smtClean="0">
                <a:effectLst>
                  <a:outerShdw blurRad="38100" dist="38100" dir="2700000" algn="tl">
                    <a:srgbClr val="000000">
                      <a:alpha val="43137"/>
                    </a:srgbClr>
                  </a:outerShdw>
                </a:effectLst>
                <a:latin typeface="Arial Rounded MT Bold" pitchFamily="34" charset="0"/>
              </a:rPr>
              <a:t>2G</a:t>
            </a:r>
          </a:p>
          <a:p>
            <a:pPr lvl="3"/>
            <a:r>
              <a:rPr lang="en-US" sz="3200" dirty="0" smtClean="0">
                <a:effectLst>
                  <a:outerShdw blurRad="38100" dist="38100" dir="2700000" algn="tl">
                    <a:srgbClr val="000000">
                      <a:alpha val="43137"/>
                    </a:srgbClr>
                  </a:outerShdw>
                </a:effectLst>
                <a:latin typeface="Arial Rounded MT Bold" pitchFamily="34" charset="0"/>
              </a:rPr>
              <a:t>3G</a:t>
            </a:r>
          </a:p>
          <a:p>
            <a:pPr lvl="3"/>
            <a:r>
              <a:rPr lang="en-US" sz="3200" dirty="0" smtClean="0">
                <a:effectLst>
                  <a:outerShdw blurRad="38100" dist="38100" dir="2700000" algn="tl">
                    <a:srgbClr val="000000">
                      <a:alpha val="43137"/>
                    </a:srgbClr>
                  </a:outerShdw>
                </a:effectLst>
                <a:latin typeface="Arial Rounded MT Bold" pitchFamily="34" charset="0"/>
              </a:rPr>
              <a:t>4G</a:t>
            </a:r>
          </a:p>
          <a:p>
            <a:pPr lvl="3"/>
            <a:r>
              <a:rPr lang="en-US" sz="3200" dirty="0" smtClean="0">
                <a:effectLst>
                  <a:outerShdw blurRad="38100" dist="38100" dir="2700000" algn="tl">
                    <a:srgbClr val="000000">
                      <a:alpha val="43137"/>
                    </a:srgbClr>
                  </a:outerShdw>
                </a:effectLst>
                <a:latin typeface="Arial Rounded MT Bold" pitchFamily="34" charset="0"/>
              </a:rPr>
              <a:t>5G</a:t>
            </a:r>
            <a:endParaRPr lang="en-US" sz="3200" dirty="0">
              <a:effectLst>
                <a:outerShdw blurRad="38100" dist="38100" dir="2700000" algn="tl">
                  <a:srgbClr val="000000">
                    <a:alpha val="43137"/>
                  </a:srgbClr>
                </a:outerShdw>
              </a:effectLst>
              <a:latin typeface="Arial Rounded MT Bold" pitchFamily="34" charset="0"/>
            </a:endParaRPr>
          </a:p>
        </p:txBody>
      </p:sp>
    </p:spTree>
  </p:cSld>
  <p:clrMapOvr>
    <a:masterClrMapping/>
  </p:clrMapOvr>
  <p:transition spd="slow">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Rounded MT Bold" pitchFamily="34" charset="0"/>
              </a:rPr>
              <a:t>1G </a:t>
            </a:r>
            <a:r>
              <a:rPr lang="en-US" sz="5400" b="1" dirty="0" smtClean="0">
                <a:latin typeface="Gabriola" pitchFamily="82" charset="0"/>
              </a:rPr>
              <a:t>Network</a:t>
            </a:r>
            <a:endParaRPr lang="en-US" sz="5400" b="1" dirty="0">
              <a:latin typeface="Arial Rounded MT Bold" pitchFamily="34" charset="0"/>
            </a:endParaRPr>
          </a:p>
        </p:txBody>
      </p:sp>
      <p:sp>
        <p:nvSpPr>
          <p:cNvPr id="3" name="Content Placeholder 2"/>
          <p:cNvSpPr>
            <a:spLocks noGrp="1"/>
          </p:cNvSpPr>
          <p:nvPr>
            <p:ph idx="1"/>
          </p:nvPr>
        </p:nvSpPr>
        <p:spPr>
          <a:xfrm>
            <a:off x="762000" y="1828800"/>
            <a:ext cx="8001000" cy="4572000"/>
          </a:xfrm>
        </p:spPr>
        <p:txBody>
          <a:bodyPr>
            <a:normAutofit/>
          </a:bodyPr>
          <a:lstStyle/>
          <a:p>
            <a:r>
              <a:rPr lang="en-US" sz="3600" b="1" dirty="0" smtClean="0">
                <a:effectLst>
                  <a:outerShdw blurRad="38100" dist="38100" dir="2700000" algn="tl">
                    <a:srgbClr val="000000">
                      <a:alpha val="43137"/>
                    </a:srgbClr>
                  </a:outerShdw>
                </a:effectLst>
                <a:latin typeface="Gabriola" pitchFamily="82" charset="0"/>
              </a:rPr>
              <a:t>Considered to be the first analog cellular systems , which started in early 1980’s .</a:t>
            </a:r>
          </a:p>
          <a:p>
            <a:r>
              <a:rPr lang="en-US" sz="3600" b="1" dirty="0" smtClean="0">
                <a:effectLst>
                  <a:outerShdw blurRad="38100" dist="38100" dir="2700000" algn="tl">
                    <a:srgbClr val="000000">
                      <a:alpha val="43137"/>
                    </a:srgbClr>
                  </a:outerShdw>
                </a:effectLst>
                <a:latin typeface="Gabriola" pitchFamily="82" charset="0"/>
              </a:rPr>
              <a:t>There were radio telephone systems even before that . </a:t>
            </a:r>
          </a:p>
          <a:p>
            <a:r>
              <a:rPr lang="en-US" sz="3600" b="1" dirty="0" smtClean="0">
                <a:effectLst>
                  <a:outerShdw blurRad="38100" dist="38100" dir="2700000" algn="tl">
                    <a:srgbClr val="000000">
                      <a:alpha val="43137"/>
                    </a:srgbClr>
                  </a:outerShdw>
                </a:effectLst>
                <a:latin typeface="Gabriola" pitchFamily="82" charset="0"/>
              </a:rPr>
              <a:t>These networks are conceived and designed purely for voice calls with almost no consideration of data services .</a:t>
            </a:r>
            <a:endParaRPr lang="en-US" sz="3600" b="1" dirty="0">
              <a:effectLst>
                <a:outerShdw blurRad="38100" dist="38100" dir="2700000" algn="tl">
                  <a:srgbClr val="000000">
                    <a:alpha val="43137"/>
                  </a:srgbClr>
                </a:outerShdw>
              </a:effectLst>
              <a:latin typeface="Gabriola" pitchFamily="82" charset="0"/>
            </a:endParaRPr>
          </a:p>
        </p:txBody>
      </p:sp>
    </p:spTree>
  </p:cSld>
  <p:clrMapOvr>
    <a:masterClrMapping/>
  </p:clrMapOvr>
  <p:transition spd="slow">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270</TotalTime>
  <Words>1070</Words>
  <Application>Microsoft Office PowerPoint</Application>
  <PresentationFormat>On-screen Show (4:3)</PresentationFormat>
  <Paragraphs>92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{continuition}       TCP / IP</vt:lpstr>
      <vt:lpstr>Addressing , Mapping , Acknowledgement</vt:lpstr>
      <vt:lpstr>Done by : p pavani</vt:lpstr>
      <vt:lpstr>Technologies and interfaces used for wireless and mobile computing ---</vt:lpstr>
      <vt:lpstr>GSM (Global System for Mobile )</vt:lpstr>
      <vt:lpstr>II.    WLL (Wireless in Local Loop )</vt:lpstr>
      <vt:lpstr>III.     GPRS (General Packet Radio Service)</vt:lpstr>
      <vt:lpstr>IV.    Networks                                     </vt:lpstr>
      <vt:lpstr>1G Network</vt:lpstr>
      <vt:lpstr>2G Network</vt:lpstr>
      <vt:lpstr>3G Network</vt:lpstr>
      <vt:lpstr>4G Network</vt:lpstr>
      <vt:lpstr>5G Network</vt:lpstr>
      <vt:lpstr>V.     SMS</vt:lpstr>
      <vt:lpstr>VI .  CHAT</vt:lpstr>
      <vt:lpstr>VII .  Video Conferencing </vt:lpstr>
      <vt:lpstr>VoIP (Voice over Internet Protocol )</vt:lpstr>
      <vt:lpstr>WIFI (Wireless Fidelity)</vt:lpstr>
      <vt:lpstr>WiMAX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 by : p pavani</dc:title>
  <dc:creator>FullSpeedPCW</dc:creator>
  <cp:lastModifiedBy>FullSpeedPCW</cp:lastModifiedBy>
  <cp:revision>9</cp:revision>
  <dcterms:created xsi:type="dcterms:W3CDTF">2024-12-06T10:50:25Z</dcterms:created>
  <dcterms:modified xsi:type="dcterms:W3CDTF">2024-12-07T02:12:27Z</dcterms:modified>
</cp:coreProperties>
</file>