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embeddedFontLst>
    <p:embeddedFont>
      <p:font typeface="Roboto"/>
      <p:regular r:id="rId48"/>
      <p:bold r:id="rId49"/>
      <p:italic r:id="rId50"/>
      <p:boldItalic r:id="rId51"/>
    </p:embeddedFont>
    <p:embeddedFont>
      <p:font typeface="Gill Sans"/>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regular.fntdata"/><Relationship Id="rId47" Type="http://schemas.openxmlformats.org/officeDocument/2006/relationships/slide" Target="slides/slide43.xml"/><Relationship Id="rId49"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GillSans-bold.fntdata"/><Relationship Id="rId52" Type="http://schemas.openxmlformats.org/officeDocument/2006/relationships/font" Target="fonts/GillSans-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d99e34a56_1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d99e34a56_1_1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ed99e34a56_1_1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dc8651da2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edc8651da2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edc8651da2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bcbace43e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ebcbace43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dc8651da2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edc8651da2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2edc8651da2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bc8d2847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bc8d2847c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2ebc8d2847c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ebeb530a8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ebeb530a8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2ebeb530a8c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d99e34a56_1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d99e34a56_1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ed99e34a56_1_1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ed99e34a56_1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ed99e34a56_1_1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2ed99e34a56_1_1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edc42ca24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edc42ca24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2edc42ca24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ed99e34a56_1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ed99e34a56_1_2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2ed99e34a56_1_2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ed99e34a56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ed99e34a56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2ed99e34a56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ed99e34a56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ed99e34a56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g2ed99e34a56_1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ed99e34a56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ed99e34a56_1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2ed99e34a56_1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ed99e34a56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ed99e34a56_1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2ed99e34a56_1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ed99e34a56_1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ed99e34a56_1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g2ed99e34a56_1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ed99e34a56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ed99e34a56_1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2ed99e34a56_1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ed99e34a56_1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ed99e34a56_1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2ed99e34a56_1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ed99e34a56_1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ed99e34a56_1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g2ed99e34a56_1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da2b86a9f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eda2b86a9f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ed99e34a56_1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ed99e34a56_1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g2ed99e34a56_1_1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d99e34a56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2ed99e34a56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bc8d2847c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bc8d2847c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ebc8d2847c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bcbace43e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ebcbace43e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EC0DB"/>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EC0DB"/>
                </a:solidFill>
                <a:latin typeface="Arial"/>
                <a:ea typeface="Arial"/>
                <a:cs typeface="Arial"/>
                <a:sym typeface="Arial"/>
              </a:rPr>
              <a:t>”</a:t>
            </a:r>
            <a:endParaRPr sz="1800">
              <a:solidFill>
                <a:srgbClr val="7EC0DB"/>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EC0DB"/>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7EC0DB"/>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0" name="Shape 30"/>
        <p:cNvGrpSpPr/>
        <p:nvPr/>
      </p:nvGrpSpPr>
      <p:grpSpPr>
        <a:xfrm>
          <a:off x="0" y="0"/>
          <a:ext cx="0" cy="0"/>
          <a:chOff x="0" y="0"/>
          <a:chExt cx="0" cy="0"/>
        </a:xfrm>
      </p:grpSpPr>
      <p:grpSp>
        <p:nvGrpSpPr>
          <p:cNvPr id="31" name="Google Shape;31;p3"/>
          <p:cNvGrpSpPr/>
          <p:nvPr/>
        </p:nvGrpSpPr>
        <p:grpSpPr>
          <a:xfrm>
            <a:off x="0" y="-8467"/>
            <a:ext cx="12192000" cy="6866467"/>
            <a:chOff x="0" y="-8467"/>
            <a:chExt cx="12192000" cy="6866467"/>
          </a:xfrm>
        </p:grpSpPr>
        <p:cxnSp>
          <p:nvCxnSpPr>
            <p:cNvPr id="32" name="Google Shape;32;p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3" name="Google Shape;33;p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4" name="Google Shape;34;p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5" name="Google Shape;35;p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6" name="Google Shape;36;p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38" name="Google Shape;38;p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39" name="Google Shape;39;p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0" name="Google Shape;40;p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3"/>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4" name="Google Shape;44;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6" name="Google Shape;56;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9" name="Google Shape;69;p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1" name="Google Shape;71;p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98F98">
                <a:alpha val="6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7EC0DB">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7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3.png"/><Relationship Id="rId5" Type="http://schemas.openxmlformats.org/officeDocument/2006/relationships/image" Target="../media/image5.png"/><Relationship Id="rId6"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nvSpPr>
        <p:spPr>
          <a:xfrm>
            <a:off x="2188420" y="1189699"/>
            <a:ext cx="50121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Department of Data science</a:t>
            </a:r>
            <a:endParaRPr b="0" i="0" sz="20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II B.Tech II Semester Mini Project-2024</a:t>
            </a:r>
            <a:endParaRPr b="0" i="0" sz="20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Submitted by</a:t>
            </a:r>
            <a:endParaRPr b="0" i="0" sz="20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  Batch -03</a:t>
            </a:r>
            <a:endParaRPr b="0" i="0" sz="2000" u="none" cap="none" strike="noStrike">
              <a:solidFill>
                <a:schemeClr val="dk1"/>
              </a:solidFill>
              <a:latin typeface="Trebuchet MS"/>
              <a:ea typeface="Trebuchet MS"/>
              <a:cs typeface="Trebuchet MS"/>
              <a:sym typeface="Trebuchet MS"/>
            </a:endParaRPr>
          </a:p>
          <a:p>
            <a:pPr indent="0" lvl="0" marL="0" marR="0" rtl="0" algn="l">
              <a:spcBef>
                <a:spcPts val="0"/>
              </a:spcBef>
              <a:spcAft>
                <a:spcPts val="0"/>
              </a:spcAft>
              <a:buNone/>
            </a:pPr>
            <a:br>
              <a:rPr b="0" i="0" lang="en-US" sz="2000" u="none" cap="none" strike="noStrike">
                <a:solidFill>
                  <a:schemeClr val="dk1"/>
                </a:solidFill>
                <a:latin typeface="Trebuchet MS"/>
                <a:ea typeface="Trebuchet MS"/>
                <a:cs typeface="Trebuchet MS"/>
                <a:sym typeface="Trebuchet MS"/>
              </a:rPr>
            </a:br>
            <a:endParaRPr sz="2000">
              <a:solidFill>
                <a:schemeClr val="dk1"/>
              </a:solidFill>
              <a:latin typeface="Trebuchet MS"/>
              <a:ea typeface="Trebuchet MS"/>
              <a:cs typeface="Trebuchet MS"/>
              <a:sym typeface="Trebuchet MS"/>
            </a:endParaRPr>
          </a:p>
        </p:txBody>
      </p:sp>
      <p:grpSp>
        <p:nvGrpSpPr>
          <p:cNvPr id="148" name="Google Shape;148;p18"/>
          <p:cNvGrpSpPr/>
          <p:nvPr/>
        </p:nvGrpSpPr>
        <p:grpSpPr>
          <a:xfrm>
            <a:off x="2282588" y="2972711"/>
            <a:ext cx="5011994" cy="912600"/>
            <a:chOff x="0" y="0"/>
            <a:chExt cx="5011994" cy="912600"/>
          </a:xfrm>
        </p:grpSpPr>
        <p:sp>
          <p:nvSpPr>
            <p:cNvPr id="149" name="Google Shape;149;p18"/>
            <p:cNvSpPr/>
            <p:nvPr/>
          </p:nvSpPr>
          <p:spPr>
            <a:xfrm>
              <a:off x="0" y="0"/>
              <a:ext cx="5011994" cy="912600"/>
            </a:xfrm>
            <a:prstGeom prst="roundRect">
              <a:avLst>
                <a:gd fmla="val 16667" name="adj"/>
              </a:avLst>
            </a:prstGeom>
            <a:gradFill>
              <a:gsLst>
                <a:gs pos="0">
                  <a:srgbClr val="4A9ABC"/>
                </a:gs>
                <a:gs pos="78000">
                  <a:srgbClr val="2C86A9"/>
                </a:gs>
                <a:gs pos="100000">
                  <a:srgbClr val="2C86A9"/>
                </a:gs>
              </a:gsLst>
              <a:lin ang="5400000" scaled="0"/>
            </a:gradFill>
            <a:ln>
              <a:noFill/>
            </a:ln>
            <a:effectLst>
              <a:outerShdw blurRad="38100" rotWithShape="0" dir="5400000" dist="254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txBox="1"/>
            <p:nvPr/>
          </p:nvSpPr>
          <p:spPr>
            <a:xfrm>
              <a:off x="44549" y="44549"/>
              <a:ext cx="4923000" cy="823500"/>
            </a:xfrm>
            <a:prstGeom prst="rect">
              <a:avLst/>
            </a:prstGeom>
            <a:noFill/>
            <a:ln>
              <a:noFill/>
            </a:ln>
          </p:spPr>
          <p:txBody>
            <a:bodyPr anchorCtr="0" anchor="ctr" bIns="148575" lIns="148575" spcFirstLastPara="1" rIns="148575" wrap="square" tIns="148575">
              <a:noAutofit/>
            </a:bodyPr>
            <a:lstStyle/>
            <a:p>
              <a:pPr indent="0" lvl="0" marL="0" marR="0" rtl="0" algn="l">
                <a:lnSpc>
                  <a:spcPct val="90000"/>
                </a:lnSpc>
                <a:spcBef>
                  <a:spcPts val="0"/>
                </a:spcBef>
                <a:spcAft>
                  <a:spcPts val="0"/>
                </a:spcAft>
                <a:buClr>
                  <a:schemeClr val="lt1"/>
                </a:buClr>
                <a:buSzPts val="3900"/>
                <a:buFont typeface="Trebuchet MS"/>
                <a:buNone/>
              </a:pPr>
              <a:r>
                <a:rPr b="1" i="0" lang="en-US" sz="3900">
                  <a:solidFill>
                    <a:schemeClr val="lt1"/>
                  </a:solidFill>
                  <a:latin typeface="Trebuchet MS"/>
                  <a:ea typeface="Trebuchet MS"/>
                  <a:cs typeface="Trebuchet MS"/>
                  <a:sym typeface="Trebuchet MS"/>
                </a:rPr>
                <a:t>EDUTECH ANALYSIS</a:t>
              </a:r>
              <a:endParaRPr sz="3900">
                <a:solidFill>
                  <a:schemeClr val="lt1"/>
                </a:solidFill>
                <a:latin typeface="Trebuchet MS"/>
                <a:ea typeface="Trebuchet MS"/>
                <a:cs typeface="Trebuchet MS"/>
                <a:sym typeface="Trebuchet MS"/>
              </a:endParaRPr>
            </a:p>
          </p:txBody>
        </p:sp>
      </p:grpSp>
      <p:sp>
        <p:nvSpPr>
          <p:cNvPr id="151" name="Google Shape;151;p18"/>
          <p:cNvSpPr txBox="1"/>
          <p:nvPr/>
        </p:nvSpPr>
        <p:spPr>
          <a:xfrm>
            <a:off x="658422" y="4665827"/>
            <a:ext cx="2797800" cy="123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70C0"/>
              </a:buClr>
              <a:buSzPts val="2000"/>
              <a:buFont typeface="Times New Roman"/>
              <a:buNone/>
            </a:pPr>
            <a:r>
              <a:rPr b="1" lang="en-US" sz="2000">
                <a:solidFill>
                  <a:srgbClr val="0070C0"/>
                </a:solidFill>
                <a:latin typeface="Times New Roman"/>
                <a:ea typeface="Times New Roman"/>
                <a:cs typeface="Times New Roman"/>
                <a:sym typeface="Times New Roman"/>
              </a:rPr>
              <a:t>Guide </a:t>
            </a:r>
            <a:r>
              <a:rPr b="1" i="0" lang="en-US" sz="2000" u="none" cap="none" strike="noStrike">
                <a:solidFill>
                  <a:srgbClr val="0070C0"/>
                </a:solidFill>
                <a:latin typeface="Times New Roman"/>
                <a:ea typeface="Times New Roman"/>
                <a:cs typeface="Times New Roman"/>
                <a:sym typeface="Times New Roman"/>
              </a:rPr>
              <a:t>Supervisor</a:t>
            </a:r>
            <a:r>
              <a:rPr b="1" i="0" lang="en-US" sz="2000" u="none" cap="none" strike="noStrike">
                <a:solidFill>
                  <a:srgbClr val="0070C0"/>
                </a:solidFill>
                <a:latin typeface="Times New Roman"/>
                <a:ea typeface="Times New Roman"/>
                <a:cs typeface="Times New Roman"/>
                <a:sym typeface="Times New Roman"/>
              </a:rPr>
              <a:t>:</a:t>
            </a:r>
            <a:r>
              <a:rPr b="1" i="0" lang="en-US" sz="2000" u="none" cap="none" strike="noStrike">
                <a:solidFill>
                  <a:schemeClr val="dk1"/>
                </a:solidFill>
                <a:latin typeface="Times New Roman"/>
                <a:ea typeface="Times New Roman"/>
                <a:cs typeface="Times New Roman"/>
                <a:sym typeface="Times New Roman"/>
              </a:rPr>
              <a:t>                                                        </a:t>
            </a:r>
            <a:r>
              <a:rPr b="1" lang="en-US" sz="1800">
                <a:solidFill>
                  <a:schemeClr val="dk1"/>
                </a:solidFill>
                <a:latin typeface="Trebuchet MS"/>
                <a:ea typeface="Trebuchet MS"/>
                <a:cs typeface="Trebuchet MS"/>
                <a:sym typeface="Trebuchet MS"/>
              </a:rPr>
              <a:t> Mrs. Y.Anjali</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Assistant Professor,                                            Department of Data Science </a:t>
            </a:r>
            <a:endParaRPr sz="2000">
              <a:solidFill>
                <a:schemeClr val="dk1"/>
              </a:solidFill>
              <a:latin typeface="Times New Roman"/>
              <a:ea typeface="Times New Roman"/>
              <a:cs typeface="Times New Roman"/>
              <a:sym typeface="Times New Roman"/>
            </a:endParaRPr>
          </a:p>
        </p:txBody>
      </p:sp>
      <p:pic>
        <p:nvPicPr>
          <p:cNvPr id="152" name="Google Shape;152;p18"/>
          <p:cNvPicPr preferRelativeResize="0"/>
          <p:nvPr/>
        </p:nvPicPr>
        <p:blipFill rotWithShape="1">
          <a:blip r:embed="rId3">
            <a:alphaModFix/>
          </a:blip>
          <a:srcRect b="0" l="0" r="0" t="0"/>
          <a:stretch/>
        </p:blipFill>
        <p:spPr>
          <a:xfrm>
            <a:off x="578212" y="129271"/>
            <a:ext cx="8420761" cy="923329"/>
          </a:xfrm>
          <a:prstGeom prst="rect">
            <a:avLst/>
          </a:prstGeom>
          <a:noFill/>
          <a:ln>
            <a:noFill/>
          </a:ln>
        </p:spPr>
      </p:pic>
      <p:sp>
        <p:nvSpPr>
          <p:cNvPr id="153" name="Google Shape;153;p18"/>
          <p:cNvSpPr txBox="1"/>
          <p:nvPr/>
        </p:nvSpPr>
        <p:spPr>
          <a:xfrm>
            <a:off x="5044675" y="4742925"/>
            <a:ext cx="47163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t> </a:t>
            </a:r>
            <a:r>
              <a:rPr b="1" i="0" lang="en-US" sz="1600" u="none" strike="noStrike">
                <a:solidFill>
                  <a:srgbClr val="000000"/>
                </a:solidFill>
              </a:rPr>
              <a:t>22R21A6759</a:t>
            </a:r>
            <a:r>
              <a:rPr b="1" lang="en-US" sz="1600"/>
              <a:t> </a:t>
            </a:r>
            <a:r>
              <a:rPr b="1" i="0" lang="en-US" sz="1600" u="none" strike="noStrike">
                <a:solidFill>
                  <a:srgbClr val="000000"/>
                </a:solidFill>
              </a:rPr>
              <a:t>  </a:t>
            </a:r>
            <a:r>
              <a:rPr b="1" lang="en-US" sz="1600">
                <a:solidFill>
                  <a:srgbClr val="3F3F3F"/>
                </a:solidFill>
              </a:rPr>
              <a:t>URITI NAGA PARDHIV SURESH</a:t>
            </a:r>
            <a:endParaRPr b="1" sz="1600">
              <a:solidFill>
                <a:srgbClr val="3F3F3F"/>
              </a:solidFill>
            </a:endParaRPr>
          </a:p>
          <a:p>
            <a:pPr indent="0" lvl="0" marL="0" marR="0" rtl="0" algn="l">
              <a:spcBef>
                <a:spcPts val="0"/>
              </a:spcBef>
              <a:spcAft>
                <a:spcPts val="0"/>
              </a:spcAft>
              <a:buNone/>
            </a:pPr>
            <a:r>
              <a:rPr b="1" i="0" lang="en-US" sz="1600" u="none" strike="noStrike">
                <a:solidFill>
                  <a:srgbClr val="000000"/>
                </a:solidFill>
              </a:rPr>
              <a:t> 22R21A6707</a:t>
            </a:r>
            <a:r>
              <a:rPr b="1" lang="en-US" sz="1600"/>
              <a:t> </a:t>
            </a:r>
            <a:r>
              <a:rPr b="1" i="0" lang="en-US" sz="1600" u="none" strike="noStrike">
                <a:solidFill>
                  <a:srgbClr val="000000"/>
                </a:solidFill>
              </a:rPr>
              <a:t>  </a:t>
            </a:r>
            <a:r>
              <a:rPr b="1" lang="en-US" sz="1600">
                <a:solidFill>
                  <a:srgbClr val="3F3F3F"/>
                </a:solidFill>
              </a:rPr>
              <a:t>CHEPURI SHESHU </a:t>
            </a:r>
            <a:endParaRPr b="1" sz="1600">
              <a:solidFill>
                <a:srgbClr val="3F3F3F"/>
              </a:solidFill>
            </a:endParaRPr>
          </a:p>
          <a:p>
            <a:pPr indent="0" lvl="0" marL="0" marR="0" rtl="0" algn="l">
              <a:spcBef>
                <a:spcPts val="0"/>
              </a:spcBef>
              <a:spcAft>
                <a:spcPts val="0"/>
              </a:spcAft>
              <a:buNone/>
            </a:pPr>
            <a:r>
              <a:rPr i="0" lang="en-US" sz="1600" u="none" strike="noStrike">
                <a:solidFill>
                  <a:srgbClr val="000000"/>
                </a:solidFill>
              </a:rPr>
              <a:t> </a:t>
            </a:r>
            <a:r>
              <a:rPr b="1" i="0" lang="en-US" sz="1600" u="none" strike="noStrike">
                <a:solidFill>
                  <a:srgbClr val="000000"/>
                </a:solidFill>
              </a:rPr>
              <a:t>22R21A6755</a:t>
            </a:r>
            <a:r>
              <a:rPr b="1" lang="en-US" sz="1600"/>
              <a:t> </a:t>
            </a:r>
            <a:r>
              <a:rPr b="1" i="0" lang="en-US" sz="1600" u="none" strike="noStrike">
                <a:solidFill>
                  <a:srgbClr val="000000"/>
                </a:solidFill>
              </a:rPr>
              <a:t>  </a:t>
            </a:r>
            <a:r>
              <a:rPr b="1" lang="en-US" sz="1600">
                <a:solidFill>
                  <a:srgbClr val="3F3F3F"/>
                </a:solidFill>
              </a:rPr>
              <a:t>SURAJ KARNE</a:t>
            </a:r>
            <a:endParaRPr b="1" sz="1600">
              <a:solidFill>
                <a:srgbClr val="3F3F3F"/>
              </a:solidFill>
            </a:endParaRPr>
          </a:p>
          <a:p>
            <a:pPr indent="0" lvl="0" marL="0" marR="0" rtl="0" algn="l">
              <a:spcBef>
                <a:spcPts val="0"/>
              </a:spcBef>
              <a:spcAft>
                <a:spcPts val="0"/>
              </a:spcAft>
              <a:buNone/>
            </a:pPr>
            <a:r>
              <a:rPr lang="en-US" sz="1600"/>
              <a:t> </a:t>
            </a:r>
            <a:r>
              <a:rPr b="1" i="0" lang="en-US" sz="1600" u="none" strike="noStrike">
                <a:solidFill>
                  <a:srgbClr val="000000"/>
                </a:solidFill>
              </a:rPr>
              <a:t>23R25A6702</a:t>
            </a:r>
            <a:r>
              <a:rPr b="1" lang="en-US" sz="1600"/>
              <a:t> </a:t>
            </a:r>
            <a:r>
              <a:rPr b="1" lang="en-US" sz="1600">
                <a:solidFill>
                  <a:srgbClr val="3F3F3F"/>
                </a:solidFill>
              </a:rPr>
              <a:t>  </a:t>
            </a:r>
            <a:r>
              <a:rPr b="1" lang="en-US" sz="1600">
                <a:solidFill>
                  <a:srgbClr val="3F3F3F"/>
                </a:solidFill>
              </a:rPr>
              <a:t>GUNDARAM SAMPATH YADAV</a:t>
            </a:r>
            <a:endParaRPr sz="1900">
              <a:solidFill>
                <a:srgbClr val="3F3F3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1083310" y="2323892"/>
            <a:ext cx="8596800" cy="1826700"/>
          </a:xfrm>
          <a:prstGeom prst="rect">
            <a:avLst/>
          </a:prstGeom>
        </p:spPr>
        <p:txBody>
          <a:bodyPr anchorCtr="0" anchor="ctr" bIns="45700" lIns="91425" spcFirstLastPara="1" rIns="91425" wrap="square" tIns="45700">
            <a:normAutofit/>
          </a:bodyPr>
          <a:lstStyle/>
          <a:p>
            <a:pPr indent="0" lvl="0" marL="0" rtl="0" algn="ctr">
              <a:spcBef>
                <a:spcPts val="600"/>
              </a:spcBef>
              <a:spcAft>
                <a:spcPts val="0"/>
              </a:spcAft>
              <a:buNone/>
            </a:pPr>
            <a:r>
              <a:rPr b="1" lang="en-US" sz="3700">
                <a:solidFill>
                  <a:schemeClr val="accent6"/>
                </a:solidFill>
                <a:latin typeface="Times New Roman"/>
                <a:ea typeface="Times New Roman"/>
                <a:cs typeface="Times New Roman"/>
                <a:sym typeface="Times New Roman"/>
              </a:rPr>
              <a:t>Literature</a:t>
            </a:r>
            <a:r>
              <a:rPr b="1" lang="en-US" sz="3700">
                <a:solidFill>
                  <a:schemeClr val="accent6"/>
                </a:solidFill>
                <a:latin typeface="Times New Roman"/>
                <a:ea typeface="Times New Roman"/>
                <a:cs typeface="Times New Roman"/>
                <a:sym typeface="Times New Roman"/>
              </a:rPr>
              <a:t> survey</a:t>
            </a:r>
            <a:endParaRPr b="1" sz="3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8"/>
          <p:cNvPicPr preferRelativeResize="0"/>
          <p:nvPr/>
        </p:nvPicPr>
        <p:blipFill>
          <a:blip r:embed="rId3">
            <a:alphaModFix/>
          </a:blip>
          <a:stretch>
            <a:fillRect/>
          </a:stretch>
        </p:blipFill>
        <p:spPr>
          <a:xfrm>
            <a:off x="781400" y="152400"/>
            <a:ext cx="2882225" cy="6553201"/>
          </a:xfrm>
          <a:prstGeom prst="rect">
            <a:avLst/>
          </a:prstGeom>
          <a:noFill/>
          <a:ln>
            <a:noFill/>
          </a:ln>
        </p:spPr>
      </p:pic>
      <p:pic>
        <p:nvPicPr>
          <p:cNvPr id="214" name="Google Shape;214;p28"/>
          <p:cNvPicPr preferRelativeResize="0"/>
          <p:nvPr/>
        </p:nvPicPr>
        <p:blipFill>
          <a:blip r:embed="rId4">
            <a:alphaModFix/>
          </a:blip>
          <a:stretch>
            <a:fillRect/>
          </a:stretch>
        </p:blipFill>
        <p:spPr>
          <a:xfrm>
            <a:off x="3420650" y="484312"/>
            <a:ext cx="8223575" cy="58893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nvSpPr>
        <p:spPr>
          <a:xfrm>
            <a:off x="561475" y="501325"/>
            <a:ext cx="44262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800">
                <a:solidFill>
                  <a:srgbClr val="1C6294"/>
                </a:solidFill>
                <a:latin typeface="Trebuchet MS"/>
                <a:ea typeface="Trebuchet MS"/>
                <a:cs typeface="Trebuchet MS"/>
                <a:sym typeface="Trebuchet MS"/>
              </a:rPr>
              <a:t>Action plan(7 weeks)</a:t>
            </a:r>
            <a:endParaRPr sz="1800"/>
          </a:p>
        </p:txBody>
      </p:sp>
      <p:grpSp>
        <p:nvGrpSpPr>
          <p:cNvPr id="220" name="Google Shape;220;p29"/>
          <p:cNvGrpSpPr/>
          <p:nvPr/>
        </p:nvGrpSpPr>
        <p:grpSpPr>
          <a:xfrm flipH="1">
            <a:off x="7501560" y="2648975"/>
            <a:ext cx="4356240" cy="1396365"/>
            <a:chOff x="532087" y="1684219"/>
            <a:chExt cx="3267262" cy="1047300"/>
          </a:xfrm>
        </p:grpSpPr>
        <p:sp>
          <p:nvSpPr>
            <p:cNvPr id="221" name="Google Shape;221;p29"/>
            <p:cNvSpPr txBox="1"/>
            <p:nvPr/>
          </p:nvSpPr>
          <p:spPr>
            <a:xfrm>
              <a:off x="532087" y="1684219"/>
              <a:ext cx="2402700" cy="1047300"/>
            </a:xfrm>
            <a:prstGeom prst="rect">
              <a:avLst/>
            </a:prstGeom>
            <a:noFill/>
            <a:ln>
              <a:noFill/>
            </a:ln>
          </p:spPr>
          <p:txBody>
            <a:bodyPr anchorCtr="0" anchor="ctr" bIns="121900" lIns="121900" spcFirstLastPara="1" rIns="121900" wrap="square" tIns="121900">
              <a:noAutofit/>
            </a:bodyPr>
            <a:lstStyle/>
            <a:p>
              <a:pPr indent="-317500" lvl="0" marL="457200" rtl="0" algn="l">
                <a:spcBef>
                  <a:spcPts val="0"/>
                </a:spcBef>
                <a:spcAft>
                  <a:spcPts val="0"/>
                </a:spcAft>
                <a:buSzPts val="1400"/>
                <a:buFont typeface="Roboto"/>
                <a:buChar char="●"/>
              </a:pPr>
              <a:r>
                <a:rPr b="1" lang="en-US">
                  <a:latin typeface="Roboto"/>
                  <a:ea typeface="Roboto"/>
                  <a:cs typeface="Roboto"/>
                  <a:sym typeface="Roboto"/>
                </a:rPr>
                <a:t> Analyze data trends and relationships using descriptive statistics.</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US">
                  <a:latin typeface="Roboto"/>
                  <a:ea typeface="Roboto"/>
                  <a:cs typeface="Roboto"/>
                  <a:sym typeface="Roboto"/>
                </a:rPr>
                <a:t> Identify initial insights.</a:t>
              </a:r>
              <a:endParaRPr b="1">
                <a:latin typeface="Roboto"/>
                <a:ea typeface="Roboto"/>
                <a:cs typeface="Roboto"/>
                <a:sym typeface="Roboto"/>
              </a:endParaRPr>
            </a:p>
          </p:txBody>
        </p:sp>
        <p:cxnSp>
          <p:nvCxnSpPr>
            <p:cNvPr id="222" name="Google Shape;222;p29"/>
            <p:cNvCxnSpPr/>
            <p:nvPr/>
          </p:nvCxnSpPr>
          <p:spPr>
            <a:xfrm rot="10800000">
              <a:off x="3046949" y="2215320"/>
              <a:ext cx="752400" cy="0"/>
            </a:xfrm>
            <a:prstGeom prst="straightConnector1">
              <a:avLst/>
            </a:prstGeom>
            <a:noFill/>
            <a:ln cap="flat" cmpd="sng" w="9525">
              <a:solidFill>
                <a:srgbClr val="C2C2C2"/>
              </a:solidFill>
              <a:prstDash val="solid"/>
              <a:round/>
              <a:headEnd len="sm" w="sm" type="none"/>
              <a:tailEnd len="sm" w="sm" type="none"/>
            </a:ln>
          </p:spPr>
        </p:cxnSp>
        <p:sp>
          <p:nvSpPr>
            <p:cNvPr id="223" name="Google Shape;223;p29"/>
            <p:cNvSpPr/>
            <p:nvPr/>
          </p:nvSpPr>
          <p:spPr>
            <a:xfrm>
              <a:off x="3020371" y="2111851"/>
              <a:ext cx="198600" cy="198300"/>
            </a:xfrm>
            <a:prstGeom prst="ellipse">
              <a:avLst/>
            </a:prstGeom>
            <a:solidFill>
              <a:srgbClr val="0E63F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4" name="Google Shape;224;p29"/>
            <p:cNvSpPr txBox="1"/>
            <p:nvPr/>
          </p:nvSpPr>
          <p:spPr>
            <a:xfrm>
              <a:off x="2995927" y="2051434"/>
              <a:ext cx="247500" cy="312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2100"/>
                </a:spcAft>
                <a:buNone/>
              </a:pPr>
              <a:r>
                <a:rPr lang="en-US" sz="1100">
                  <a:solidFill>
                    <a:srgbClr val="FFFFFF"/>
                  </a:solidFill>
                  <a:latin typeface="Roboto"/>
                  <a:ea typeface="Roboto"/>
                  <a:cs typeface="Roboto"/>
                  <a:sym typeface="Roboto"/>
                </a:rPr>
                <a:t>3</a:t>
              </a:r>
              <a:endParaRPr sz="1900">
                <a:solidFill>
                  <a:srgbClr val="FFFFFF"/>
                </a:solidFill>
              </a:endParaRPr>
            </a:p>
          </p:txBody>
        </p:sp>
      </p:grpSp>
      <p:grpSp>
        <p:nvGrpSpPr>
          <p:cNvPr id="225" name="Google Shape;225;p29"/>
          <p:cNvGrpSpPr/>
          <p:nvPr/>
        </p:nvGrpSpPr>
        <p:grpSpPr>
          <a:xfrm>
            <a:off x="347564" y="3297603"/>
            <a:ext cx="3922299" cy="2069873"/>
            <a:chOff x="751047" y="1333611"/>
            <a:chExt cx="3426187" cy="1696200"/>
          </a:xfrm>
        </p:grpSpPr>
        <p:sp>
          <p:nvSpPr>
            <p:cNvPr id="226" name="Google Shape;226;p29"/>
            <p:cNvSpPr txBox="1"/>
            <p:nvPr/>
          </p:nvSpPr>
          <p:spPr>
            <a:xfrm>
              <a:off x="751047" y="1333611"/>
              <a:ext cx="2295900" cy="1696200"/>
            </a:xfrm>
            <a:prstGeom prst="rect">
              <a:avLst/>
            </a:prstGeom>
            <a:noFill/>
            <a:ln>
              <a:noFill/>
            </a:ln>
          </p:spPr>
          <p:txBody>
            <a:bodyPr anchorCtr="0" anchor="ctr" bIns="121900" lIns="121900" spcFirstLastPara="1" rIns="121900" wrap="square" tIns="121900">
              <a:noAutofit/>
            </a:bodyPr>
            <a:lstStyle/>
            <a:p>
              <a:pPr indent="-298450" lvl="0" marL="457200" rtl="0" algn="l">
                <a:spcBef>
                  <a:spcPts val="0"/>
                </a:spcBef>
                <a:spcAft>
                  <a:spcPts val="0"/>
                </a:spcAft>
                <a:buSzPts val="1100"/>
                <a:buFont typeface="Roboto"/>
                <a:buChar char="●"/>
              </a:pPr>
              <a:r>
                <a:rPr b="1" lang="en-US" sz="1100">
                  <a:latin typeface="Roboto"/>
                  <a:ea typeface="Roboto"/>
                  <a:cs typeface="Roboto"/>
                  <a:sym typeface="Roboto"/>
                </a:rPr>
                <a:t> Analyze existing research on 4.0 technologies.</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US" sz="1100">
                  <a:latin typeface="Roboto"/>
                  <a:ea typeface="Roboto"/>
                  <a:cs typeface="Roboto"/>
                  <a:sym typeface="Roboto"/>
                </a:rPr>
                <a:t> Create visualizations (charts, graphs) to support findings.</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US" sz="1100">
                  <a:latin typeface="Roboto"/>
                  <a:ea typeface="Roboto"/>
                  <a:cs typeface="Roboto"/>
                  <a:sym typeface="Roboto"/>
                </a:rPr>
                <a:t> Refine research focus based on combined data.</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US" sz="1100">
                  <a:latin typeface="Roboto"/>
                  <a:ea typeface="Roboto"/>
                  <a:cs typeface="Roboto"/>
                  <a:sym typeface="Roboto"/>
                </a:rPr>
                <a:t> Develop comprehensive conclusions and recommendations.</a:t>
              </a:r>
              <a:endParaRPr b="1" sz="1100">
                <a:latin typeface="Roboto"/>
                <a:ea typeface="Roboto"/>
                <a:cs typeface="Roboto"/>
                <a:sym typeface="Roboto"/>
              </a:endParaRPr>
            </a:p>
            <a:p>
              <a:pPr indent="-298450" lvl="0" marL="457200" rtl="0" algn="l">
                <a:spcBef>
                  <a:spcPts val="0"/>
                </a:spcBef>
                <a:spcAft>
                  <a:spcPts val="0"/>
                </a:spcAft>
                <a:buSzPts val="1100"/>
                <a:buFont typeface="Roboto"/>
                <a:buChar char="●"/>
              </a:pPr>
              <a:r>
                <a:rPr b="1" lang="en-US" sz="1100">
                  <a:latin typeface="Roboto"/>
                  <a:ea typeface="Roboto"/>
                  <a:cs typeface="Roboto"/>
                  <a:sym typeface="Roboto"/>
                </a:rPr>
                <a:t> Prepare a final report or presentation.</a:t>
              </a:r>
              <a:endParaRPr b="1" sz="1100">
                <a:latin typeface="Roboto"/>
                <a:ea typeface="Roboto"/>
                <a:cs typeface="Roboto"/>
                <a:sym typeface="Roboto"/>
              </a:endParaRPr>
            </a:p>
          </p:txBody>
        </p:sp>
        <p:cxnSp>
          <p:nvCxnSpPr>
            <p:cNvPr id="227" name="Google Shape;227;p29"/>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228" name="Google Shape;228;p29"/>
            <p:cNvSpPr/>
            <p:nvPr/>
          </p:nvSpPr>
          <p:spPr>
            <a:xfrm>
              <a:off x="3020371" y="2111851"/>
              <a:ext cx="198600" cy="198300"/>
            </a:xfrm>
            <a:prstGeom prst="ellipse">
              <a:avLst/>
            </a:prstGeom>
            <a:solidFill>
              <a:srgbClr val="307A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9" name="Google Shape;229;p29"/>
            <p:cNvSpPr txBox="1"/>
            <p:nvPr/>
          </p:nvSpPr>
          <p:spPr>
            <a:xfrm>
              <a:off x="2995927" y="2051434"/>
              <a:ext cx="247500" cy="312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2100"/>
                </a:spcAft>
                <a:buNone/>
              </a:pPr>
              <a:r>
                <a:rPr lang="en-US" sz="1100">
                  <a:solidFill>
                    <a:srgbClr val="FFFFFF"/>
                  </a:solidFill>
                  <a:latin typeface="Roboto"/>
                  <a:ea typeface="Roboto"/>
                  <a:cs typeface="Roboto"/>
                  <a:sym typeface="Roboto"/>
                </a:rPr>
                <a:t>4</a:t>
              </a:r>
              <a:endParaRPr sz="1900">
                <a:solidFill>
                  <a:srgbClr val="FFFFFF"/>
                </a:solidFill>
              </a:endParaRPr>
            </a:p>
          </p:txBody>
        </p:sp>
      </p:grpSp>
      <p:grpSp>
        <p:nvGrpSpPr>
          <p:cNvPr id="230" name="Google Shape;230;p29"/>
          <p:cNvGrpSpPr/>
          <p:nvPr/>
        </p:nvGrpSpPr>
        <p:grpSpPr>
          <a:xfrm flipH="1">
            <a:off x="6450120" y="1056917"/>
            <a:ext cx="4973781" cy="1396365"/>
            <a:chOff x="857520" y="1684225"/>
            <a:chExt cx="3730429" cy="1047300"/>
          </a:xfrm>
        </p:grpSpPr>
        <p:sp>
          <p:nvSpPr>
            <p:cNvPr id="231" name="Google Shape;231;p29"/>
            <p:cNvSpPr txBox="1"/>
            <p:nvPr/>
          </p:nvSpPr>
          <p:spPr>
            <a:xfrm>
              <a:off x="857520" y="1684225"/>
              <a:ext cx="2077200" cy="10473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b="1" sz="1600">
                <a:latin typeface="Roboto"/>
                <a:ea typeface="Roboto"/>
                <a:cs typeface="Roboto"/>
                <a:sym typeface="Roboto"/>
              </a:endParaRPr>
            </a:p>
            <a:p>
              <a:pPr indent="-311150" lvl="0" marL="457200" rtl="0" algn="l">
                <a:spcBef>
                  <a:spcPts val="0"/>
                </a:spcBef>
                <a:spcAft>
                  <a:spcPts val="0"/>
                </a:spcAft>
                <a:buSzPts val="1300"/>
                <a:buFont typeface="Roboto"/>
                <a:buChar char="●"/>
              </a:pPr>
              <a:r>
                <a:rPr b="1" lang="en-US" sz="1300">
                  <a:latin typeface="Roboto"/>
                  <a:ea typeface="Roboto"/>
                  <a:cs typeface="Roboto"/>
                  <a:sym typeface="Roboto"/>
                </a:rPr>
                <a:t> Define research goals and scope.</a:t>
              </a:r>
              <a:endParaRPr b="1"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US" sz="1300">
                  <a:latin typeface="Roboto"/>
                  <a:ea typeface="Roboto"/>
                  <a:cs typeface="Roboto"/>
                  <a:sym typeface="Roboto"/>
                </a:rPr>
                <a:t> Identify key technologies (AI, IoT, Big Data).</a:t>
              </a:r>
              <a:endParaRPr b="1"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US" sz="1300">
                  <a:latin typeface="Roboto"/>
                  <a:ea typeface="Roboto"/>
                  <a:cs typeface="Roboto"/>
                  <a:sym typeface="Roboto"/>
                </a:rPr>
                <a:t> Gather information from academic papers and industry reports.</a:t>
              </a:r>
              <a:endParaRPr b="1" sz="1300">
                <a:latin typeface="Roboto"/>
                <a:ea typeface="Roboto"/>
                <a:cs typeface="Roboto"/>
                <a:sym typeface="Roboto"/>
              </a:endParaRPr>
            </a:p>
            <a:p>
              <a:pPr indent="0" lvl="0" marL="0" rtl="0" algn="l">
                <a:spcBef>
                  <a:spcPts val="2100"/>
                </a:spcBef>
                <a:spcAft>
                  <a:spcPts val="2100"/>
                </a:spcAft>
                <a:buNone/>
              </a:pPr>
              <a:r>
                <a:t/>
              </a:r>
              <a:endParaRPr b="1" sz="1100">
                <a:latin typeface="Roboto"/>
                <a:ea typeface="Roboto"/>
                <a:cs typeface="Roboto"/>
                <a:sym typeface="Roboto"/>
              </a:endParaRPr>
            </a:p>
          </p:txBody>
        </p:sp>
        <p:cxnSp>
          <p:nvCxnSpPr>
            <p:cNvPr id="232" name="Google Shape;232;p29"/>
            <p:cNvCxnSpPr/>
            <p:nvPr/>
          </p:nvCxnSpPr>
          <p:spPr>
            <a:xfrm rot="10800000">
              <a:off x="3046849" y="2215320"/>
              <a:ext cx="1541100" cy="0"/>
            </a:xfrm>
            <a:prstGeom prst="straightConnector1">
              <a:avLst/>
            </a:prstGeom>
            <a:noFill/>
            <a:ln cap="flat" cmpd="sng" w="9525">
              <a:solidFill>
                <a:srgbClr val="C2C2C2"/>
              </a:solidFill>
              <a:prstDash val="solid"/>
              <a:round/>
              <a:headEnd len="sm" w="sm" type="none"/>
              <a:tailEnd len="sm" w="sm" type="none"/>
            </a:ln>
          </p:spPr>
        </p:cxnSp>
        <p:sp>
          <p:nvSpPr>
            <p:cNvPr id="233" name="Google Shape;233;p29"/>
            <p:cNvSpPr/>
            <p:nvPr/>
          </p:nvSpPr>
          <p:spPr>
            <a:xfrm>
              <a:off x="3020371" y="2111851"/>
              <a:ext cx="198600" cy="198300"/>
            </a:xfrm>
            <a:prstGeom prst="ellipse">
              <a:avLst/>
            </a:prstGeom>
            <a:solidFill>
              <a:srgbClr val="0C57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4" name="Google Shape;234;p29"/>
            <p:cNvSpPr txBox="1"/>
            <p:nvPr/>
          </p:nvSpPr>
          <p:spPr>
            <a:xfrm>
              <a:off x="2995927" y="2051434"/>
              <a:ext cx="247500" cy="312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2100"/>
                </a:spcAft>
                <a:buNone/>
              </a:pPr>
              <a:r>
                <a:rPr lang="en-US" sz="1100">
                  <a:solidFill>
                    <a:srgbClr val="FFFFFF"/>
                  </a:solidFill>
                  <a:latin typeface="Roboto"/>
                  <a:ea typeface="Roboto"/>
                  <a:cs typeface="Roboto"/>
                  <a:sym typeface="Roboto"/>
                </a:rPr>
                <a:t>1</a:t>
              </a:r>
              <a:endParaRPr sz="1900">
                <a:solidFill>
                  <a:srgbClr val="FFFFFF"/>
                </a:solidFill>
              </a:endParaRPr>
            </a:p>
          </p:txBody>
        </p:sp>
      </p:grpSp>
      <p:grpSp>
        <p:nvGrpSpPr>
          <p:cNvPr id="235" name="Google Shape;235;p29"/>
          <p:cNvGrpSpPr/>
          <p:nvPr/>
        </p:nvGrpSpPr>
        <p:grpSpPr>
          <a:xfrm>
            <a:off x="3789982" y="1179119"/>
            <a:ext cx="4612056" cy="4336093"/>
            <a:chOff x="3217473" y="1225350"/>
            <a:chExt cx="3118150" cy="3159727"/>
          </a:xfrm>
        </p:grpSpPr>
        <p:sp>
          <p:nvSpPr>
            <p:cNvPr id="236" name="Google Shape;236;p29"/>
            <p:cNvSpPr/>
            <p:nvPr/>
          </p:nvSpPr>
          <p:spPr>
            <a:xfrm>
              <a:off x="3579175" y="2711400"/>
              <a:ext cx="2396410" cy="971161"/>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237" name="Google Shape;237;p29"/>
            <p:cNvSpPr/>
            <p:nvPr/>
          </p:nvSpPr>
          <p:spPr>
            <a:xfrm>
              <a:off x="3730755" y="2527208"/>
              <a:ext cx="2079127" cy="837209"/>
            </a:xfrm>
            <a:custGeom>
              <a:rect b="b" l="l" r="r" t="t"/>
              <a:pathLst>
                <a:path extrusionOk="0" h="16300" w="49248">
                  <a:moveTo>
                    <a:pt x="0" y="7554"/>
                  </a:moveTo>
                  <a:lnTo>
                    <a:pt x="24649" y="16300"/>
                  </a:lnTo>
                  <a:lnTo>
                    <a:pt x="49248" y="7604"/>
                  </a:lnTo>
                  <a:lnTo>
                    <a:pt x="24599" y="0"/>
                  </a:lnTo>
                  <a:close/>
                </a:path>
              </a:pathLst>
            </a:custGeom>
            <a:solidFill>
              <a:srgbClr val="D9D9D9"/>
            </a:solidFill>
            <a:ln>
              <a:noFill/>
            </a:ln>
          </p:spPr>
        </p:sp>
        <p:sp>
          <p:nvSpPr>
            <p:cNvPr id="238" name="Google Shape;238;p29"/>
            <p:cNvSpPr/>
            <p:nvPr/>
          </p:nvSpPr>
          <p:spPr>
            <a:xfrm>
              <a:off x="3946479" y="2252239"/>
              <a:ext cx="1647477" cy="663383"/>
            </a:xfrm>
            <a:custGeom>
              <a:rect b="b" l="l" r="r" t="t"/>
              <a:pathLst>
                <a:path extrusionOk="0" h="12970" w="39012">
                  <a:moveTo>
                    <a:pt x="0" y="5914"/>
                  </a:moveTo>
                  <a:lnTo>
                    <a:pt x="19531" y="12970"/>
                  </a:lnTo>
                  <a:lnTo>
                    <a:pt x="39012" y="5914"/>
                  </a:lnTo>
                  <a:lnTo>
                    <a:pt x="19581" y="0"/>
                  </a:lnTo>
                  <a:close/>
                </a:path>
              </a:pathLst>
            </a:custGeom>
            <a:solidFill>
              <a:srgbClr val="D9D9D9"/>
            </a:solidFill>
            <a:ln>
              <a:noFill/>
            </a:ln>
          </p:spPr>
        </p:sp>
        <p:sp>
          <p:nvSpPr>
            <p:cNvPr id="239" name="Google Shape;239;p29"/>
            <p:cNvSpPr/>
            <p:nvPr/>
          </p:nvSpPr>
          <p:spPr>
            <a:xfrm>
              <a:off x="4265445" y="1828277"/>
              <a:ext cx="1014014" cy="416547"/>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240" name="Google Shape;240;p29"/>
            <p:cNvSpPr/>
            <p:nvPr/>
          </p:nvSpPr>
          <p:spPr>
            <a:xfrm>
              <a:off x="3217473" y="3154705"/>
              <a:ext cx="1559116" cy="1230372"/>
            </a:xfrm>
            <a:custGeom>
              <a:rect b="b" l="l" r="r" t="t"/>
              <a:pathLst>
                <a:path extrusionOk="0" h="20822" w="31954">
                  <a:moveTo>
                    <a:pt x="7355" y="0"/>
                  </a:moveTo>
                  <a:lnTo>
                    <a:pt x="31954" y="8796"/>
                  </a:lnTo>
                  <a:lnTo>
                    <a:pt x="31954" y="20822"/>
                  </a:lnTo>
                  <a:lnTo>
                    <a:pt x="0" y="8895"/>
                  </a:lnTo>
                  <a:close/>
                </a:path>
              </a:pathLst>
            </a:custGeom>
            <a:solidFill>
              <a:srgbClr val="0942A1"/>
            </a:solidFill>
            <a:ln>
              <a:noFill/>
            </a:ln>
          </p:spPr>
        </p:sp>
        <p:sp>
          <p:nvSpPr>
            <p:cNvPr id="241" name="Google Shape;241;p29"/>
            <p:cNvSpPr/>
            <p:nvPr/>
          </p:nvSpPr>
          <p:spPr>
            <a:xfrm>
              <a:off x="3790596" y="2554725"/>
              <a:ext cx="982143" cy="653205"/>
            </a:xfrm>
            <a:custGeom>
              <a:rect b="b" l="l" r="r" t="t"/>
              <a:pathLst>
                <a:path extrusionOk="0" h="12771" w="23257">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242" name="Google Shape;242;p29"/>
            <p:cNvSpPr/>
            <p:nvPr/>
          </p:nvSpPr>
          <p:spPr>
            <a:xfrm flipH="1">
              <a:off x="4770690" y="2554725"/>
              <a:ext cx="982143" cy="653205"/>
            </a:xfrm>
            <a:custGeom>
              <a:rect b="b" l="l" r="r" t="t"/>
              <a:pathLst>
                <a:path extrusionOk="0" h="12771" w="23257">
                  <a:moveTo>
                    <a:pt x="3727" y="0"/>
                  </a:moveTo>
                  <a:lnTo>
                    <a:pt x="0" y="4522"/>
                  </a:lnTo>
                  <a:lnTo>
                    <a:pt x="23257" y="12771"/>
                  </a:lnTo>
                  <a:lnTo>
                    <a:pt x="23257" y="7056"/>
                  </a:lnTo>
                  <a:close/>
                </a:path>
              </a:pathLst>
            </a:custGeom>
            <a:solidFill>
              <a:srgbClr val="F4B400"/>
            </a:solidFill>
            <a:ln>
              <a:noFill/>
            </a:ln>
          </p:spPr>
        </p:sp>
        <p:sp>
          <p:nvSpPr>
            <p:cNvPr id="243" name="Google Shape;243;p29"/>
            <p:cNvSpPr/>
            <p:nvPr/>
          </p:nvSpPr>
          <p:spPr>
            <a:xfrm>
              <a:off x="4002555" y="2023456"/>
              <a:ext cx="770191" cy="721896"/>
            </a:xfrm>
            <a:custGeom>
              <a:rect b="b" l="l" r="r" t="t"/>
              <a:pathLst>
                <a:path extrusionOk="0" h="14114" w="18238">
                  <a:moveTo>
                    <a:pt x="6262" y="0"/>
                  </a:moveTo>
                  <a:lnTo>
                    <a:pt x="18238" y="4324"/>
                  </a:lnTo>
                  <a:lnTo>
                    <a:pt x="18238" y="14114"/>
                  </a:lnTo>
                  <a:lnTo>
                    <a:pt x="0" y="7554"/>
                  </a:lnTo>
                  <a:close/>
                </a:path>
              </a:pathLst>
            </a:custGeom>
            <a:solidFill>
              <a:srgbClr val="0942A1"/>
            </a:solidFill>
            <a:ln>
              <a:noFill/>
            </a:ln>
          </p:spPr>
        </p:sp>
        <p:sp>
          <p:nvSpPr>
            <p:cNvPr id="244" name="Google Shape;244;p29"/>
            <p:cNvSpPr/>
            <p:nvPr/>
          </p:nvSpPr>
          <p:spPr>
            <a:xfrm flipH="1">
              <a:off x="4770683" y="2023456"/>
              <a:ext cx="770191" cy="721896"/>
            </a:xfrm>
            <a:custGeom>
              <a:rect b="b" l="l" r="r" t="t"/>
              <a:pathLst>
                <a:path extrusionOk="0" h="14114" w="18238">
                  <a:moveTo>
                    <a:pt x="6262" y="0"/>
                  </a:moveTo>
                  <a:lnTo>
                    <a:pt x="18238" y="4324"/>
                  </a:lnTo>
                  <a:lnTo>
                    <a:pt x="18238" y="14114"/>
                  </a:lnTo>
                  <a:lnTo>
                    <a:pt x="0" y="7554"/>
                  </a:lnTo>
                  <a:close/>
                </a:path>
              </a:pathLst>
            </a:custGeom>
            <a:solidFill>
              <a:srgbClr val="0D5CDF"/>
            </a:solidFill>
            <a:ln>
              <a:noFill/>
            </a:ln>
          </p:spPr>
        </p:sp>
        <p:sp>
          <p:nvSpPr>
            <p:cNvPr id="245" name="Google Shape;245;p29"/>
            <p:cNvSpPr/>
            <p:nvPr/>
          </p:nvSpPr>
          <p:spPr>
            <a:xfrm>
              <a:off x="4323640" y="1225350"/>
              <a:ext cx="449116" cy="854010"/>
            </a:xfrm>
            <a:custGeom>
              <a:rect b="b" l="l" r="r" t="t"/>
              <a:pathLst>
                <a:path extrusionOk="0" h="16697" w="10635">
                  <a:moveTo>
                    <a:pt x="10635" y="0"/>
                  </a:moveTo>
                  <a:lnTo>
                    <a:pt x="0" y="12722"/>
                  </a:lnTo>
                  <a:lnTo>
                    <a:pt x="10635" y="16697"/>
                  </a:lnTo>
                  <a:close/>
                </a:path>
              </a:pathLst>
            </a:custGeom>
            <a:solidFill>
              <a:srgbClr val="0942A1"/>
            </a:solidFill>
            <a:ln>
              <a:noFill/>
            </a:ln>
          </p:spPr>
        </p:sp>
        <p:sp>
          <p:nvSpPr>
            <p:cNvPr id="246" name="Google Shape;246;p29"/>
            <p:cNvSpPr/>
            <p:nvPr/>
          </p:nvSpPr>
          <p:spPr>
            <a:xfrm flipH="1">
              <a:off x="4770673" y="1225350"/>
              <a:ext cx="449116" cy="854010"/>
            </a:xfrm>
            <a:custGeom>
              <a:rect b="b" l="l" r="r" t="t"/>
              <a:pathLst>
                <a:path extrusionOk="0" h="16697" w="10635">
                  <a:moveTo>
                    <a:pt x="10635" y="0"/>
                  </a:moveTo>
                  <a:lnTo>
                    <a:pt x="0" y="12722"/>
                  </a:lnTo>
                  <a:lnTo>
                    <a:pt x="10635" y="16697"/>
                  </a:lnTo>
                  <a:close/>
                </a:path>
              </a:pathLst>
            </a:custGeom>
            <a:solidFill>
              <a:srgbClr val="0C57D3"/>
            </a:solidFill>
            <a:ln>
              <a:noFill/>
            </a:ln>
          </p:spPr>
        </p:sp>
        <p:sp>
          <p:nvSpPr>
            <p:cNvPr id="247" name="Google Shape;247;p29"/>
            <p:cNvSpPr/>
            <p:nvPr/>
          </p:nvSpPr>
          <p:spPr>
            <a:xfrm>
              <a:off x="3636034" y="2553603"/>
              <a:ext cx="1136642" cy="946913"/>
            </a:xfrm>
            <a:custGeom>
              <a:rect b="b" l="l" r="r" t="t"/>
              <a:pathLst>
                <a:path extrusionOk="0" h="46623" w="65016">
                  <a:moveTo>
                    <a:pt x="17858" y="0"/>
                  </a:moveTo>
                  <a:lnTo>
                    <a:pt x="0" y="22135"/>
                  </a:lnTo>
                  <a:lnTo>
                    <a:pt x="65016" y="46623"/>
                  </a:lnTo>
                  <a:lnTo>
                    <a:pt x="65016" y="17537"/>
                  </a:lnTo>
                  <a:close/>
                </a:path>
              </a:pathLst>
            </a:custGeom>
            <a:solidFill>
              <a:srgbClr val="0942A1"/>
            </a:solidFill>
            <a:ln>
              <a:noFill/>
            </a:ln>
          </p:spPr>
        </p:sp>
        <p:sp>
          <p:nvSpPr>
            <p:cNvPr id="248" name="Google Shape;248;p29"/>
            <p:cNvSpPr/>
            <p:nvPr/>
          </p:nvSpPr>
          <p:spPr>
            <a:xfrm flipH="1">
              <a:off x="4770657" y="2555106"/>
              <a:ext cx="1136642" cy="946913"/>
            </a:xfrm>
            <a:custGeom>
              <a:rect b="b" l="l" r="r" t="t"/>
              <a:pathLst>
                <a:path extrusionOk="0" h="46623" w="65016">
                  <a:moveTo>
                    <a:pt x="17858" y="0"/>
                  </a:moveTo>
                  <a:lnTo>
                    <a:pt x="0" y="22135"/>
                  </a:lnTo>
                  <a:lnTo>
                    <a:pt x="65016" y="46623"/>
                  </a:lnTo>
                  <a:lnTo>
                    <a:pt x="65016" y="17537"/>
                  </a:lnTo>
                  <a:close/>
                </a:path>
              </a:pathLst>
            </a:custGeom>
            <a:solidFill>
              <a:srgbClr val="0E63F0"/>
            </a:solidFill>
            <a:ln>
              <a:noFill/>
            </a:ln>
          </p:spPr>
        </p:sp>
        <p:sp>
          <p:nvSpPr>
            <p:cNvPr id="249" name="Google Shape;249;p29"/>
            <p:cNvSpPr/>
            <p:nvPr/>
          </p:nvSpPr>
          <p:spPr>
            <a:xfrm flipH="1">
              <a:off x="4776508" y="3154705"/>
              <a:ext cx="1559116" cy="1230372"/>
            </a:xfrm>
            <a:custGeom>
              <a:rect b="b" l="l" r="r" t="t"/>
              <a:pathLst>
                <a:path extrusionOk="0" h="20822" w="31954">
                  <a:moveTo>
                    <a:pt x="7355" y="0"/>
                  </a:moveTo>
                  <a:lnTo>
                    <a:pt x="31954" y="8796"/>
                  </a:lnTo>
                  <a:lnTo>
                    <a:pt x="31954" y="20822"/>
                  </a:lnTo>
                  <a:lnTo>
                    <a:pt x="0" y="8895"/>
                  </a:lnTo>
                  <a:close/>
                </a:path>
              </a:pathLst>
            </a:custGeom>
            <a:solidFill>
              <a:srgbClr val="307AF3"/>
            </a:solidFill>
            <a:ln>
              <a:noFill/>
            </a:ln>
          </p:spPr>
        </p:sp>
      </p:grpSp>
      <p:grpSp>
        <p:nvGrpSpPr>
          <p:cNvPr id="250" name="Google Shape;250;p29"/>
          <p:cNvGrpSpPr/>
          <p:nvPr/>
        </p:nvGrpSpPr>
        <p:grpSpPr>
          <a:xfrm>
            <a:off x="714025" y="1343523"/>
            <a:ext cx="4426174" cy="1762356"/>
            <a:chOff x="857520" y="1409645"/>
            <a:chExt cx="3319714" cy="1321800"/>
          </a:xfrm>
        </p:grpSpPr>
        <p:sp>
          <p:nvSpPr>
            <p:cNvPr id="251" name="Google Shape;251;p29"/>
            <p:cNvSpPr txBox="1"/>
            <p:nvPr/>
          </p:nvSpPr>
          <p:spPr>
            <a:xfrm>
              <a:off x="857520" y="1409645"/>
              <a:ext cx="2077200" cy="1321800"/>
            </a:xfrm>
            <a:prstGeom prst="rect">
              <a:avLst/>
            </a:prstGeom>
            <a:noFill/>
            <a:ln>
              <a:noFill/>
            </a:ln>
          </p:spPr>
          <p:txBody>
            <a:bodyPr anchorCtr="0" anchor="ctr" bIns="121900" lIns="121900" spcFirstLastPara="1" rIns="121900" wrap="square" tIns="121900">
              <a:noAutofit/>
            </a:bodyPr>
            <a:lstStyle/>
            <a:p>
              <a:pPr indent="-304800" lvl="0" marL="457200" rtl="0" algn="l">
                <a:spcBef>
                  <a:spcPts val="0"/>
                </a:spcBef>
                <a:spcAft>
                  <a:spcPts val="0"/>
                </a:spcAft>
                <a:buSzPts val="1200"/>
                <a:buFont typeface="Roboto"/>
                <a:buChar char="●"/>
              </a:pPr>
              <a:r>
                <a:rPr b="1" lang="en-US" sz="1200">
                  <a:latin typeface="Roboto"/>
                  <a:ea typeface="Roboto"/>
                  <a:cs typeface="Roboto"/>
                  <a:sym typeface="Roboto"/>
                </a:rPr>
                <a:t> Choose data collection methods (e.g., surveys, interviews).</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US" sz="1200">
                  <a:latin typeface="Roboto"/>
                  <a:ea typeface="Roboto"/>
                  <a:cs typeface="Roboto"/>
                  <a:sym typeface="Roboto"/>
                </a:rPr>
                <a:t> Develop data collection tools (e.g., questionnaires, interview guides).</a:t>
              </a:r>
              <a:endParaRPr b="1" sz="1200">
                <a:latin typeface="Roboto"/>
                <a:ea typeface="Roboto"/>
                <a:cs typeface="Roboto"/>
                <a:sym typeface="Roboto"/>
              </a:endParaRPr>
            </a:p>
            <a:p>
              <a:pPr indent="-304800" lvl="0" marL="457200" rtl="0" algn="l">
                <a:spcBef>
                  <a:spcPts val="0"/>
                </a:spcBef>
                <a:spcAft>
                  <a:spcPts val="0"/>
                </a:spcAft>
                <a:buSzPts val="1200"/>
                <a:buFont typeface="Roboto"/>
                <a:buChar char="●"/>
              </a:pPr>
              <a:r>
                <a:rPr b="1" lang="en-US" sz="1200">
                  <a:latin typeface="Roboto"/>
                  <a:ea typeface="Roboto"/>
                  <a:cs typeface="Roboto"/>
                  <a:sym typeface="Roboto"/>
                </a:rPr>
                <a:t> Collect data and clean it for analysis.</a:t>
              </a:r>
              <a:endParaRPr b="1" sz="1200">
                <a:latin typeface="Roboto"/>
                <a:ea typeface="Roboto"/>
                <a:cs typeface="Roboto"/>
                <a:sym typeface="Roboto"/>
              </a:endParaRPr>
            </a:p>
          </p:txBody>
        </p:sp>
        <p:cxnSp>
          <p:nvCxnSpPr>
            <p:cNvPr id="252" name="Google Shape;252;p29"/>
            <p:cNvCxnSpPr/>
            <p:nvPr/>
          </p:nvCxnSpPr>
          <p:spPr>
            <a:xfrm rot="10800000">
              <a:off x="3046834" y="2215329"/>
              <a:ext cx="1130400" cy="0"/>
            </a:xfrm>
            <a:prstGeom prst="straightConnector1">
              <a:avLst/>
            </a:prstGeom>
            <a:noFill/>
            <a:ln cap="flat" cmpd="sng" w="9525">
              <a:solidFill>
                <a:srgbClr val="C2C2C2"/>
              </a:solidFill>
              <a:prstDash val="solid"/>
              <a:round/>
              <a:headEnd len="sm" w="sm" type="none"/>
              <a:tailEnd len="sm" w="sm" type="none"/>
            </a:ln>
          </p:spPr>
        </p:cxnSp>
        <p:sp>
          <p:nvSpPr>
            <p:cNvPr id="253" name="Google Shape;253;p29"/>
            <p:cNvSpPr/>
            <p:nvPr/>
          </p:nvSpPr>
          <p:spPr>
            <a:xfrm>
              <a:off x="3020371" y="2111851"/>
              <a:ext cx="198600" cy="198300"/>
            </a:xfrm>
            <a:prstGeom prst="ellipse">
              <a:avLst/>
            </a:prstGeom>
            <a:solidFill>
              <a:srgbClr val="0D5CD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4" name="Google Shape;254;p29"/>
            <p:cNvSpPr txBox="1"/>
            <p:nvPr/>
          </p:nvSpPr>
          <p:spPr>
            <a:xfrm>
              <a:off x="2995927" y="2051434"/>
              <a:ext cx="247500" cy="312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2100"/>
                </a:spcAft>
                <a:buNone/>
              </a:pPr>
              <a:r>
                <a:rPr lang="en-US" sz="1100">
                  <a:solidFill>
                    <a:srgbClr val="FFFFFF"/>
                  </a:solidFill>
                  <a:latin typeface="Roboto"/>
                  <a:ea typeface="Roboto"/>
                  <a:cs typeface="Roboto"/>
                  <a:sym typeface="Roboto"/>
                </a:rPr>
                <a:t>2</a:t>
              </a:r>
              <a:endParaRPr sz="1900">
                <a:solidFill>
                  <a:srgbClr val="FFFFFF"/>
                </a:solidFill>
              </a:endParaRPr>
            </a:p>
          </p:txBody>
        </p:sp>
      </p:grpSp>
      <p:sp>
        <p:nvSpPr>
          <p:cNvPr id="255" name="Google Shape;255;p29"/>
          <p:cNvSpPr txBox="1"/>
          <p:nvPr/>
        </p:nvSpPr>
        <p:spPr>
          <a:xfrm>
            <a:off x="6684200" y="1343525"/>
            <a:ext cx="158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US" sz="1600">
                <a:solidFill>
                  <a:schemeClr val="dk1"/>
                </a:solidFill>
                <a:latin typeface="Roboto"/>
                <a:ea typeface="Roboto"/>
                <a:cs typeface="Roboto"/>
                <a:sym typeface="Roboto"/>
              </a:rPr>
              <a:t>Week 1</a:t>
            </a:r>
            <a:endParaRPr/>
          </a:p>
        </p:txBody>
      </p:sp>
      <p:sp>
        <p:nvSpPr>
          <p:cNvPr id="256" name="Google Shape;256;p29"/>
          <p:cNvSpPr txBox="1"/>
          <p:nvPr/>
        </p:nvSpPr>
        <p:spPr>
          <a:xfrm>
            <a:off x="3854100" y="2129625"/>
            <a:ext cx="1286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Week 2-4</a:t>
            </a:r>
            <a:endParaRPr/>
          </a:p>
        </p:txBody>
      </p:sp>
      <p:sp>
        <p:nvSpPr>
          <p:cNvPr id="257" name="Google Shape;257;p29"/>
          <p:cNvSpPr txBox="1"/>
          <p:nvPr/>
        </p:nvSpPr>
        <p:spPr>
          <a:xfrm>
            <a:off x="7231325" y="2867525"/>
            <a:ext cx="1584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Week 5</a:t>
            </a:r>
            <a:endParaRPr/>
          </a:p>
        </p:txBody>
      </p:sp>
      <p:sp>
        <p:nvSpPr>
          <p:cNvPr id="258" name="Google Shape;258;p29"/>
          <p:cNvSpPr txBox="1"/>
          <p:nvPr/>
        </p:nvSpPr>
        <p:spPr>
          <a:xfrm>
            <a:off x="2978450" y="3856500"/>
            <a:ext cx="1078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600">
                <a:solidFill>
                  <a:schemeClr val="dk1"/>
                </a:solidFill>
                <a:latin typeface="Roboto"/>
                <a:ea typeface="Roboto"/>
                <a:cs typeface="Roboto"/>
                <a:sym typeface="Roboto"/>
              </a:rPr>
              <a:t>Week 6-7</a:t>
            </a:r>
            <a:endParaRPr/>
          </a:p>
        </p:txBody>
      </p:sp>
      <p:sp>
        <p:nvSpPr>
          <p:cNvPr id="259" name="Google Shape;259;p29"/>
          <p:cNvSpPr txBox="1"/>
          <p:nvPr/>
        </p:nvSpPr>
        <p:spPr>
          <a:xfrm>
            <a:off x="5556600" y="1709625"/>
            <a:ext cx="1078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solidFill>
                  <a:srgbClr val="D8D8D8"/>
                </a:solidFill>
              </a:rPr>
              <a:t> </a:t>
            </a:r>
            <a:r>
              <a:rPr b="1" lang="en-US" sz="1300">
                <a:solidFill>
                  <a:srgbClr val="D8D8D8"/>
                </a:solidFill>
              </a:rPr>
              <a:t>Research</a:t>
            </a:r>
            <a:endParaRPr sz="1600">
              <a:solidFill>
                <a:srgbClr val="D8D8D8"/>
              </a:solidFill>
            </a:endParaRPr>
          </a:p>
        </p:txBody>
      </p:sp>
      <p:sp>
        <p:nvSpPr>
          <p:cNvPr id="260" name="Google Shape;260;p29"/>
          <p:cNvSpPr txBox="1"/>
          <p:nvPr/>
        </p:nvSpPr>
        <p:spPr>
          <a:xfrm rot="-1157">
            <a:off x="4939734" y="2551199"/>
            <a:ext cx="267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D8D8D8"/>
                </a:solidFill>
              </a:rPr>
              <a:t>Data Collection &amp; Cleaning</a:t>
            </a:r>
            <a:endParaRPr>
              <a:solidFill>
                <a:srgbClr val="D8D8D8"/>
              </a:solidFill>
            </a:endParaRPr>
          </a:p>
        </p:txBody>
      </p:sp>
      <p:sp>
        <p:nvSpPr>
          <p:cNvPr id="261" name="Google Shape;261;p29"/>
          <p:cNvSpPr txBox="1"/>
          <p:nvPr/>
        </p:nvSpPr>
        <p:spPr>
          <a:xfrm>
            <a:off x="5042100" y="3471588"/>
            <a:ext cx="2107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D8D8D8"/>
                </a:solidFill>
              </a:rPr>
              <a:t>Primary Data Analysis</a:t>
            </a:r>
            <a:endParaRPr>
              <a:solidFill>
                <a:srgbClr val="D8D8D8"/>
              </a:solidFill>
            </a:endParaRPr>
          </a:p>
        </p:txBody>
      </p:sp>
      <p:sp>
        <p:nvSpPr>
          <p:cNvPr id="262" name="Google Shape;262;p29"/>
          <p:cNvSpPr txBox="1"/>
          <p:nvPr/>
        </p:nvSpPr>
        <p:spPr>
          <a:xfrm rot="306911">
            <a:off x="4704228" y="4502752"/>
            <a:ext cx="2513510" cy="41566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rgbClr val="D8D8D8"/>
                </a:solidFill>
              </a:rPr>
              <a:t>Secondary &amp; Final Insights</a:t>
            </a:r>
            <a:endParaRPr sz="1500">
              <a:solidFill>
                <a:srgbClr val="D8D8D8"/>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1083310" y="2323892"/>
            <a:ext cx="8596800" cy="1826700"/>
          </a:xfrm>
          <a:prstGeom prst="rect">
            <a:avLst/>
          </a:prstGeom>
        </p:spPr>
        <p:txBody>
          <a:bodyPr anchorCtr="0" anchor="ctr" bIns="45700" lIns="91425" spcFirstLastPara="1" rIns="91425" wrap="square" tIns="45700">
            <a:normAutofit/>
          </a:bodyPr>
          <a:lstStyle/>
          <a:p>
            <a:pPr indent="0" lvl="0" marL="0" rtl="0" algn="ctr">
              <a:spcBef>
                <a:spcPts val="600"/>
              </a:spcBef>
              <a:spcAft>
                <a:spcPts val="0"/>
              </a:spcAft>
              <a:buNone/>
            </a:pPr>
            <a:r>
              <a:rPr b="1" lang="en-US" sz="3700">
                <a:solidFill>
                  <a:schemeClr val="accent6"/>
                </a:solidFill>
                <a:latin typeface="Times New Roman"/>
                <a:ea typeface="Times New Roman"/>
                <a:cs typeface="Times New Roman"/>
                <a:sym typeface="Times New Roman"/>
              </a:rPr>
              <a:t>Implementation</a:t>
            </a:r>
            <a:endParaRPr b="1" sz="3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pSp>
        <p:nvGrpSpPr>
          <p:cNvPr id="273" name="Google Shape;273;p31"/>
          <p:cNvGrpSpPr/>
          <p:nvPr/>
        </p:nvGrpSpPr>
        <p:grpSpPr>
          <a:xfrm>
            <a:off x="1120877" y="1740311"/>
            <a:ext cx="8030497" cy="3046987"/>
            <a:chOff x="0" y="0"/>
            <a:chExt cx="8030497" cy="3046987"/>
          </a:xfrm>
        </p:grpSpPr>
        <p:sp>
          <p:nvSpPr>
            <p:cNvPr id="274" name="Google Shape;274;p31"/>
            <p:cNvSpPr/>
            <p:nvPr/>
          </p:nvSpPr>
          <p:spPr>
            <a:xfrm>
              <a:off x="0" y="914096"/>
              <a:ext cx="8030497" cy="1218795"/>
            </a:xfrm>
            <a:prstGeom prst="notchedRightArrow">
              <a:avLst>
                <a:gd fmla="val 50000" name="adj1"/>
                <a:gd fmla="val 50000" name="adj2"/>
              </a:avLst>
            </a:prstGeom>
            <a:solidFill>
              <a:srgbClr val="CCD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88" y="0"/>
              <a:ext cx="3525497" cy="12187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txBox="1"/>
            <p:nvPr/>
          </p:nvSpPr>
          <p:spPr>
            <a:xfrm>
              <a:off x="88" y="0"/>
              <a:ext cx="3525497" cy="1218795"/>
            </a:xfrm>
            <a:prstGeom prst="rect">
              <a:avLst/>
            </a:prstGeom>
            <a:noFill/>
            <a:ln>
              <a:noFill/>
            </a:ln>
          </p:spPr>
          <p:txBody>
            <a:bodyPr anchorCtr="0" anchor="b" bIns="156450" lIns="156450" spcFirstLastPara="1" rIns="156450" wrap="square" tIns="156450">
              <a:noAutofit/>
            </a:bodyPr>
            <a:lstStyle/>
            <a:p>
              <a:pPr indent="0" lvl="0" marL="0" marR="0" rtl="0" algn="ctr">
                <a:lnSpc>
                  <a:spcPct val="90000"/>
                </a:lnSpc>
                <a:spcBef>
                  <a:spcPts val="0"/>
                </a:spcBef>
                <a:spcAft>
                  <a:spcPts val="0"/>
                </a:spcAft>
                <a:buClr>
                  <a:srgbClr val="398F98"/>
                </a:buClr>
                <a:buSzPts val="2200"/>
                <a:buFont typeface="Trebuchet MS"/>
                <a:buNone/>
              </a:pPr>
              <a:r>
                <a:rPr b="1" i="0" lang="en-US" sz="2200">
                  <a:solidFill>
                    <a:srgbClr val="398F98"/>
                  </a:solidFill>
                  <a:latin typeface="Trebuchet MS"/>
                  <a:ea typeface="Trebuchet MS"/>
                  <a:cs typeface="Trebuchet MS"/>
                  <a:sym typeface="Trebuchet MS"/>
                </a:rPr>
                <a:t>PROJECT JOURNEY FOR REAL-TIME STUDENT DATA ON</a:t>
              </a:r>
              <a:endParaRPr b="1" sz="2200">
                <a:solidFill>
                  <a:srgbClr val="398F98"/>
                </a:solidFill>
                <a:latin typeface="Trebuchet MS"/>
                <a:ea typeface="Trebuchet MS"/>
                <a:cs typeface="Trebuchet MS"/>
                <a:sym typeface="Trebuchet MS"/>
              </a:endParaRPr>
            </a:p>
          </p:txBody>
        </p:sp>
        <p:sp>
          <p:nvSpPr>
            <p:cNvPr id="277" name="Google Shape;277;p31"/>
            <p:cNvSpPr/>
            <p:nvPr/>
          </p:nvSpPr>
          <p:spPr>
            <a:xfrm>
              <a:off x="1610487" y="1371144"/>
              <a:ext cx="304698" cy="304698"/>
            </a:xfrm>
            <a:prstGeom prst="ellipse">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3701861" y="1828192"/>
              <a:ext cx="3525497" cy="121879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txBox="1"/>
            <p:nvPr/>
          </p:nvSpPr>
          <p:spPr>
            <a:xfrm>
              <a:off x="3701861" y="1828192"/>
              <a:ext cx="3525497" cy="1218795"/>
            </a:xfrm>
            <a:prstGeom prst="rect">
              <a:avLst/>
            </a:prstGeom>
            <a:noFill/>
            <a:ln>
              <a:noFill/>
            </a:ln>
          </p:spPr>
          <p:txBody>
            <a:bodyPr anchorCtr="0" anchor="t" bIns="156450" lIns="156450" spcFirstLastPara="1" rIns="156450" wrap="square" tIns="156450">
              <a:noAutofit/>
            </a:bodyPr>
            <a:lstStyle/>
            <a:p>
              <a:pPr indent="0" lvl="0" marL="0" marR="0" rtl="0" algn="ctr">
                <a:lnSpc>
                  <a:spcPct val="90000"/>
                </a:lnSpc>
                <a:spcBef>
                  <a:spcPts val="0"/>
                </a:spcBef>
                <a:spcAft>
                  <a:spcPts val="0"/>
                </a:spcAft>
                <a:buClr>
                  <a:srgbClr val="266F8B"/>
                </a:buClr>
                <a:buSzPts val="2200"/>
                <a:buFont typeface="Trebuchet MS"/>
                <a:buNone/>
              </a:pPr>
              <a:r>
                <a:rPr b="1" i="0" lang="en-US" sz="2200">
                  <a:solidFill>
                    <a:srgbClr val="266F8B"/>
                  </a:solidFill>
                  <a:latin typeface="Trebuchet MS"/>
                  <a:ea typeface="Trebuchet MS"/>
                  <a:cs typeface="Trebuchet MS"/>
                  <a:sym typeface="Trebuchet MS"/>
                </a:rPr>
                <a:t>4.0 Technologies in Education</a:t>
              </a:r>
              <a:endParaRPr b="1" sz="2200">
                <a:solidFill>
                  <a:srgbClr val="266F8B"/>
                </a:solidFill>
                <a:latin typeface="Trebuchet MS"/>
                <a:ea typeface="Trebuchet MS"/>
                <a:cs typeface="Trebuchet MS"/>
                <a:sym typeface="Trebuchet MS"/>
              </a:endParaRPr>
            </a:p>
          </p:txBody>
        </p:sp>
        <p:sp>
          <p:nvSpPr>
            <p:cNvPr id="280" name="Google Shape;280;p31"/>
            <p:cNvSpPr/>
            <p:nvPr/>
          </p:nvSpPr>
          <p:spPr>
            <a:xfrm>
              <a:off x="5312260" y="1371144"/>
              <a:ext cx="304698" cy="304698"/>
            </a:xfrm>
            <a:prstGeom prst="ellipse">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2000"/>
                                        <p:tgtEl>
                                          <p:spTgt spid="2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grpSp>
        <p:nvGrpSpPr>
          <p:cNvPr id="285" name="Google Shape;285;p32"/>
          <p:cNvGrpSpPr/>
          <p:nvPr/>
        </p:nvGrpSpPr>
        <p:grpSpPr>
          <a:xfrm>
            <a:off x="1606669" y="179047"/>
            <a:ext cx="6412443" cy="6397970"/>
            <a:chOff x="1115055" y="2065"/>
            <a:chExt cx="6412443" cy="6397970"/>
          </a:xfrm>
        </p:grpSpPr>
        <p:sp>
          <p:nvSpPr>
            <p:cNvPr id="286" name="Google Shape;286;p32"/>
            <p:cNvSpPr/>
            <p:nvPr/>
          </p:nvSpPr>
          <p:spPr>
            <a:xfrm rot="10800000">
              <a:off x="1780200" y="55463"/>
              <a:ext cx="5747298" cy="1108996"/>
            </a:xfrm>
            <a:prstGeom prst="homePlate">
              <a:avLst>
                <a:gd fmla="val 50000"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2"/>
            <p:cNvSpPr txBox="1"/>
            <p:nvPr/>
          </p:nvSpPr>
          <p:spPr>
            <a:xfrm>
              <a:off x="2057449" y="55463"/>
              <a:ext cx="5470049" cy="1108996"/>
            </a:xfrm>
            <a:prstGeom prst="rect">
              <a:avLst/>
            </a:prstGeom>
            <a:noFill/>
            <a:ln>
              <a:noFill/>
            </a:ln>
          </p:spPr>
          <p:txBody>
            <a:bodyPr anchorCtr="0" anchor="ctr" bIns="53325" lIns="586600" spcFirstLastPara="1" rIns="99550" wrap="square" tIns="53325">
              <a:noAutofit/>
            </a:bodyPr>
            <a:lstStyle/>
            <a:p>
              <a:pPr indent="0" lvl="0" marL="0" marR="0" rtl="0" algn="ctr">
                <a:lnSpc>
                  <a:spcPct val="90000"/>
                </a:lnSpc>
                <a:spcBef>
                  <a:spcPts val="0"/>
                </a:spcBef>
                <a:spcAft>
                  <a:spcPts val="0"/>
                </a:spcAft>
                <a:buClr>
                  <a:srgbClr val="002060"/>
                </a:buClr>
                <a:buSzPts val="1400"/>
                <a:buFont typeface="Trebuchet MS"/>
                <a:buNone/>
              </a:pPr>
              <a:r>
                <a:rPr b="1" lang="en-US" sz="1400">
                  <a:solidFill>
                    <a:srgbClr val="002060"/>
                  </a:solidFill>
                  <a:latin typeface="Trebuchet MS"/>
                  <a:ea typeface="Trebuchet MS"/>
                  <a:cs typeface="Trebuchet MS"/>
                  <a:sym typeface="Trebuchet MS"/>
                </a:rPr>
                <a:t>INITIATION AND PLANNING                                         </a:t>
              </a:r>
              <a:r>
                <a:rPr lang="en-US" sz="1400">
                  <a:solidFill>
                    <a:srgbClr val="002060"/>
                  </a:solidFill>
                  <a:latin typeface="Trebuchet MS"/>
                  <a:ea typeface="Trebuchet MS"/>
                  <a:cs typeface="Trebuchet MS"/>
                  <a:sym typeface="Trebuchet MS"/>
                </a:rPr>
                <a:t> </a:t>
              </a:r>
              <a:r>
                <a:rPr lang="en-US" sz="1400">
                  <a:solidFill>
                    <a:schemeClr val="lt1"/>
                  </a:solidFill>
                  <a:latin typeface="Trebuchet MS"/>
                  <a:ea typeface="Trebuchet MS"/>
                  <a:cs typeface="Trebuchet MS"/>
                  <a:sym typeface="Trebuchet MS"/>
                </a:rPr>
                <a:t>Define project goals and objectives</a:t>
              </a:r>
              <a:br>
                <a:rPr lang="en-US" sz="1400">
                  <a:solidFill>
                    <a:schemeClr val="lt1"/>
                  </a:solidFill>
                  <a:latin typeface="Trebuchet MS"/>
                  <a:ea typeface="Trebuchet MS"/>
                  <a:cs typeface="Trebuchet MS"/>
                  <a:sym typeface="Trebuchet MS"/>
                </a:rPr>
              </a:br>
              <a:r>
                <a:rPr lang="en-US" sz="1400">
                  <a:solidFill>
                    <a:schemeClr val="lt1"/>
                  </a:solidFill>
                  <a:latin typeface="Trebuchet MS"/>
                  <a:ea typeface="Trebuchet MS"/>
                  <a:cs typeface="Trebuchet MS"/>
                  <a:sym typeface="Trebuchet MS"/>
                </a:rPr>
                <a:t>Identify target audience</a:t>
              </a:r>
              <a:br>
                <a:rPr lang="en-US" sz="1400">
                  <a:solidFill>
                    <a:schemeClr val="lt1"/>
                  </a:solidFill>
                  <a:latin typeface="Trebuchet MS"/>
                  <a:ea typeface="Trebuchet MS"/>
                  <a:cs typeface="Trebuchet MS"/>
                  <a:sym typeface="Trebuchet MS"/>
                </a:rPr>
              </a:br>
              <a:r>
                <a:rPr lang="en-US" sz="1400">
                  <a:solidFill>
                    <a:schemeClr val="lt1"/>
                  </a:solidFill>
                  <a:latin typeface="Trebuchet MS"/>
                  <a:ea typeface="Trebuchet MS"/>
                  <a:cs typeface="Trebuchet MS"/>
                  <a:sym typeface="Trebuchet MS"/>
                </a:rPr>
                <a:t>Choose real-time data collection tools</a:t>
              </a:r>
              <a:br>
                <a:rPr lang="en-US" sz="1400">
                  <a:solidFill>
                    <a:schemeClr val="lt1"/>
                  </a:solidFill>
                  <a:latin typeface="Trebuchet MS"/>
                  <a:ea typeface="Trebuchet MS"/>
                  <a:cs typeface="Trebuchet MS"/>
                  <a:sym typeface="Trebuchet MS"/>
                </a:rPr>
              </a:br>
              <a:r>
                <a:rPr lang="en-US" sz="1400">
                  <a:solidFill>
                    <a:schemeClr val="lt1"/>
                  </a:solidFill>
                  <a:latin typeface="Trebuchet MS"/>
                  <a:ea typeface="Trebuchet MS"/>
                  <a:cs typeface="Trebuchet MS"/>
                  <a:sym typeface="Trebuchet MS"/>
                </a:rPr>
                <a:t>Prepare data analysis and visualization methods</a:t>
              </a:r>
              <a:endParaRPr/>
            </a:p>
          </p:txBody>
        </p:sp>
        <p:sp>
          <p:nvSpPr>
            <p:cNvPr id="288" name="Google Shape;288;p32"/>
            <p:cNvSpPr/>
            <p:nvPr/>
          </p:nvSpPr>
          <p:spPr>
            <a:xfrm>
              <a:off x="1115055" y="2065"/>
              <a:ext cx="1330290" cy="1215792"/>
            </a:xfrm>
            <a:prstGeom prst="rect">
              <a:avLst/>
            </a:prstGeom>
            <a:blipFill rotWithShape="1">
              <a:blip r:embed="rId3">
                <a:alphaModFix/>
              </a:blip>
              <a:stretch>
                <a:fillRect b="-4998" l="0" r="0" t="-4999"/>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2"/>
            <p:cNvSpPr/>
            <p:nvPr/>
          </p:nvSpPr>
          <p:spPr>
            <a:xfrm rot="10800000">
              <a:off x="1780200" y="1614960"/>
              <a:ext cx="5747298" cy="1330290"/>
            </a:xfrm>
            <a:prstGeom prst="homePlate">
              <a:avLst>
                <a:gd fmla="val 50000"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2"/>
            <p:cNvSpPr txBox="1"/>
            <p:nvPr/>
          </p:nvSpPr>
          <p:spPr>
            <a:xfrm>
              <a:off x="2112772" y="1614960"/>
              <a:ext cx="5414726" cy="1330290"/>
            </a:xfrm>
            <a:prstGeom prst="rect">
              <a:avLst/>
            </a:prstGeom>
            <a:noFill/>
            <a:ln>
              <a:noFill/>
            </a:ln>
          </p:spPr>
          <p:txBody>
            <a:bodyPr anchorCtr="0" anchor="ctr" bIns="53325" lIns="586600" spcFirstLastPara="1" rIns="99550" wrap="square" tIns="53325">
              <a:noAutofit/>
            </a:bodyPr>
            <a:lstStyle/>
            <a:p>
              <a:pPr indent="0" lvl="0" marL="0" marR="0" rtl="0" algn="ctr">
                <a:lnSpc>
                  <a:spcPct val="90000"/>
                </a:lnSpc>
                <a:spcBef>
                  <a:spcPts val="0"/>
                </a:spcBef>
                <a:spcAft>
                  <a:spcPts val="0"/>
                </a:spcAft>
                <a:buClr>
                  <a:srgbClr val="002060"/>
                </a:buClr>
                <a:buSzPts val="1400"/>
                <a:buFont typeface="Trebuchet MS"/>
                <a:buNone/>
              </a:pPr>
              <a:r>
                <a:rPr b="1" lang="en-US" sz="1400">
                  <a:solidFill>
                    <a:srgbClr val="002060"/>
                  </a:solidFill>
                  <a:latin typeface="Trebuchet MS"/>
                  <a:ea typeface="Trebuchet MS"/>
                  <a:cs typeface="Trebuchet MS"/>
                  <a:sym typeface="Trebuchet MS"/>
                </a:rPr>
                <a:t>DEVELOPMENT AND IMPLEMENTATION</a:t>
              </a:r>
              <a:br>
                <a:rPr lang="en-US" sz="1400">
                  <a:solidFill>
                    <a:schemeClr val="lt1"/>
                  </a:solidFill>
                  <a:latin typeface="Trebuchet MS"/>
                  <a:ea typeface="Trebuchet MS"/>
                  <a:cs typeface="Trebuchet MS"/>
                  <a:sym typeface="Trebuchet MS"/>
                </a:rPr>
              </a:br>
              <a:r>
                <a:rPr lang="en-US" sz="1400">
                  <a:solidFill>
                    <a:schemeClr val="lt1"/>
                  </a:solidFill>
                  <a:latin typeface="Trebuchet MS"/>
                  <a:ea typeface="Trebuchet MS"/>
                  <a:cs typeface="Trebuchet MS"/>
                  <a:sym typeface="Trebuchet MS"/>
                </a:rPr>
                <a:t>Pilot test</a:t>
              </a:r>
              <a:br>
                <a:rPr lang="en-US" sz="1400">
                  <a:solidFill>
                    <a:schemeClr val="lt1"/>
                  </a:solidFill>
                  <a:latin typeface="Trebuchet MS"/>
                  <a:ea typeface="Trebuchet MS"/>
                  <a:cs typeface="Trebuchet MS"/>
                  <a:sym typeface="Trebuchet MS"/>
                </a:rPr>
              </a:br>
              <a:r>
                <a:rPr lang="en-US" sz="1400">
                  <a:solidFill>
                    <a:schemeClr val="lt1"/>
                  </a:solidFill>
                  <a:latin typeface="Trebuchet MS"/>
                  <a:ea typeface="Trebuchet MS"/>
                  <a:cs typeface="Trebuchet MS"/>
                  <a:sym typeface="Trebuchet MS"/>
                </a:rPr>
                <a:t>Refine tools and questions</a:t>
              </a:r>
              <a:br>
                <a:rPr lang="en-US" sz="1400">
                  <a:solidFill>
                    <a:schemeClr val="lt1"/>
                  </a:solidFill>
                  <a:latin typeface="Trebuchet MS"/>
                  <a:ea typeface="Trebuchet MS"/>
                  <a:cs typeface="Trebuchet MS"/>
                  <a:sym typeface="Trebuchet MS"/>
                </a:rPr>
              </a:br>
              <a:r>
                <a:rPr lang="en-US" sz="1400">
                  <a:solidFill>
                    <a:schemeClr val="lt1"/>
                  </a:solidFill>
                  <a:latin typeface="Trebuchet MS"/>
                  <a:ea typeface="Trebuchet MS"/>
                  <a:cs typeface="Trebuchet MS"/>
                  <a:sym typeface="Trebuchet MS"/>
                </a:rPr>
                <a:t>Collect real-time student data</a:t>
              </a:r>
              <a:endParaRPr/>
            </a:p>
          </p:txBody>
        </p:sp>
        <p:sp>
          <p:nvSpPr>
            <p:cNvPr id="291" name="Google Shape;291;p32"/>
            <p:cNvSpPr/>
            <p:nvPr/>
          </p:nvSpPr>
          <p:spPr>
            <a:xfrm>
              <a:off x="1115055" y="1614960"/>
              <a:ext cx="1330290" cy="1330290"/>
            </a:xfrm>
            <a:prstGeom prst="ellipse">
              <a:avLst/>
            </a:prstGeom>
            <a:blipFill rotWithShape="1">
              <a:blip r:embed="rId4">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2"/>
            <p:cNvSpPr/>
            <p:nvPr/>
          </p:nvSpPr>
          <p:spPr>
            <a:xfrm rot="10800000">
              <a:off x="1755487" y="3342352"/>
              <a:ext cx="5747298" cy="1330290"/>
            </a:xfrm>
            <a:prstGeom prst="homePlate">
              <a:avLst>
                <a:gd fmla="val 50000"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2"/>
            <p:cNvSpPr txBox="1"/>
            <p:nvPr/>
          </p:nvSpPr>
          <p:spPr>
            <a:xfrm>
              <a:off x="2088059" y="3342352"/>
              <a:ext cx="5414726" cy="1330290"/>
            </a:xfrm>
            <a:prstGeom prst="rect">
              <a:avLst/>
            </a:prstGeom>
            <a:noFill/>
            <a:ln>
              <a:noFill/>
            </a:ln>
          </p:spPr>
          <p:txBody>
            <a:bodyPr anchorCtr="0" anchor="ctr" bIns="53325" lIns="586600" spcFirstLastPara="1" rIns="99550" wrap="square" tIns="53325">
              <a:noAutofit/>
            </a:bodyPr>
            <a:lstStyle/>
            <a:p>
              <a:pPr indent="0" lvl="0" marL="0" marR="0" rtl="0" algn="ctr">
                <a:lnSpc>
                  <a:spcPct val="90000"/>
                </a:lnSpc>
                <a:spcBef>
                  <a:spcPts val="0"/>
                </a:spcBef>
                <a:spcAft>
                  <a:spcPts val="0"/>
                </a:spcAft>
                <a:buClr>
                  <a:srgbClr val="002060"/>
                </a:buClr>
                <a:buSzPts val="1400"/>
                <a:buFont typeface="Trebuchet MS"/>
                <a:buNone/>
              </a:pPr>
              <a:r>
                <a:rPr b="1" lang="en-US" sz="1400">
                  <a:solidFill>
                    <a:srgbClr val="002060"/>
                  </a:solidFill>
                  <a:latin typeface="Trebuchet MS"/>
                  <a:ea typeface="Trebuchet MS"/>
                  <a:cs typeface="Trebuchet MS"/>
                  <a:sym typeface="Trebuchet MS"/>
                </a:rPr>
                <a:t>ANALYSIS AND REPORTING</a:t>
              </a:r>
              <a:br>
                <a:rPr lang="en-US" sz="1400">
                  <a:solidFill>
                    <a:schemeClr val="lt1"/>
                  </a:solidFill>
                  <a:latin typeface="Trebuchet MS"/>
                  <a:ea typeface="Trebuchet MS"/>
                  <a:cs typeface="Trebuchet MS"/>
                  <a:sym typeface="Trebuchet MS"/>
                </a:rPr>
              </a:br>
              <a:r>
                <a:rPr lang="en-US" sz="1400">
                  <a:solidFill>
                    <a:schemeClr val="lt1"/>
                  </a:solidFill>
                  <a:latin typeface="Trebuchet MS"/>
                  <a:ea typeface="Trebuchet MS"/>
                  <a:cs typeface="Trebuchet MS"/>
                  <a:sym typeface="Trebuchet MS"/>
                </a:rPr>
                <a:t>Organize and clean data</a:t>
              </a:r>
              <a:br>
                <a:rPr lang="en-US" sz="1400">
                  <a:solidFill>
                    <a:schemeClr val="lt1"/>
                  </a:solidFill>
                  <a:latin typeface="Trebuchet MS"/>
                  <a:ea typeface="Trebuchet MS"/>
                  <a:cs typeface="Trebuchet MS"/>
                  <a:sym typeface="Trebuchet MS"/>
                </a:rPr>
              </a:br>
              <a:r>
                <a:rPr lang="en-US" sz="1400">
                  <a:solidFill>
                    <a:schemeClr val="lt1"/>
                  </a:solidFill>
                  <a:latin typeface="Trebuchet MS"/>
                  <a:ea typeface="Trebuchet MS"/>
                  <a:cs typeface="Trebuchet MS"/>
                  <a:sym typeface="Trebuchet MS"/>
                </a:rPr>
                <a:t>Analyze data</a:t>
              </a:r>
              <a:br>
                <a:rPr lang="en-US" sz="1400">
                  <a:solidFill>
                    <a:schemeClr val="lt1"/>
                  </a:solidFill>
                  <a:latin typeface="Trebuchet MS"/>
                  <a:ea typeface="Trebuchet MS"/>
                  <a:cs typeface="Trebuchet MS"/>
                  <a:sym typeface="Trebuchet MS"/>
                </a:rPr>
              </a:br>
              <a:r>
                <a:rPr lang="en-US" sz="1400">
                  <a:solidFill>
                    <a:schemeClr val="lt1"/>
                  </a:solidFill>
                  <a:latin typeface="Trebuchet MS"/>
                  <a:ea typeface="Trebuchet MS"/>
                  <a:cs typeface="Trebuchet MS"/>
                  <a:sym typeface="Trebuchet MS"/>
                </a:rPr>
                <a:t>Visualize data</a:t>
              </a:r>
              <a:br>
                <a:rPr lang="en-US" sz="1400">
                  <a:solidFill>
                    <a:schemeClr val="lt1"/>
                  </a:solidFill>
                  <a:latin typeface="Trebuchet MS"/>
                  <a:ea typeface="Trebuchet MS"/>
                  <a:cs typeface="Trebuchet MS"/>
                  <a:sym typeface="Trebuchet MS"/>
                </a:rPr>
              </a:br>
              <a:r>
                <a:rPr lang="en-US" sz="1400">
                  <a:solidFill>
                    <a:schemeClr val="lt1"/>
                  </a:solidFill>
                  <a:latin typeface="Trebuchet MS"/>
                  <a:ea typeface="Trebuchet MS"/>
                  <a:cs typeface="Trebuchet MS"/>
                  <a:sym typeface="Trebuchet MS"/>
                </a:rPr>
                <a:t>Prepare a project report </a:t>
              </a:r>
              <a:endParaRPr/>
            </a:p>
          </p:txBody>
        </p:sp>
        <p:sp>
          <p:nvSpPr>
            <p:cNvPr id="294" name="Google Shape;294;p32"/>
            <p:cNvSpPr/>
            <p:nvPr/>
          </p:nvSpPr>
          <p:spPr>
            <a:xfrm>
              <a:off x="1139768" y="3384489"/>
              <a:ext cx="1231436" cy="1246016"/>
            </a:xfrm>
            <a:prstGeom prst="rect">
              <a:avLst/>
            </a:prstGeom>
            <a:blipFill rotWithShape="1">
              <a:blip r:embed="rId5">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
            <p:cNvSpPr/>
            <p:nvPr/>
          </p:nvSpPr>
          <p:spPr>
            <a:xfrm rot="10800000">
              <a:off x="1780200" y="5069745"/>
              <a:ext cx="5747298" cy="1330290"/>
            </a:xfrm>
            <a:prstGeom prst="homePlate">
              <a:avLst>
                <a:gd fmla="val 50000"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
            <p:cNvSpPr txBox="1"/>
            <p:nvPr/>
          </p:nvSpPr>
          <p:spPr>
            <a:xfrm>
              <a:off x="2112772" y="5069745"/>
              <a:ext cx="5414726" cy="1330290"/>
            </a:xfrm>
            <a:prstGeom prst="rect">
              <a:avLst/>
            </a:prstGeom>
            <a:noFill/>
            <a:ln>
              <a:noFill/>
            </a:ln>
          </p:spPr>
          <p:txBody>
            <a:bodyPr anchorCtr="0" anchor="ctr" bIns="53325" lIns="586600" spcFirstLastPara="1" rIns="99550" wrap="square" tIns="53325">
              <a:noAutofit/>
            </a:bodyPr>
            <a:lstStyle/>
            <a:p>
              <a:pPr indent="0" lvl="0" marL="0" marR="0" rtl="0" algn="ctr">
                <a:lnSpc>
                  <a:spcPct val="90000"/>
                </a:lnSpc>
                <a:spcBef>
                  <a:spcPts val="0"/>
                </a:spcBef>
                <a:spcAft>
                  <a:spcPts val="0"/>
                </a:spcAft>
                <a:buClr>
                  <a:srgbClr val="002060"/>
                </a:buClr>
                <a:buSzPts val="1400"/>
                <a:buFont typeface="Trebuchet MS"/>
                <a:buNone/>
              </a:pPr>
              <a:r>
                <a:rPr b="1" lang="en-US" sz="1400">
                  <a:solidFill>
                    <a:srgbClr val="002060"/>
                  </a:solidFill>
                  <a:latin typeface="Trebuchet MS"/>
                  <a:ea typeface="Trebuchet MS"/>
                  <a:cs typeface="Trebuchet MS"/>
                  <a:sym typeface="Trebuchet MS"/>
                </a:rPr>
                <a:t>ACTION AND IMPROVEMENT</a:t>
              </a:r>
              <a:br>
                <a:rPr lang="en-US" sz="1400">
                  <a:solidFill>
                    <a:schemeClr val="lt1"/>
                  </a:solidFill>
                  <a:latin typeface="Trebuchet MS"/>
                  <a:ea typeface="Trebuchet MS"/>
                  <a:cs typeface="Trebuchet MS"/>
                  <a:sym typeface="Trebuchet MS"/>
                </a:rPr>
              </a:br>
              <a:r>
                <a:rPr lang="en-US" sz="1400">
                  <a:solidFill>
                    <a:schemeClr val="lt1"/>
                  </a:solidFill>
                  <a:latin typeface="Trebuchet MS"/>
                  <a:ea typeface="Trebuchet MS"/>
                  <a:cs typeface="Trebuchet MS"/>
                  <a:sym typeface="Trebuchet MS"/>
                </a:rPr>
                <a:t>Evaluate and iterate</a:t>
              </a:r>
              <a:br>
                <a:rPr lang="en-US" sz="1400">
                  <a:solidFill>
                    <a:schemeClr val="lt1"/>
                  </a:solidFill>
                  <a:latin typeface="Trebuchet MS"/>
                  <a:ea typeface="Trebuchet MS"/>
                  <a:cs typeface="Trebuchet MS"/>
                  <a:sym typeface="Trebuchet MS"/>
                </a:rPr>
              </a:br>
              <a:r>
                <a:rPr lang="en-US" sz="1400">
                  <a:solidFill>
                    <a:schemeClr val="lt1"/>
                  </a:solidFill>
                  <a:latin typeface="Trebuchet MS"/>
                  <a:ea typeface="Trebuchet MS"/>
                  <a:cs typeface="Trebuchet MS"/>
                  <a:sym typeface="Trebuchet MS"/>
                </a:rPr>
                <a:t>Develop action plan</a:t>
              </a:r>
              <a:br>
                <a:rPr lang="en-US" sz="1400">
                  <a:solidFill>
                    <a:schemeClr val="lt1"/>
                  </a:solidFill>
                  <a:latin typeface="Trebuchet MS"/>
                  <a:ea typeface="Trebuchet MS"/>
                  <a:cs typeface="Trebuchet MS"/>
                  <a:sym typeface="Trebuchet MS"/>
                </a:rPr>
              </a:br>
              <a:r>
                <a:rPr lang="en-US" sz="1400">
                  <a:solidFill>
                    <a:schemeClr val="lt1"/>
                  </a:solidFill>
                  <a:latin typeface="Trebuchet MS"/>
                  <a:ea typeface="Trebuchet MS"/>
                  <a:cs typeface="Trebuchet MS"/>
                  <a:sym typeface="Trebuchet MS"/>
                </a:rPr>
                <a:t>Implement improvements</a:t>
              </a:r>
              <a:endParaRPr/>
            </a:p>
          </p:txBody>
        </p:sp>
        <p:sp>
          <p:nvSpPr>
            <p:cNvPr id="297" name="Google Shape;297;p32"/>
            <p:cNvSpPr/>
            <p:nvPr/>
          </p:nvSpPr>
          <p:spPr>
            <a:xfrm>
              <a:off x="1115055" y="5069745"/>
              <a:ext cx="1330290" cy="1330290"/>
            </a:xfrm>
            <a:prstGeom prst="rect">
              <a:avLst/>
            </a:prstGeom>
            <a:blipFill rotWithShape="1">
              <a:blip r:embed="rId6">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txBox="1"/>
          <p:nvPr/>
        </p:nvSpPr>
        <p:spPr>
          <a:xfrm>
            <a:off x="111050" y="283013"/>
            <a:ext cx="9568500" cy="753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US" sz="2800" u="sng">
                <a:solidFill>
                  <a:srgbClr val="1C6294"/>
                </a:solidFill>
              </a:rPr>
              <a:t>Research</a:t>
            </a:r>
            <a:endParaRPr b="1" sz="2800" u="sng">
              <a:solidFill>
                <a:srgbClr val="1C6294"/>
              </a:solidFill>
            </a:endParaRPr>
          </a:p>
        </p:txBody>
      </p:sp>
      <p:pic>
        <p:nvPicPr>
          <p:cNvPr id="304" name="Google Shape;304;p33"/>
          <p:cNvPicPr preferRelativeResize="0"/>
          <p:nvPr/>
        </p:nvPicPr>
        <p:blipFill rotWithShape="1">
          <a:blip r:embed="rId3">
            <a:alphaModFix/>
          </a:blip>
          <a:srcRect b="49351" l="0" r="0" t="0"/>
          <a:stretch/>
        </p:blipFill>
        <p:spPr>
          <a:xfrm>
            <a:off x="360015" y="3693499"/>
            <a:ext cx="6890835" cy="2682077"/>
          </a:xfrm>
          <a:prstGeom prst="rect">
            <a:avLst/>
          </a:prstGeom>
          <a:noFill/>
          <a:ln>
            <a:noFill/>
          </a:ln>
        </p:spPr>
      </p:pic>
      <p:pic>
        <p:nvPicPr>
          <p:cNvPr id="305" name="Google Shape;305;p33"/>
          <p:cNvPicPr preferRelativeResize="0"/>
          <p:nvPr/>
        </p:nvPicPr>
        <p:blipFill>
          <a:blip r:embed="rId4">
            <a:alphaModFix/>
          </a:blip>
          <a:stretch>
            <a:fillRect/>
          </a:stretch>
        </p:blipFill>
        <p:spPr>
          <a:xfrm>
            <a:off x="360015" y="1168728"/>
            <a:ext cx="6643974" cy="2392461"/>
          </a:xfrm>
          <a:prstGeom prst="rect">
            <a:avLst/>
          </a:prstGeom>
          <a:noFill/>
          <a:ln>
            <a:noFill/>
          </a:ln>
        </p:spPr>
      </p:pic>
      <p:sp>
        <p:nvSpPr>
          <p:cNvPr id="306" name="Google Shape;306;p33"/>
          <p:cNvSpPr txBox="1"/>
          <p:nvPr/>
        </p:nvSpPr>
        <p:spPr>
          <a:xfrm>
            <a:off x="7040262" y="3493982"/>
            <a:ext cx="2778600" cy="30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u="sng">
                <a:solidFill>
                  <a:srgbClr val="000000"/>
                </a:solidFill>
              </a:rPr>
              <a:t>Finalised domains:</a:t>
            </a:r>
            <a:endParaRPr b="1" sz="1900" u="sng">
              <a:solidFill>
                <a:srgbClr val="000000"/>
              </a:solidFill>
            </a:endParaRPr>
          </a:p>
          <a:p>
            <a:pPr indent="0" lvl="0" marL="0" rtl="0" algn="l">
              <a:spcBef>
                <a:spcPts val="0"/>
              </a:spcBef>
              <a:spcAft>
                <a:spcPts val="0"/>
              </a:spcAft>
              <a:buClr>
                <a:srgbClr val="000000"/>
              </a:buClr>
              <a:buSzPts val="1100"/>
              <a:buFont typeface="Arial"/>
              <a:buNone/>
            </a:pPr>
            <a:r>
              <a:rPr lang="en-US" sz="1900">
                <a:solidFill>
                  <a:srgbClr val="000000"/>
                </a:solidFill>
              </a:rPr>
              <a:t>Artificial Intelligence</a:t>
            </a:r>
            <a:endParaRPr sz="1900">
              <a:solidFill>
                <a:srgbClr val="000000"/>
              </a:solidFill>
            </a:endParaRPr>
          </a:p>
          <a:p>
            <a:pPr indent="0" lvl="0" marL="0" rtl="0" algn="l">
              <a:spcBef>
                <a:spcPts val="0"/>
              </a:spcBef>
              <a:spcAft>
                <a:spcPts val="0"/>
              </a:spcAft>
              <a:buClr>
                <a:srgbClr val="000000"/>
              </a:buClr>
              <a:buSzPts val="1100"/>
              <a:buFont typeface="Arial"/>
              <a:buNone/>
            </a:pPr>
            <a:r>
              <a:rPr lang="en-US" sz="1900">
                <a:solidFill>
                  <a:srgbClr val="000000"/>
                </a:solidFill>
              </a:rPr>
              <a:t>Data Science</a:t>
            </a:r>
            <a:endParaRPr sz="1900">
              <a:solidFill>
                <a:srgbClr val="000000"/>
              </a:solidFill>
            </a:endParaRPr>
          </a:p>
          <a:p>
            <a:pPr indent="0" lvl="0" marL="0" rtl="0" algn="l">
              <a:spcBef>
                <a:spcPts val="0"/>
              </a:spcBef>
              <a:spcAft>
                <a:spcPts val="0"/>
              </a:spcAft>
              <a:buClr>
                <a:srgbClr val="000000"/>
              </a:buClr>
              <a:buSzPts val="1100"/>
              <a:buFont typeface="Arial"/>
              <a:buNone/>
            </a:pPr>
            <a:r>
              <a:rPr lang="en-US" sz="1900">
                <a:solidFill>
                  <a:srgbClr val="000000"/>
                </a:solidFill>
              </a:rPr>
              <a:t>Embedded systems and IoT</a:t>
            </a:r>
            <a:endParaRPr sz="1900">
              <a:solidFill>
                <a:srgbClr val="000000"/>
              </a:solidFill>
            </a:endParaRPr>
          </a:p>
          <a:p>
            <a:pPr indent="0" lvl="0" marL="0" rtl="0" algn="l">
              <a:spcBef>
                <a:spcPts val="0"/>
              </a:spcBef>
              <a:spcAft>
                <a:spcPts val="0"/>
              </a:spcAft>
              <a:buClr>
                <a:srgbClr val="000000"/>
              </a:buClr>
              <a:buSzPts val="1100"/>
              <a:buFont typeface="Arial"/>
              <a:buNone/>
            </a:pPr>
            <a:r>
              <a:rPr lang="en-US" sz="1900">
                <a:solidFill>
                  <a:srgbClr val="000000"/>
                </a:solidFill>
              </a:rPr>
              <a:t>Big Data Analytics</a:t>
            </a:r>
            <a:endParaRPr sz="1900">
              <a:solidFill>
                <a:srgbClr val="000000"/>
              </a:solidFill>
            </a:endParaRPr>
          </a:p>
          <a:p>
            <a:pPr indent="0" lvl="0" marL="0" rtl="0" algn="l">
              <a:spcBef>
                <a:spcPts val="0"/>
              </a:spcBef>
              <a:spcAft>
                <a:spcPts val="0"/>
              </a:spcAft>
              <a:buClr>
                <a:srgbClr val="000000"/>
              </a:buClr>
              <a:buSzPts val="1100"/>
              <a:buFont typeface="Arial"/>
              <a:buNone/>
            </a:pPr>
            <a:r>
              <a:rPr lang="en-US" sz="1900">
                <a:solidFill>
                  <a:srgbClr val="000000"/>
                </a:solidFill>
              </a:rPr>
              <a:t>Cloud Computing</a:t>
            </a:r>
            <a:endParaRPr sz="1900">
              <a:solidFill>
                <a:srgbClr val="000000"/>
              </a:solidFill>
            </a:endParaRPr>
          </a:p>
          <a:p>
            <a:pPr indent="0" lvl="0" marL="0" rtl="0" algn="l">
              <a:spcBef>
                <a:spcPts val="0"/>
              </a:spcBef>
              <a:spcAft>
                <a:spcPts val="0"/>
              </a:spcAft>
              <a:buClr>
                <a:srgbClr val="000000"/>
              </a:buClr>
              <a:buSzPts val="1100"/>
              <a:buFont typeface="Arial"/>
              <a:buNone/>
            </a:pPr>
            <a:r>
              <a:rPr lang="en-US" sz="1900">
                <a:solidFill>
                  <a:srgbClr val="000000"/>
                </a:solidFill>
              </a:rPr>
              <a:t>Cyber Security</a:t>
            </a:r>
            <a:endParaRPr sz="1900">
              <a:solidFill>
                <a:srgbClr val="000000"/>
              </a:solidFill>
            </a:endParaRPr>
          </a:p>
          <a:p>
            <a:pPr indent="0" lvl="0" marL="0" rtl="0" algn="l">
              <a:spcBef>
                <a:spcPts val="0"/>
              </a:spcBef>
              <a:spcAft>
                <a:spcPts val="0"/>
              </a:spcAft>
              <a:buClr>
                <a:srgbClr val="000000"/>
              </a:buClr>
              <a:buSzPts val="1100"/>
              <a:buFont typeface="Arial"/>
              <a:buNone/>
            </a:pPr>
            <a:r>
              <a:t/>
            </a:r>
            <a:endParaRPr sz="1800">
              <a:solidFill>
                <a:srgbClr val="595959"/>
              </a:solidFill>
            </a:endParaRPr>
          </a:p>
          <a:p>
            <a:pPr indent="0" lvl="0" marL="0" rtl="0" algn="l">
              <a:spcBef>
                <a:spcPts val="0"/>
              </a:spcBef>
              <a:spcAft>
                <a:spcPts val="0"/>
              </a:spcAft>
              <a:buNone/>
            </a:pPr>
            <a:r>
              <a:t/>
            </a:r>
            <a:endParaRPr sz="1800">
              <a:solidFill>
                <a:srgbClr val="595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nvSpPr>
        <p:spPr>
          <a:xfrm>
            <a:off x="540773" y="1356402"/>
            <a:ext cx="8433619"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The survey you're developing in this project focuses on collecting real-time data from students to understand their </a:t>
            </a:r>
            <a:r>
              <a:rPr b="1" lang="en-US" sz="2200">
                <a:solidFill>
                  <a:srgbClr val="002060"/>
                </a:solidFill>
                <a:latin typeface="Times New Roman"/>
                <a:ea typeface="Times New Roman"/>
                <a:cs typeface="Times New Roman"/>
                <a:sym typeface="Times New Roman"/>
              </a:rPr>
              <a:t>attitudes towards and experiences with 4.0 technologies</a:t>
            </a:r>
            <a:r>
              <a:rPr lang="en-US" sz="2200">
                <a:solidFill>
                  <a:schemeClr val="dk1"/>
                </a:solidFill>
                <a:latin typeface="Times New Roman"/>
                <a:ea typeface="Times New Roman"/>
                <a:cs typeface="Times New Roman"/>
                <a:sym typeface="Times New Roman"/>
              </a:rPr>
              <a:t> in the educational setting.</a:t>
            </a:r>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139700" lvl="0" marL="0" marR="0" rtl="0" algn="l">
              <a:spcBef>
                <a:spcPts val="0"/>
              </a:spcBef>
              <a:spcAft>
                <a:spcPts val="0"/>
              </a:spcAft>
              <a:buClr>
                <a:srgbClr val="002060"/>
              </a:buClr>
              <a:buSzPts val="2200"/>
              <a:buFont typeface="Arial"/>
              <a:buChar char="•"/>
            </a:pPr>
            <a:r>
              <a:rPr b="1" lang="en-US" sz="2200">
                <a:solidFill>
                  <a:srgbClr val="002060"/>
                </a:solidFill>
                <a:latin typeface="Times New Roman"/>
                <a:ea typeface="Times New Roman"/>
                <a:cs typeface="Times New Roman"/>
                <a:sym typeface="Times New Roman"/>
              </a:rPr>
              <a:t>Student Awareness:</a:t>
            </a:r>
            <a:r>
              <a:rPr lang="en-US" sz="2200">
                <a:solidFill>
                  <a:srgbClr val="002060"/>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Gauge how familiar students are with different 4.0 technologies like Artificial Intelligence (AI), Virtual Reality (VR), and Augmented Reality (AR).</a:t>
            </a:r>
            <a:endParaRPr/>
          </a:p>
          <a:p>
            <a:pPr indent="0" lvl="0" marL="0" marR="0" rtl="0" algn="l">
              <a:spcBef>
                <a:spcPts val="0"/>
              </a:spcBef>
              <a:spcAft>
                <a:spcPts val="0"/>
              </a:spcAft>
              <a:buClr>
                <a:schemeClr val="dk1"/>
              </a:buClr>
              <a:buSzPts val="2200"/>
              <a:buFont typeface="Arial"/>
              <a:buNone/>
            </a:pPr>
            <a:r>
              <a:t/>
            </a:r>
            <a:endParaRPr sz="2200">
              <a:solidFill>
                <a:schemeClr val="dk1"/>
              </a:solidFill>
              <a:latin typeface="Times New Roman"/>
              <a:ea typeface="Times New Roman"/>
              <a:cs typeface="Times New Roman"/>
              <a:sym typeface="Times New Roman"/>
            </a:endParaRPr>
          </a:p>
          <a:p>
            <a:pPr indent="-139700" lvl="0" marL="0" marR="0" rtl="0" algn="l">
              <a:spcBef>
                <a:spcPts val="0"/>
              </a:spcBef>
              <a:spcAft>
                <a:spcPts val="0"/>
              </a:spcAft>
              <a:buClr>
                <a:srgbClr val="002060"/>
              </a:buClr>
              <a:buSzPts val="2200"/>
              <a:buFont typeface="Arial"/>
              <a:buChar char="•"/>
            </a:pPr>
            <a:r>
              <a:rPr b="1" lang="en-US" sz="2200">
                <a:solidFill>
                  <a:srgbClr val="002060"/>
                </a:solidFill>
                <a:latin typeface="Times New Roman"/>
                <a:ea typeface="Times New Roman"/>
                <a:cs typeface="Times New Roman"/>
                <a:sym typeface="Times New Roman"/>
              </a:rPr>
              <a:t>Student Perceptions</a:t>
            </a:r>
            <a:r>
              <a:rPr b="1" lang="en-US" sz="2200">
                <a:solidFill>
                  <a:schemeClr val="dk1"/>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 Uncover student opinions on the potential benefits and challenges of using 4.0 technologies for learning.</a:t>
            </a:r>
            <a:endParaRPr/>
          </a:p>
          <a:p>
            <a:pPr indent="0" lvl="0" marL="0" marR="0" rtl="0" algn="l">
              <a:spcBef>
                <a:spcPts val="0"/>
              </a:spcBef>
              <a:spcAft>
                <a:spcPts val="0"/>
              </a:spcAft>
              <a:buClr>
                <a:schemeClr val="dk1"/>
              </a:buClr>
              <a:buSzPts val="2200"/>
              <a:buFont typeface="Arial"/>
              <a:buNone/>
            </a:pPr>
            <a:r>
              <a:t/>
            </a:r>
            <a:endParaRPr sz="2200">
              <a:solidFill>
                <a:schemeClr val="dk1"/>
              </a:solidFill>
              <a:latin typeface="Times New Roman"/>
              <a:ea typeface="Times New Roman"/>
              <a:cs typeface="Times New Roman"/>
              <a:sym typeface="Times New Roman"/>
            </a:endParaRPr>
          </a:p>
          <a:p>
            <a:pPr indent="-139700" lvl="0" marL="0" marR="0" rtl="0" algn="l">
              <a:spcBef>
                <a:spcPts val="0"/>
              </a:spcBef>
              <a:spcAft>
                <a:spcPts val="0"/>
              </a:spcAft>
              <a:buClr>
                <a:srgbClr val="002060"/>
              </a:buClr>
              <a:buSzPts val="2200"/>
              <a:buFont typeface="Arial"/>
              <a:buChar char="•"/>
            </a:pPr>
            <a:r>
              <a:rPr b="1" lang="en-US" sz="2200">
                <a:solidFill>
                  <a:srgbClr val="002060"/>
                </a:solidFill>
                <a:latin typeface="Times New Roman"/>
                <a:ea typeface="Times New Roman"/>
                <a:cs typeface="Times New Roman"/>
                <a:sym typeface="Times New Roman"/>
              </a:rPr>
              <a:t>Comfort Level:</a:t>
            </a:r>
            <a:r>
              <a:rPr lang="en-US" sz="2200">
                <a:solidFill>
                  <a:srgbClr val="002060"/>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Assess student comfort and potential concerns regarding the use of AI or immersive technologies like VR/AR in the classroom.</a:t>
            </a:r>
            <a:endParaRPr/>
          </a:p>
        </p:txBody>
      </p:sp>
      <p:sp>
        <p:nvSpPr>
          <p:cNvPr id="312" name="Google Shape;312;p34"/>
          <p:cNvSpPr txBox="1"/>
          <p:nvPr/>
        </p:nvSpPr>
        <p:spPr>
          <a:xfrm>
            <a:off x="540773" y="471949"/>
            <a:ext cx="322889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accent6"/>
                </a:solidFill>
                <a:latin typeface="Trebuchet MS"/>
                <a:ea typeface="Trebuchet MS"/>
                <a:cs typeface="Trebuchet MS"/>
                <a:sym typeface="Trebuchet MS"/>
              </a:rPr>
              <a:t>DEVELOPED SURVEY</a:t>
            </a:r>
            <a:r>
              <a:rPr lang="en-US" sz="2400">
                <a:solidFill>
                  <a:schemeClr val="dk1"/>
                </a:solidFill>
                <a:latin typeface="Trebuchet MS"/>
                <a:ea typeface="Trebuchet MS"/>
                <a:cs typeface="Trebuchet MS"/>
                <a:sym typeface="Trebuchet MS"/>
              </a:rPr>
              <a:t> :</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nvSpPr>
        <p:spPr>
          <a:xfrm>
            <a:off x="283568" y="483517"/>
            <a:ext cx="6100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sng" strike="noStrike">
                <a:solidFill>
                  <a:schemeClr val="accent6"/>
                </a:solidFill>
                <a:highlight>
                  <a:srgbClr val="FFFFFF"/>
                </a:highlight>
                <a:latin typeface="Times New Roman"/>
                <a:ea typeface="Times New Roman"/>
                <a:cs typeface="Times New Roman"/>
                <a:sym typeface="Times New Roman"/>
              </a:rPr>
              <a:t>DATA COLLECTION METHODS:</a:t>
            </a:r>
            <a:endParaRPr sz="2400" u="sng">
              <a:solidFill>
                <a:schemeClr val="accent6"/>
              </a:solidFill>
              <a:latin typeface="Trebuchet MS"/>
              <a:ea typeface="Trebuchet MS"/>
              <a:cs typeface="Trebuchet MS"/>
              <a:sym typeface="Trebuchet MS"/>
            </a:endParaRPr>
          </a:p>
        </p:txBody>
      </p:sp>
      <p:grpSp>
        <p:nvGrpSpPr>
          <p:cNvPr id="318" name="Google Shape;318;p35"/>
          <p:cNvGrpSpPr/>
          <p:nvPr/>
        </p:nvGrpSpPr>
        <p:grpSpPr>
          <a:xfrm>
            <a:off x="955041" y="1570335"/>
            <a:ext cx="6939279" cy="4608570"/>
            <a:chOff x="0" y="488787"/>
            <a:chExt cx="6939279" cy="4608570"/>
          </a:xfrm>
        </p:grpSpPr>
        <p:sp>
          <p:nvSpPr>
            <p:cNvPr id="319" name="Google Shape;319;p35"/>
            <p:cNvSpPr/>
            <p:nvPr/>
          </p:nvSpPr>
          <p:spPr>
            <a:xfrm>
              <a:off x="0" y="488787"/>
              <a:ext cx="6939279" cy="1396536"/>
            </a:xfrm>
            <a:prstGeom prst="roundRect">
              <a:avLst>
                <a:gd fmla="val 10000"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txBox="1"/>
            <p:nvPr/>
          </p:nvSpPr>
          <p:spPr>
            <a:xfrm>
              <a:off x="40903" y="529690"/>
              <a:ext cx="6857473" cy="1314730"/>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chemeClr val="lt1"/>
                </a:buClr>
                <a:buSzPts val="1600"/>
                <a:buFont typeface="Trebuchet MS"/>
                <a:buNone/>
              </a:pPr>
              <a:r>
                <a:rPr b="0" i="0" lang="en-US" sz="1600">
                  <a:solidFill>
                    <a:schemeClr val="lt1"/>
                  </a:solidFill>
                  <a:latin typeface="Trebuchet MS"/>
                  <a:ea typeface="Trebuchet MS"/>
                  <a:cs typeface="Trebuchet MS"/>
                  <a:sym typeface="Trebuchet MS"/>
                </a:rPr>
                <a:t>In our journey to gather meaningful insights and drive informed decisions, we've embraced the power of digital tools like Google Forms and spreadsheets. These tools have not only streamlined our data collection process but have also empowered us to develop deeper into understanding our audience, stakeholders, and organizational dynamics.</a:t>
              </a:r>
              <a:endParaRPr sz="1600">
                <a:solidFill>
                  <a:schemeClr val="lt1"/>
                </a:solidFill>
                <a:latin typeface="Trebuchet MS"/>
                <a:ea typeface="Trebuchet MS"/>
                <a:cs typeface="Trebuchet MS"/>
                <a:sym typeface="Trebuchet MS"/>
              </a:endParaRPr>
            </a:p>
          </p:txBody>
        </p:sp>
        <p:sp>
          <p:nvSpPr>
            <p:cNvPr id="321" name="Google Shape;321;p35"/>
            <p:cNvSpPr/>
            <p:nvPr/>
          </p:nvSpPr>
          <p:spPr>
            <a:xfrm>
              <a:off x="162570" y="2322390"/>
              <a:ext cx="985507" cy="1066464"/>
            </a:xfrm>
            <a:prstGeom prst="roundRect">
              <a:avLst>
                <a:gd fmla="val 16670" name="adj"/>
              </a:avLst>
            </a:prstGeom>
            <a:blipFill rotWithShape="1">
              <a:blip r:embed="rId3">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5"/>
            <p:cNvSpPr/>
            <p:nvPr/>
          </p:nvSpPr>
          <p:spPr>
            <a:xfrm>
              <a:off x="1427218" y="2136700"/>
              <a:ext cx="5458950" cy="1396536"/>
            </a:xfrm>
            <a:prstGeom prst="roundRect">
              <a:avLst>
                <a:gd fmla="val 16670"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5"/>
            <p:cNvSpPr txBox="1"/>
            <p:nvPr/>
          </p:nvSpPr>
          <p:spPr>
            <a:xfrm>
              <a:off x="1495404" y="2204886"/>
              <a:ext cx="5322578" cy="1260164"/>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rgbClr val="002060"/>
                </a:buClr>
                <a:buSzPts val="1800"/>
                <a:buFont typeface="Trebuchet MS"/>
                <a:buNone/>
              </a:pPr>
              <a:r>
                <a:rPr b="1" i="0" lang="en-US" sz="1800">
                  <a:solidFill>
                    <a:srgbClr val="002060"/>
                  </a:solidFill>
                  <a:latin typeface="Trebuchet MS"/>
                  <a:ea typeface="Trebuchet MS"/>
                  <a:cs typeface="Trebuchet MS"/>
                  <a:sym typeface="Trebuchet MS"/>
                </a:rPr>
                <a:t>GOOGLE FORMS</a:t>
              </a:r>
              <a:r>
                <a:rPr b="0" i="0" lang="en-US" sz="1800">
                  <a:solidFill>
                    <a:srgbClr val="002060"/>
                  </a:solidFill>
                  <a:latin typeface="Trebuchet MS"/>
                  <a:ea typeface="Trebuchet MS"/>
                  <a:cs typeface="Trebuchet MS"/>
                  <a:sym typeface="Trebuchet MS"/>
                </a:rPr>
                <a:t>:</a:t>
              </a:r>
              <a:r>
                <a:rPr b="0" i="0" lang="en-US" sz="1800">
                  <a:solidFill>
                    <a:schemeClr val="lt1"/>
                  </a:solidFill>
                  <a:latin typeface="Trebuchet MS"/>
                  <a:ea typeface="Trebuchet MS"/>
                  <a:cs typeface="Trebuchet MS"/>
                  <a:sym typeface="Trebuchet MS"/>
                </a:rPr>
                <a:t> Free and easy to use, integrated with Google Workspace (formerly G Suite). It allows you to create surveys and analyze responses directly in Google Sheets</a:t>
              </a:r>
              <a:endParaRPr sz="1800">
                <a:solidFill>
                  <a:schemeClr val="lt1"/>
                </a:solidFill>
                <a:latin typeface="Trebuchet MS"/>
                <a:ea typeface="Trebuchet MS"/>
                <a:cs typeface="Trebuchet MS"/>
                <a:sym typeface="Trebuchet MS"/>
              </a:endParaRPr>
            </a:p>
          </p:txBody>
        </p:sp>
        <p:sp>
          <p:nvSpPr>
            <p:cNvPr id="324" name="Google Shape;324;p35"/>
            <p:cNvSpPr/>
            <p:nvPr/>
          </p:nvSpPr>
          <p:spPr>
            <a:xfrm>
              <a:off x="63277" y="3722767"/>
              <a:ext cx="1184095" cy="1352643"/>
            </a:xfrm>
            <a:prstGeom prst="roundRect">
              <a:avLst>
                <a:gd fmla="val 16670" name="adj"/>
              </a:avLst>
            </a:prstGeom>
            <a:blipFill rotWithShape="1">
              <a:blip r:embed="rId4">
                <a:alphaModFix/>
              </a:blip>
              <a:stretch>
                <a:fillRect b="0" l="0" r="0" t="0"/>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5"/>
            <p:cNvSpPr/>
            <p:nvPr/>
          </p:nvSpPr>
          <p:spPr>
            <a:xfrm>
              <a:off x="1427218" y="3700821"/>
              <a:ext cx="5458950" cy="1396536"/>
            </a:xfrm>
            <a:prstGeom prst="roundRect">
              <a:avLst>
                <a:gd fmla="val 16670"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txBox="1"/>
            <p:nvPr/>
          </p:nvSpPr>
          <p:spPr>
            <a:xfrm>
              <a:off x="1495404" y="3769007"/>
              <a:ext cx="5322578" cy="1260164"/>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Clr>
                  <a:srgbClr val="316756"/>
                </a:buClr>
                <a:buSzPts val="1800"/>
                <a:buFont typeface="Trebuchet MS"/>
                <a:buNone/>
              </a:pPr>
              <a:r>
                <a:rPr b="1" i="0" lang="en-US" sz="1800">
                  <a:solidFill>
                    <a:srgbClr val="316756"/>
                  </a:solidFill>
                  <a:latin typeface="Trebuchet MS"/>
                  <a:ea typeface="Trebuchet MS"/>
                  <a:cs typeface="Trebuchet MS"/>
                  <a:sym typeface="Trebuchet MS"/>
                </a:rPr>
                <a:t>SPREADSHEETS</a:t>
              </a:r>
              <a:r>
                <a:rPr b="0" i="0" lang="en-US" sz="1800">
                  <a:solidFill>
                    <a:srgbClr val="316756"/>
                  </a:solidFill>
                  <a:latin typeface="Trebuchet MS"/>
                  <a:ea typeface="Trebuchet MS"/>
                  <a:cs typeface="Trebuchet MS"/>
                  <a:sym typeface="Trebuchet MS"/>
                </a:rPr>
                <a:t>:</a:t>
              </a:r>
              <a:r>
                <a:rPr b="0" i="0" lang="en-US" sz="1800">
                  <a:solidFill>
                    <a:schemeClr val="lt1"/>
                  </a:solidFill>
                  <a:latin typeface="Trebuchet MS"/>
                  <a:ea typeface="Trebuchet MS"/>
                  <a:cs typeface="Trebuchet MS"/>
                  <a:sym typeface="Trebuchet MS"/>
                </a:rPr>
                <a:t> we used spreadsheets for data collection as we know Spreadsheets  is a powerful tool created by humans to organize, manipulate, and analyze data efficiently.</a:t>
              </a:r>
              <a:endParaRPr sz="1800">
                <a:solidFill>
                  <a:schemeClr val="lt1"/>
                </a:solidFill>
                <a:latin typeface="Trebuchet MS"/>
                <a:ea typeface="Trebuchet MS"/>
                <a:cs typeface="Trebuchet MS"/>
                <a:sym typeface="Trebuchet M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grpSp>
        <p:nvGrpSpPr>
          <p:cNvPr id="332" name="Google Shape;332;p36"/>
          <p:cNvGrpSpPr/>
          <p:nvPr/>
        </p:nvGrpSpPr>
        <p:grpSpPr>
          <a:xfrm>
            <a:off x="1120877" y="1740311"/>
            <a:ext cx="8030400" cy="3047092"/>
            <a:chOff x="0" y="0"/>
            <a:chExt cx="8030400" cy="3047092"/>
          </a:xfrm>
        </p:grpSpPr>
        <p:sp>
          <p:nvSpPr>
            <p:cNvPr id="333" name="Google Shape;333;p36"/>
            <p:cNvSpPr/>
            <p:nvPr/>
          </p:nvSpPr>
          <p:spPr>
            <a:xfrm>
              <a:off x="0" y="914096"/>
              <a:ext cx="8030400" cy="1218900"/>
            </a:xfrm>
            <a:prstGeom prst="notchedRightArrow">
              <a:avLst>
                <a:gd fmla="val 50000" name="adj1"/>
                <a:gd fmla="val 50000" name="adj2"/>
              </a:avLst>
            </a:prstGeom>
            <a:solidFill>
              <a:srgbClr val="CCD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88" y="0"/>
              <a:ext cx="3525600" cy="121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txBox="1"/>
            <p:nvPr/>
          </p:nvSpPr>
          <p:spPr>
            <a:xfrm>
              <a:off x="88" y="0"/>
              <a:ext cx="3525600" cy="1218900"/>
            </a:xfrm>
            <a:prstGeom prst="rect">
              <a:avLst/>
            </a:prstGeom>
            <a:noFill/>
            <a:ln>
              <a:noFill/>
            </a:ln>
          </p:spPr>
          <p:txBody>
            <a:bodyPr anchorCtr="0" anchor="b" bIns="156450" lIns="156450" spcFirstLastPara="1" rIns="156450" wrap="square" tIns="156450">
              <a:noAutofit/>
            </a:bodyPr>
            <a:lstStyle/>
            <a:p>
              <a:pPr indent="0" lvl="0" marL="0" marR="0" rtl="0" algn="ctr">
                <a:lnSpc>
                  <a:spcPct val="90000"/>
                </a:lnSpc>
                <a:spcBef>
                  <a:spcPts val="0"/>
                </a:spcBef>
                <a:spcAft>
                  <a:spcPts val="0"/>
                </a:spcAft>
                <a:buClr>
                  <a:srgbClr val="398F98"/>
                </a:buClr>
                <a:buSzPts val="2200"/>
                <a:buFont typeface="Trebuchet MS"/>
                <a:buNone/>
              </a:pPr>
              <a:r>
                <a:rPr b="1" lang="en-US" sz="2200">
                  <a:solidFill>
                    <a:srgbClr val="398F98"/>
                  </a:solidFill>
                  <a:latin typeface="Trebuchet MS"/>
                  <a:ea typeface="Trebuchet MS"/>
                  <a:cs typeface="Trebuchet MS"/>
                  <a:sym typeface="Trebuchet MS"/>
                </a:rPr>
                <a:t>Data collection</a:t>
              </a:r>
              <a:endParaRPr b="1" sz="2200">
                <a:solidFill>
                  <a:srgbClr val="398F98"/>
                </a:solidFill>
                <a:latin typeface="Trebuchet MS"/>
                <a:ea typeface="Trebuchet MS"/>
                <a:cs typeface="Trebuchet MS"/>
                <a:sym typeface="Trebuchet MS"/>
              </a:endParaRPr>
            </a:p>
          </p:txBody>
        </p:sp>
        <p:sp>
          <p:nvSpPr>
            <p:cNvPr id="336" name="Google Shape;336;p36"/>
            <p:cNvSpPr/>
            <p:nvPr/>
          </p:nvSpPr>
          <p:spPr>
            <a:xfrm>
              <a:off x="1610487" y="1371144"/>
              <a:ext cx="304800" cy="304800"/>
            </a:xfrm>
            <a:prstGeom prst="ellipse">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3701861" y="1828192"/>
              <a:ext cx="3525600" cy="121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txBox="1"/>
            <p:nvPr/>
          </p:nvSpPr>
          <p:spPr>
            <a:xfrm>
              <a:off x="3701861" y="1828192"/>
              <a:ext cx="3525600" cy="1218900"/>
            </a:xfrm>
            <a:prstGeom prst="rect">
              <a:avLst/>
            </a:prstGeom>
            <a:noFill/>
            <a:ln>
              <a:noFill/>
            </a:ln>
          </p:spPr>
          <p:txBody>
            <a:bodyPr anchorCtr="0" anchor="t" bIns="156450" lIns="156450" spcFirstLastPara="1" rIns="156450" wrap="square" tIns="156450">
              <a:noAutofit/>
            </a:bodyPr>
            <a:lstStyle/>
            <a:p>
              <a:pPr indent="0" lvl="0" marL="0" marR="0" rtl="0" algn="ctr">
                <a:lnSpc>
                  <a:spcPct val="90000"/>
                </a:lnSpc>
                <a:spcBef>
                  <a:spcPts val="0"/>
                </a:spcBef>
                <a:spcAft>
                  <a:spcPts val="0"/>
                </a:spcAft>
                <a:buClr>
                  <a:srgbClr val="266F8B"/>
                </a:buClr>
                <a:buSzPts val="2200"/>
                <a:buFont typeface="Trebuchet MS"/>
                <a:buNone/>
              </a:pPr>
              <a:r>
                <a:rPr b="1" lang="en-US" sz="2200">
                  <a:solidFill>
                    <a:srgbClr val="266F8B"/>
                  </a:solidFill>
                  <a:latin typeface="Trebuchet MS"/>
                  <a:ea typeface="Trebuchet MS"/>
                  <a:cs typeface="Trebuchet MS"/>
                  <a:sym typeface="Trebuchet MS"/>
                </a:rPr>
                <a:t>Data Cleaning</a:t>
              </a:r>
              <a:endParaRPr b="1" sz="2200">
                <a:solidFill>
                  <a:srgbClr val="266F8B"/>
                </a:solidFill>
                <a:latin typeface="Trebuchet MS"/>
                <a:ea typeface="Trebuchet MS"/>
                <a:cs typeface="Trebuchet MS"/>
                <a:sym typeface="Trebuchet MS"/>
              </a:endParaRPr>
            </a:p>
          </p:txBody>
        </p:sp>
        <p:sp>
          <p:nvSpPr>
            <p:cNvPr id="339" name="Google Shape;339;p36"/>
            <p:cNvSpPr/>
            <p:nvPr/>
          </p:nvSpPr>
          <p:spPr>
            <a:xfrm>
              <a:off x="5312260" y="1371144"/>
              <a:ext cx="304800" cy="304800"/>
            </a:xfrm>
            <a:prstGeom prst="ellipse">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2600"/>
                                        <p:tgtEl>
                                          <p:spTgt spid="33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nvSpPr>
        <p:spPr>
          <a:xfrm>
            <a:off x="1066800" y="304800"/>
            <a:ext cx="7467600" cy="868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solidFill>
                  <a:srgbClr val="7030A0"/>
                </a:solidFill>
                <a:latin typeface="Times New Roman"/>
                <a:ea typeface="Times New Roman"/>
                <a:cs typeface="Times New Roman"/>
                <a:sym typeface="Times New Roman"/>
              </a:rPr>
              <a:t>Contents</a:t>
            </a:r>
            <a:endParaRPr sz="4000">
              <a:solidFill>
                <a:srgbClr val="562214"/>
              </a:solidFill>
              <a:latin typeface="Gill Sans"/>
              <a:ea typeface="Gill Sans"/>
              <a:cs typeface="Gill Sans"/>
              <a:sym typeface="Gill Sans"/>
            </a:endParaRPr>
          </a:p>
        </p:txBody>
      </p:sp>
      <p:sp>
        <p:nvSpPr>
          <p:cNvPr id="160" name="Google Shape;160;p19"/>
          <p:cNvSpPr txBox="1"/>
          <p:nvPr/>
        </p:nvSpPr>
        <p:spPr>
          <a:xfrm>
            <a:off x="1066800" y="1219200"/>
            <a:ext cx="7696200" cy="5178600"/>
          </a:xfrm>
          <a:prstGeom prst="rect">
            <a:avLst/>
          </a:prstGeom>
          <a:noFill/>
          <a:ln>
            <a:noFill/>
          </a:ln>
        </p:spPr>
        <p:txBody>
          <a:bodyPr anchorCtr="0" anchor="t" bIns="45700" lIns="91425" spcFirstLastPara="1" rIns="91425" wrap="square" tIns="45700">
            <a:normAutofit lnSpcReduction="20000"/>
          </a:bodyPr>
          <a:lstStyle/>
          <a:p>
            <a:pPr indent="-431800" lvl="0" marL="457200" rtl="0" algn="l">
              <a:spcBef>
                <a:spcPts val="0"/>
              </a:spcBef>
              <a:spcAft>
                <a:spcPts val="0"/>
              </a:spcAft>
              <a:buClr>
                <a:schemeClr val="accent6"/>
              </a:buClr>
              <a:buSzPts val="3200"/>
              <a:buFont typeface="Times New Roman"/>
              <a:buChar char="➔"/>
            </a:pPr>
            <a:r>
              <a:rPr lang="en-US" sz="3200">
                <a:solidFill>
                  <a:schemeClr val="accent6"/>
                </a:solidFill>
                <a:latin typeface="Times New Roman"/>
                <a:ea typeface="Times New Roman"/>
                <a:cs typeface="Times New Roman"/>
                <a:sym typeface="Times New Roman"/>
              </a:rPr>
              <a:t>Abstract</a:t>
            </a:r>
            <a:endParaRPr sz="3200">
              <a:solidFill>
                <a:schemeClr val="accent6"/>
              </a:solidFill>
              <a:latin typeface="Times New Roman"/>
              <a:ea typeface="Times New Roman"/>
              <a:cs typeface="Times New Roman"/>
              <a:sym typeface="Times New Roman"/>
            </a:endParaRPr>
          </a:p>
          <a:p>
            <a:pPr indent="-431800" lvl="0" marL="457200" rtl="0" algn="l">
              <a:spcBef>
                <a:spcPts val="0"/>
              </a:spcBef>
              <a:spcAft>
                <a:spcPts val="0"/>
              </a:spcAft>
              <a:buClr>
                <a:schemeClr val="accent6"/>
              </a:buClr>
              <a:buSzPts val="3200"/>
              <a:buFont typeface="Times New Roman"/>
              <a:buChar char="➔"/>
            </a:pPr>
            <a:r>
              <a:rPr lang="en-US" sz="3200">
                <a:solidFill>
                  <a:schemeClr val="accent6"/>
                </a:solidFill>
                <a:latin typeface="Times New Roman"/>
                <a:ea typeface="Times New Roman"/>
                <a:cs typeface="Times New Roman"/>
                <a:sym typeface="Times New Roman"/>
              </a:rPr>
              <a:t>Mission Vision</a:t>
            </a:r>
            <a:endParaRPr sz="3200">
              <a:solidFill>
                <a:schemeClr val="accent6"/>
              </a:solidFill>
              <a:latin typeface="Times New Roman"/>
              <a:ea typeface="Times New Roman"/>
              <a:cs typeface="Times New Roman"/>
              <a:sym typeface="Times New Roman"/>
            </a:endParaRPr>
          </a:p>
          <a:p>
            <a:pPr indent="-431800" lvl="0" marL="457200" rtl="0" algn="l">
              <a:spcBef>
                <a:spcPts val="0"/>
              </a:spcBef>
              <a:spcAft>
                <a:spcPts val="0"/>
              </a:spcAft>
              <a:buClr>
                <a:schemeClr val="accent6"/>
              </a:buClr>
              <a:buSzPts val="3200"/>
              <a:buFont typeface="Times New Roman"/>
              <a:buChar char="➔"/>
            </a:pPr>
            <a:r>
              <a:rPr lang="en-US" sz="3200">
                <a:solidFill>
                  <a:schemeClr val="accent6"/>
                </a:solidFill>
                <a:latin typeface="Times New Roman"/>
                <a:ea typeface="Times New Roman"/>
                <a:cs typeface="Times New Roman"/>
                <a:sym typeface="Times New Roman"/>
              </a:rPr>
              <a:t>Introduction</a:t>
            </a:r>
            <a:endParaRPr sz="3200">
              <a:solidFill>
                <a:schemeClr val="accent6"/>
              </a:solidFill>
              <a:latin typeface="Gill Sans"/>
              <a:ea typeface="Gill Sans"/>
              <a:cs typeface="Gill Sans"/>
              <a:sym typeface="Gill Sans"/>
            </a:endParaRPr>
          </a:p>
          <a:p>
            <a:pPr indent="-431800" lvl="0" marL="457200" rtl="0" algn="l">
              <a:spcBef>
                <a:spcPts val="0"/>
              </a:spcBef>
              <a:spcAft>
                <a:spcPts val="0"/>
              </a:spcAft>
              <a:buClr>
                <a:schemeClr val="accent6"/>
              </a:buClr>
              <a:buSzPts val="3200"/>
              <a:buFont typeface="Times New Roman"/>
              <a:buChar char="➔"/>
            </a:pPr>
            <a:r>
              <a:rPr lang="en-US" sz="3200">
                <a:solidFill>
                  <a:schemeClr val="accent6"/>
                </a:solidFill>
                <a:latin typeface="Times New Roman"/>
                <a:ea typeface="Times New Roman"/>
                <a:cs typeface="Times New Roman"/>
                <a:sym typeface="Times New Roman"/>
              </a:rPr>
              <a:t>Problem Statement</a:t>
            </a:r>
            <a:endParaRPr sz="3200">
              <a:solidFill>
                <a:schemeClr val="accent6"/>
              </a:solidFill>
              <a:latin typeface="Gill Sans"/>
              <a:ea typeface="Gill Sans"/>
              <a:cs typeface="Gill Sans"/>
              <a:sym typeface="Gill Sans"/>
            </a:endParaRPr>
          </a:p>
          <a:p>
            <a:pPr indent="-431800" lvl="0" marL="457200" rtl="0" algn="l">
              <a:spcBef>
                <a:spcPts val="0"/>
              </a:spcBef>
              <a:spcAft>
                <a:spcPts val="0"/>
              </a:spcAft>
              <a:buClr>
                <a:schemeClr val="accent6"/>
              </a:buClr>
              <a:buSzPts val="3200"/>
              <a:buFont typeface="Times New Roman"/>
              <a:buChar char="➔"/>
            </a:pPr>
            <a:r>
              <a:rPr lang="en-US" sz="3200">
                <a:solidFill>
                  <a:schemeClr val="accent6"/>
                </a:solidFill>
                <a:latin typeface="Times New Roman"/>
                <a:ea typeface="Times New Roman"/>
                <a:cs typeface="Times New Roman"/>
                <a:sym typeface="Times New Roman"/>
              </a:rPr>
              <a:t>Proposed System</a:t>
            </a:r>
            <a:endParaRPr sz="3200">
              <a:solidFill>
                <a:schemeClr val="accent6"/>
              </a:solidFill>
              <a:latin typeface="Gill Sans"/>
              <a:ea typeface="Gill Sans"/>
              <a:cs typeface="Gill Sans"/>
              <a:sym typeface="Gill Sans"/>
            </a:endParaRPr>
          </a:p>
          <a:p>
            <a:pPr indent="-431800" lvl="0" marL="457200" rtl="0" algn="l">
              <a:spcBef>
                <a:spcPts val="0"/>
              </a:spcBef>
              <a:spcAft>
                <a:spcPts val="0"/>
              </a:spcAft>
              <a:buClr>
                <a:schemeClr val="accent6"/>
              </a:buClr>
              <a:buSzPts val="3200"/>
              <a:buFont typeface="Times New Roman"/>
              <a:buChar char="➔"/>
            </a:pPr>
            <a:r>
              <a:rPr lang="en-US" sz="3200">
                <a:solidFill>
                  <a:schemeClr val="accent6"/>
                </a:solidFill>
                <a:latin typeface="Times New Roman"/>
                <a:ea typeface="Times New Roman"/>
                <a:cs typeface="Times New Roman"/>
                <a:sym typeface="Times New Roman"/>
              </a:rPr>
              <a:t>Requirements</a:t>
            </a:r>
            <a:endParaRPr sz="3200">
              <a:solidFill>
                <a:schemeClr val="accent6"/>
              </a:solidFill>
              <a:latin typeface="Times New Roman"/>
              <a:ea typeface="Times New Roman"/>
              <a:cs typeface="Times New Roman"/>
              <a:sym typeface="Times New Roman"/>
            </a:endParaRPr>
          </a:p>
          <a:p>
            <a:pPr indent="-431800" lvl="0" marL="457200" rtl="0" algn="l">
              <a:spcBef>
                <a:spcPts val="0"/>
              </a:spcBef>
              <a:spcAft>
                <a:spcPts val="0"/>
              </a:spcAft>
              <a:buClr>
                <a:schemeClr val="accent6"/>
              </a:buClr>
              <a:buSzPts val="3200"/>
              <a:buFont typeface="Times New Roman"/>
              <a:buChar char="➔"/>
            </a:pPr>
            <a:r>
              <a:rPr lang="en-US" sz="3200">
                <a:solidFill>
                  <a:schemeClr val="accent6"/>
                </a:solidFill>
                <a:latin typeface="Times New Roman"/>
                <a:ea typeface="Times New Roman"/>
                <a:cs typeface="Times New Roman"/>
                <a:sym typeface="Times New Roman"/>
              </a:rPr>
              <a:t>Literature Survey</a:t>
            </a:r>
            <a:endParaRPr sz="3200">
              <a:solidFill>
                <a:schemeClr val="accent6"/>
              </a:solidFill>
              <a:latin typeface="Times New Roman"/>
              <a:ea typeface="Times New Roman"/>
              <a:cs typeface="Times New Roman"/>
              <a:sym typeface="Times New Roman"/>
            </a:endParaRPr>
          </a:p>
          <a:p>
            <a:pPr indent="-431800" lvl="0" marL="457200" rtl="0" algn="l">
              <a:spcBef>
                <a:spcPts val="0"/>
              </a:spcBef>
              <a:spcAft>
                <a:spcPts val="0"/>
              </a:spcAft>
              <a:buClr>
                <a:schemeClr val="accent6"/>
              </a:buClr>
              <a:buSzPts val="3200"/>
              <a:buFont typeface="Times New Roman"/>
              <a:buChar char="➔"/>
            </a:pPr>
            <a:r>
              <a:rPr lang="en-US" sz="3200">
                <a:solidFill>
                  <a:schemeClr val="accent6"/>
                </a:solidFill>
                <a:latin typeface="Times New Roman"/>
                <a:ea typeface="Times New Roman"/>
                <a:cs typeface="Times New Roman"/>
                <a:sym typeface="Times New Roman"/>
              </a:rPr>
              <a:t>Action Plan </a:t>
            </a:r>
            <a:endParaRPr sz="3200">
              <a:solidFill>
                <a:schemeClr val="accent6"/>
              </a:solidFill>
              <a:latin typeface="Gill Sans"/>
              <a:ea typeface="Gill Sans"/>
              <a:cs typeface="Gill Sans"/>
              <a:sym typeface="Gill Sans"/>
            </a:endParaRPr>
          </a:p>
          <a:p>
            <a:pPr indent="-431800" lvl="0" marL="457200" rtl="0" algn="l">
              <a:spcBef>
                <a:spcPts val="0"/>
              </a:spcBef>
              <a:spcAft>
                <a:spcPts val="0"/>
              </a:spcAft>
              <a:buClr>
                <a:schemeClr val="accent6"/>
              </a:buClr>
              <a:buSzPts val="3200"/>
              <a:buFont typeface="Times New Roman"/>
              <a:buChar char="➔"/>
            </a:pPr>
            <a:r>
              <a:rPr lang="en-US" sz="3200">
                <a:solidFill>
                  <a:schemeClr val="accent6"/>
                </a:solidFill>
                <a:latin typeface="Times New Roman"/>
                <a:ea typeface="Times New Roman"/>
                <a:cs typeface="Times New Roman"/>
                <a:sym typeface="Times New Roman"/>
              </a:rPr>
              <a:t>Implementation</a:t>
            </a:r>
            <a:endParaRPr sz="3200">
              <a:solidFill>
                <a:schemeClr val="accent6"/>
              </a:solidFill>
              <a:latin typeface="Times New Roman"/>
              <a:ea typeface="Times New Roman"/>
              <a:cs typeface="Times New Roman"/>
              <a:sym typeface="Times New Roman"/>
            </a:endParaRPr>
          </a:p>
          <a:p>
            <a:pPr indent="-431800" lvl="0" marL="457200" rtl="0" algn="l">
              <a:spcBef>
                <a:spcPts val="0"/>
              </a:spcBef>
              <a:spcAft>
                <a:spcPts val="0"/>
              </a:spcAft>
              <a:buClr>
                <a:schemeClr val="accent6"/>
              </a:buClr>
              <a:buSzPts val="3200"/>
              <a:buFont typeface="Times New Roman"/>
              <a:buChar char="➔"/>
            </a:pPr>
            <a:r>
              <a:rPr lang="en-US" sz="3200">
                <a:solidFill>
                  <a:schemeClr val="accent6"/>
                </a:solidFill>
                <a:latin typeface="Times New Roman"/>
                <a:ea typeface="Times New Roman"/>
                <a:cs typeface="Times New Roman"/>
                <a:sym typeface="Times New Roman"/>
              </a:rPr>
              <a:t>Conclusion</a:t>
            </a:r>
            <a:endParaRPr sz="3200">
              <a:solidFill>
                <a:schemeClr val="accent6"/>
              </a:solidFill>
              <a:latin typeface="Times New Roman"/>
              <a:ea typeface="Times New Roman"/>
              <a:cs typeface="Times New Roman"/>
              <a:sym typeface="Times New Roman"/>
            </a:endParaRPr>
          </a:p>
          <a:p>
            <a:pPr indent="-431800" lvl="0" marL="457200" rtl="0" algn="l">
              <a:spcBef>
                <a:spcPts val="0"/>
              </a:spcBef>
              <a:spcAft>
                <a:spcPts val="0"/>
              </a:spcAft>
              <a:buClr>
                <a:schemeClr val="accent6"/>
              </a:buClr>
              <a:buSzPts val="3200"/>
              <a:buFont typeface="Times New Roman"/>
              <a:buChar char="➔"/>
            </a:pPr>
            <a:r>
              <a:rPr lang="en-US" sz="3200">
                <a:solidFill>
                  <a:schemeClr val="accent6"/>
                </a:solidFill>
                <a:latin typeface="Times New Roman"/>
                <a:ea typeface="Times New Roman"/>
                <a:cs typeface="Times New Roman"/>
                <a:sym typeface="Times New Roman"/>
              </a:rPr>
              <a:t>Advantages</a:t>
            </a:r>
            <a:endParaRPr sz="3200">
              <a:solidFill>
                <a:schemeClr val="accent6"/>
              </a:solidFill>
              <a:latin typeface="Times New Roman"/>
              <a:ea typeface="Times New Roman"/>
              <a:cs typeface="Times New Roman"/>
              <a:sym typeface="Times New Roman"/>
            </a:endParaRPr>
          </a:p>
          <a:p>
            <a:pPr indent="-431800" lvl="0" marL="457200" rtl="0" algn="l">
              <a:spcBef>
                <a:spcPts val="0"/>
              </a:spcBef>
              <a:spcAft>
                <a:spcPts val="0"/>
              </a:spcAft>
              <a:buClr>
                <a:schemeClr val="accent6"/>
              </a:buClr>
              <a:buSzPts val="3200"/>
              <a:buFont typeface="Times New Roman"/>
              <a:buChar char="➔"/>
            </a:pPr>
            <a:r>
              <a:rPr lang="en-US" sz="3200">
                <a:solidFill>
                  <a:schemeClr val="accent6"/>
                </a:solidFill>
                <a:latin typeface="Times New Roman"/>
                <a:ea typeface="Times New Roman"/>
                <a:cs typeface="Times New Roman"/>
                <a:sym typeface="Times New Roman"/>
              </a:rPr>
              <a:t>References</a:t>
            </a:r>
            <a:endParaRPr sz="3200">
              <a:solidFill>
                <a:schemeClr val="accent6"/>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7"/>
          <p:cNvSpPr txBox="1"/>
          <p:nvPr/>
        </p:nvSpPr>
        <p:spPr>
          <a:xfrm>
            <a:off x="686475" y="1720508"/>
            <a:ext cx="85623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sng" strike="noStrike">
                <a:solidFill>
                  <a:srgbClr val="002060"/>
                </a:solidFill>
                <a:highlight>
                  <a:srgbClr val="FFFFFF"/>
                </a:highlight>
                <a:latin typeface="Times New Roman"/>
                <a:ea typeface="Times New Roman"/>
                <a:cs typeface="Times New Roman"/>
                <a:sym typeface="Times New Roman"/>
              </a:rPr>
              <a:t>DATA CLEANING AND PREPARATION: </a:t>
            </a:r>
            <a:endParaRPr/>
          </a:p>
          <a:p>
            <a:pPr indent="0" lvl="0" marL="0" rtl="0" algn="l">
              <a:spcBef>
                <a:spcPts val="0"/>
              </a:spcBef>
              <a:spcAft>
                <a:spcPts val="0"/>
              </a:spcAft>
              <a:buNone/>
            </a:pPr>
            <a:r>
              <a:t/>
            </a:r>
            <a:endParaRPr b="1" sz="2400">
              <a:solidFill>
                <a:srgbClr val="266F8B"/>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US" sz="2400">
                <a:solidFill>
                  <a:srgbClr val="266F8B"/>
                </a:solidFill>
                <a:highlight>
                  <a:srgbClr val="FFFFFF"/>
                </a:highlight>
                <a:latin typeface="Times New Roman"/>
                <a:ea typeface="Times New Roman"/>
                <a:cs typeface="Times New Roman"/>
                <a:sym typeface="Times New Roman"/>
              </a:rPr>
              <a:t>Data Preparation Steps(using spreadsheets)</a:t>
            </a:r>
            <a:endParaRPr b="1" sz="2400">
              <a:solidFill>
                <a:srgbClr val="266F8B"/>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266F8B"/>
              </a:buClr>
              <a:buSzPts val="2400"/>
              <a:buChar char="•"/>
            </a:pPr>
            <a:r>
              <a:rPr b="1" lang="en-US" sz="2400">
                <a:solidFill>
                  <a:srgbClr val="266F8B"/>
                </a:solidFill>
                <a:highlight>
                  <a:srgbClr val="FFFFFF"/>
                </a:highlight>
                <a:latin typeface="Times New Roman"/>
                <a:ea typeface="Times New Roman"/>
                <a:cs typeface="Times New Roman"/>
                <a:sym typeface="Times New Roman"/>
              </a:rPr>
              <a:t>Identifying and Removing Duplicates</a:t>
            </a:r>
            <a:endParaRPr b="1" sz="2400">
              <a:solidFill>
                <a:srgbClr val="266F8B"/>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266F8B"/>
              </a:buClr>
              <a:buSzPts val="2400"/>
              <a:buChar char="•"/>
            </a:pPr>
            <a:r>
              <a:rPr b="1" lang="en-US" sz="2400">
                <a:solidFill>
                  <a:srgbClr val="266F8B"/>
                </a:solidFill>
                <a:highlight>
                  <a:srgbClr val="FFFFFF"/>
                </a:highlight>
                <a:latin typeface="Times New Roman"/>
                <a:ea typeface="Times New Roman"/>
                <a:cs typeface="Times New Roman"/>
                <a:sym typeface="Times New Roman"/>
              </a:rPr>
              <a:t>Removing of unwanted columns</a:t>
            </a:r>
            <a:endParaRPr b="1" sz="2400">
              <a:solidFill>
                <a:srgbClr val="266F8B"/>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266F8B"/>
              </a:buClr>
              <a:buSzPts val="2400"/>
              <a:buChar char="•"/>
            </a:pPr>
            <a:r>
              <a:rPr b="1" lang="en-US" sz="2400">
                <a:solidFill>
                  <a:srgbClr val="266F8B"/>
                </a:solidFill>
                <a:highlight>
                  <a:srgbClr val="FFFFFF"/>
                </a:highlight>
                <a:latin typeface="Times New Roman"/>
                <a:ea typeface="Times New Roman"/>
                <a:cs typeface="Times New Roman"/>
                <a:sym typeface="Times New Roman"/>
              </a:rPr>
              <a:t>Checking for Missing and Null Values</a:t>
            </a:r>
            <a:endParaRPr b="1" sz="2400">
              <a:solidFill>
                <a:srgbClr val="266F8B"/>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266F8B"/>
              </a:buClr>
              <a:buSzPts val="2400"/>
              <a:buChar char="•"/>
            </a:pPr>
            <a:r>
              <a:rPr b="1" lang="en-US" sz="2400">
                <a:solidFill>
                  <a:srgbClr val="266F8B"/>
                </a:solidFill>
                <a:highlight>
                  <a:srgbClr val="FFFFFF"/>
                </a:highlight>
                <a:latin typeface="Times New Roman"/>
                <a:ea typeface="Times New Roman"/>
                <a:cs typeface="Times New Roman"/>
                <a:sym typeface="Times New Roman"/>
              </a:rPr>
              <a:t>Handling Missing and Null Values</a:t>
            </a:r>
            <a:endParaRPr b="1" sz="2400">
              <a:solidFill>
                <a:srgbClr val="266F8B"/>
              </a:solidFill>
              <a:highlight>
                <a:srgbClr val="FFFFFF"/>
              </a:highlight>
              <a:latin typeface="Times New Roman"/>
              <a:ea typeface="Times New Roman"/>
              <a:cs typeface="Times New Roman"/>
              <a:sym typeface="Times New Roman"/>
            </a:endParaRPr>
          </a:p>
          <a:p>
            <a:pPr indent="-381000" lvl="0" marL="457200" rtl="0" algn="l">
              <a:spcBef>
                <a:spcPts val="0"/>
              </a:spcBef>
              <a:spcAft>
                <a:spcPts val="0"/>
              </a:spcAft>
              <a:buClr>
                <a:srgbClr val="266F8B"/>
              </a:buClr>
              <a:buSzPts val="2400"/>
              <a:buChar char="•"/>
            </a:pPr>
            <a:r>
              <a:rPr b="1" lang="en-US" sz="2400">
                <a:solidFill>
                  <a:srgbClr val="266F8B"/>
                </a:solidFill>
                <a:highlight>
                  <a:srgbClr val="FFFFFF"/>
                </a:highlight>
                <a:latin typeface="Times New Roman"/>
                <a:ea typeface="Times New Roman"/>
                <a:cs typeface="Times New Roman"/>
                <a:sym typeface="Times New Roman"/>
              </a:rPr>
              <a:t>Data Type Consistency</a:t>
            </a:r>
            <a:endParaRPr b="1" sz="2400">
              <a:solidFill>
                <a:srgbClr val="266F8B"/>
              </a:solidFill>
              <a:highlight>
                <a:srgbClr val="FFFFFF"/>
              </a:highlight>
              <a:latin typeface="Times New Roman"/>
              <a:ea typeface="Times New Roman"/>
              <a:cs typeface="Times New Roman"/>
              <a:sym typeface="Times New Roman"/>
            </a:endParaRPr>
          </a:p>
          <a:p>
            <a:pPr indent="0" lvl="0" marL="457200" marR="0" rtl="0" algn="l">
              <a:spcBef>
                <a:spcPts val="0"/>
              </a:spcBef>
              <a:spcAft>
                <a:spcPts val="0"/>
              </a:spcAft>
              <a:buNone/>
            </a:pPr>
            <a:r>
              <a:t/>
            </a:r>
            <a:endParaRPr b="1" sz="2400">
              <a:solidFill>
                <a:srgbClr val="266F8B"/>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grpSp>
        <p:nvGrpSpPr>
          <p:cNvPr id="350" name="Google Shape;350;p38"/>
          <p:cNvGrpSpPr/>
          <p:nvPr/>
        </p:nvGrpSpPr>
        <p:grpSpPr>
          <a:xfrm>
            <a:off x="1120877" y="1740311"/>
            <a:ext cx="8030400" cy="3047092"/>
            <a:chOff x="0" y="0"/>
            <a:chExt cx="8030400" cy="3047092"/>
          </a:xfrm>
        </p:grpSpPr>
        <p:sp>
          <p:nvSpPr>
            <p:cNvPr id="351" name="Google Shape;351;p38"/>
            <p:cNvSpPr/>
            <p:nvPr/>
          </p:nvSpPr>
          <p:spPr>
            <a:xfrm>
              <a:off x="0" y="914096"/>
              <a:ext cx="8030400" cy="1218900"/>
            </a:xfrm>
            <a:prstGeom prst="notchedRightArrow">
              <a:avLst>
                <a:gd fmla="val 50000" name="adj1"/>
                <a:gd fmla="val 50000" name="adj2"/>
              </a:avLst>
            </a:prstGeom>
            <a:solidFill>
              <a:srgbClr val="CCD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8"/>
            <p:cNvSpPr/>
            <p:nvPr/>
          </p:nvSpPr>
          <p:spPr>
            <a:xfrm>
              <a:off x="88" y="0"/>
              <a:ext cx="3525600" cy="121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txBox="1"/>
            <p:nvPr/>
          </p:nvSpPr>
          <p:spPr>
            <a:xfrm>
              <a:off x="88" y="0"/>
              <a:ext cx="3525600" cy="1218900"/>
            </a:xfrm>
            <a:prstGeom prst="rect">
              <a:avLst/>
            </a:prstGeom>
            <a:noFill/>
            <a:ln>
              <a:noFill/>
            </a:ln>
          </p:spPr>
          <p:txBody>
            <a:bodyPr anchorCtr="0" anchor="b" bIns="156450" lIns="156450" spcFirstLastPara="1" rIns="156450" wrap="square" tIns="156450">
              <a:noAutofit/>
            </a:bodyPr>
            <a:lstStyle/>
            <a:p>
              <a:pPr indent="0" lvl="0" marL="0" marR="0" rtl="0" algn="ctr">
                <a:lnSpc>
                  <a:spcPct val="90000"/>
                </a:lnSpc>
                <a:spcBef>
                  <a:spcPts val="0"/>
                </a:spcBef>
                <a:spcAft>
                  <a:spcPts val="0"/>
                </a:spcAft>
                <a:buClr>
                  <a:srgbClr val="398F98"/>
                </a:buClr>
                <a:buSzPts val="2200"/>
                <a:buFont typeface="Trebuchet MS"/>
                <a:buNone/>
              </a:pPr>
              <a:r>
                <a:rPr b="1" lang="en-US" sz="2200">
                  <a:solidFill>
                    <a:srgbClr val="398F98"/>
                  </a:solidFill>
                  <a:latin typeface="Trebuchet MS"/>
                  <a:ea typeface="Trebuchet MS"/>
                  <a:cs typeface="Trebuchet MS"/>
                  <a:sym typeface="Trebuchet MS"/>
                </a:rPr>
                <a:t>Data cleaning</a:t>
              </a:r>
              <a:endParaRPr b="1" sz="2200">
                <a:solidFill>
                  <a:srgbClr val="398F98"/>
                </a:solidFill>
                <a:latin typeface="Trebuchet MS"/>
                <a:ea typeface="Trebuchet MS"/>
                <a:cs typeface="Trebuchet MS"/>
                <a:sym typeface="Trebuchet MS"/>
              </a:endParaRPr>
            </a:p>
          </p:txBody>
        </p:sp>
        <p:sp>
          <p:nvSpPr>
            <p:cNvPr id="354" name="Google Shape;354;p38"/>
            <p:cNvSpPr/>
            <p:nvPr/>
          </p:nvSpPr>
          <p:spPr>
            <a:xfrm>
              <a:off x="1610487" y="1371144"/>
              <a:ext cx="304800" cy="304800"/>
            </a:xfrm>
            <a:prstGeom prst="ellipse">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8"/>
            <p:cNvSpPr/>
            <p:nvPr/>
          </p:nvSpPr>
          <p:spPr>
            <a:xfrm>
              <a:off x="3701861" y="1828192"/>
              <a:ext cx="3525600" cy="121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txBox="1"/>
            <p:nvPr/>
          </p:nvSpPr>
          <p:spPr>
            <a:xfrm>
              <a:off x="3701861" y="1828192"/>
              <a:ext cx="3525600" cy="1218900"/>
            </a:xfrm>
            <a:prstGeom prst="rect">
              <a:avLst/>
            </a:prstGeom>
            <a:noFill/>
            <a:ln>
              <a:noFill/>
            </a:ln>
          </p:spPr>
          <p:txBody>
            <a:bodyPr anchorCtr="0" anchor="t" bIns="156450" lIns="156450" spcFirstLastPara="1" rIns="156450" wrap="square" tIns="156450">
              <a:noAutofit/>
            </a:bodyPr>
            <a:lstStyle/>
            <a:p>
              <a:pPr indent="0" lvl="0" marL="0" marR="0" rtl="0" algn="ctr">
                <a:lnSpc>
                  <a:spcPct val="90000"/>
                </a:lnSpc>
                <a:spcBef>
                  <a:spcPts val="0"/>
                </a:spcBef>
                <a:spcAft>
                  <a:spcPts val="0"/>
                </a:spcAft>
                <a:buClr>
                  <a:srgbClr val="266F8B"/>
                </a:buClr>
                <a:buSzPts val="2200"/>
                <a:buFont typeface="Trebuchet MS"/>
                <a:buNone/>
              </a:pPr>
              <a:r>
                <a:rPr b="1" lang="en-US" sz="2200">
                  <a:solidFill>
                    <a:srgbClr val="266F8B"/>
                  </a:solidFill>
                  <a:latin typeface="Trebuchet MS"/>
                  <a:ea typeface="Trebuchet MS"/>
                  <a:cs typeface="Trebuchet MS"/>
                  <a:sym typeface="Trebuchet MS"/>
                </a:rPr>
                <a:t>Primary Data Analysis</a:t>
              </a:r>
              <a:endParaRPr b="1" sz="2200">
                <a:solidFill>
                  <a:srgbClr val="266F8B"/>
                </a:solidFill>
                <a:latin typeface="Trebuchet MS"/>
                <a:ea typeface="Trebuchet MS"/>
                <a:cs typeface="Trebuchet MS"/>
                <a:sym typeface="Trebuchet MS"/>
              </a:endParaRPr>
            </a:p>
          </p:txBody>
        </p:sp>
        <p:sp>
          <p:nvSpPr>
            <p:cNvPr id="357" name="Google Shape;357;p38"/>
            <p:cNvSpPr/>
            <p:nvPr/>
          </p:nvSpPr>
          <p:spPr>
            <a:xfrm>
              <a:off x="5312260" y="1371144"/>
              <a:ext cx="304800" cy="304800"/>
            </a:xfrm>
            <a:prstGeom prst="ellipse">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350"/>
                                        </p:tgtEl>
                                        <p:attrNameLst>
                                          <p:attrName>style.visibility</p:attrName>
                                        </p:attrNameLst>
                                      </p:cBhvr>
                                      <p:to>
                                        <p:strVal val="visible"/>
                                      </p:to>
                                    </p:set>
                                    <p:anim calcmode="lin" valueType="num">
                                      <p:cBhvr additive="base">
                                        <p:cTn dur="2500"/>
                                        <p:tgtEl>
                                          <p:spTgt spid="3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grpSp>
        <p:nvGrpSpPr>
          <p:cNvPr id="362" name="Google Shape;362;p39"/>
          <p:cNvGrpSpPr/>
          <p:nvPr/>
        </p:nvGrpSpPr>
        <p:grpSpPr>
          <a:xfrm>
            <a:off x="601980" y="2369619"/>
            <a:ext cx="6723380" cy="3470041"/>
            <a:chOff x="0" y="185219"/>
            <a:chExt cx="6723380" cy="3470041"/>
          </a:xfrm>
        </p:grpSpPr>
        <p:sp>
          <p:nvSpPr>
            <p:cNvPr id="363" name="Google Shape;363;p39"/>
            <p:cNvSpPr/>
            <p:nvPr/>
          </p:nvSpPr>
          <p:spPr>
            <a:xfrm>
              <a:off x="0" y="185219"/>
              <a:ext cx="6723380" cy="631800"/>
            </a:xfrm>
            <a:prstGeom prst="roundRect">
              <a:avLst>
                <a:gd fmla="val 16667"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txBox="1"/>
            <p:nvPr/>
          </p:nvSpPr>
          <p:spPr>
            <a:xfrm>
              <a:off x="30842" y="216061"/>
              <a:ext cx="6661696" cy="570116"/>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Trebuchet MS"/>
                <a:buNone/>
              </a:pPr>
              <a:r>
                <a:rPr lang="en-US" sz="2700">
                  <a:solidFill>
                    <a:schemeClr val="lt1"/>
                  </a:solidFill>
                  <a:latin typeface="Trebuchet MS"/>
                  <a:ea typeface="Trebuchet MS"/>
                  <a:cs typeface="Trebuchet MS"/>
                  <a:sym typeface="Trebuchet MS"/>
                </a:rPr>
                <a:t>1. Distribution of College</a:t>
              </a:r>
              <a:endParaRPr sz="2700">
                <a:solidFill>
                  <a:schemeClr val="lt1"/>
                </a:solidFill>
                <a:latin typeface="Trebuchet MS"/>
                <a:ea typeface="Trebuchet MS"/>
                <a:cs typeface="Trebuchet MS"/>
                <a:sym typeface="Trebuchet MS"/>
              </a:endParaRPr>
            </a:p>
          </p:txBody>
        </p:sp>
        <p:sp>
          <p:nvSpPr>
            <p:cNvPr id="365" name="Google Shape;365;p39"/>
            <p:cNvSpPr/>
            <p:nvPr/>
          </p:nvSpPr>
          <p:spPr>
            <a:xfrm>
              <a:off x="0" y="894779"/>
              <a:ext cx="6723380" cy="631800"/>
            </a:xfrm>
            <a:prstGeom prst="roundRect">
              <a:avLst>
                <a:gd fmla="val 16667"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txBox="1"/>
            <p:nvPr/>
          </p:nvSpPr>
          <p:spPr>
            <a:xfrm>
              <a:off x="30842" y="925621"/>
              <a:ext cx="6661696" cy="570116"/>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Trebuchet MS"/>
                <a:buNone/>
              </a:pPr>
              <a:r>
                <a:rPr lang="en-US" sz="2700">
                  <a:solidFill>
                    <a:schemeClr val="lt1"/>
                  </a:solidFill>
                  <a:latin typeface="Trebuchet MS"/>
                  <a:ea typeface="Trebuchet MS"/>
                  <a:cs typeface="Trebuchet MS"/>
                  <a:sym typeface="Trebuchet MS"/>
                </a:rPr>
                <a:t>2. Gender Breakdown </a:t>
              </a:r>
              <a:endParaRPr sz="2700">
                <a:solidFill>
                  <a:schemeClr val="lt1"/>
                </a:solidFill>
                <a:latin typeface="Trebuchet MS"/>
                <a:ea typeface="Trebuchet MS"/>
                <a:cs typeface="Trebuchet MS"/>
                <a:sym typeface="Trebuchet MS"/>
              </a:endParaRPr>
            </a:p>
          </p:txBody>
        </p:sp>
        <p:sp>
          <p:nvSpPr>
            <p:cNvPr id="367" name="Google Shape;367;p39"/>
            <p:cNvSpPr/>
            <p:nvPr/>
          </p:nvSpPr>
          <p:spPr>
            <a:xfrm>
              <a:off x="0" y="1604340"/>
              <a:ext cx="6723380" cy="631800"/>
            </a:xfrm>
            <a:prstGeom prst="roundRect">
              <a:avLst>
                <a:gd fmla="val 16667"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txBox="1"/>
            <p:nvPr/>
          </p:nvSpPr>
          <p:spPr>
            <a:xfrm>
              <a:off x="30842" y="1635182"/>
              <a:ext cx="6661696" cy="570116"/>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Trebuchet MS"/>
                <a:buNone/>
              </a:pPr>
              <a:r>
                <a:rPr lang="en-US" sz="2700">
                  <a:solidFill>
                    <a:schemeClr val="lt1"/>
                  </a:solidFill>
                  <a:latin typeface="Trebuchet MS"/>
                  <a:ea typeface="Trebuchet MS"/>
                  <a:cs typeface="Trebuchet MS"/>
                  <a:sym typeface="Trebuchet MS"/>
                </a:rPr>
                <a:t>3. Year of Study</a:t>
              </a:r>
              <a:endParaRPr sz="2700">
                <a:solidFill>
                  <a:schemeClr val="lt1"/>
                </a:solidFill>
                <a:latin typeface="Trebuchet MS"/>
                <a:ea typeface="Trebuchet MS"/>
                <a:cs typeface="Trebuchet MS"/>
                <a:sym typeface="Trebuchet MS"/>
              </a:endParaRPr>
            </a:p>
          </p:txBody>
        </p:sp>
        <p:sp>
          <p:nvSpPr>
            <p:cNvPr id="369" name="Google Shape;369;p39"/>
            <p:cNvSpPr/>
            <p:nvPr/>
          </p:nvSpPr>
          <p:spPr>
            <a:xfrm>
              <a:off x="0" y="2313900"/>
              <a:ext cx="6723380" cy="631800"/>
            </a:xfrm>
            <a:prstGeom prst="roundRect">
              <a:avLst>
                <a:gd fmla="val 16667"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
            <p:cNvSpPr txBox="1"/>
            <p:nvPr/>
          </p:nvSpPr>
          <p:spPr>
            <a:xfrm>
              <a:off x="30842" y="2344742"/>
              <a:ext cx="6661696" cy="570116"/>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Trebuchet MS"/>
                <a:buNone/>
              </a:pPr>
              <a:r>
                <a:rPr lang="en-US" sz="2700">
                  <a:solidFill>
                    <a:schemeClr val="lt1"/>
                  </a:solidFill>
                  <a:latin typeface="Trebuchet MS"/>
                  <a:ea typeface="Trebuchet MS"/>
                  <a:cs typeface="Trebuchet MS"/>
                  <a:sym typeface="Trebuchet MS"/>
                </a:rPr>
                <a:t>4. Interest in Specific Domains </a:t>
              </a:r>
              <a:endParaRPr sz="2700">
                <a:solidFill>
                  <a:schemeClr val="lt1"/>
                </a:solidFill>
                <a:latin typeface="Trebuchet MS"/>
                <a:ea typeface="Trebuchet MS"/>
                <a:cs typeface="Trebuchet MS"/>
                <a:sym typeface="Trebuchet MS"/>
              </a:endParaRPr>
            </a:p>
          </p:txBody>
        </p:sp>
        <p:sp>
          <p:nvSpPr>
            <p:cNvPr id="371" name="Google Shape;371;p39"/>
            <p:cNvSpPr/>
            <p:nvPr/>
          </p:nvSpPr>
          <p:spPr>
            <a:xfrm>
              <a:off x="0" y="3023460"/>
              <a:ext cx="6723380" cy="631800"/>
            </a:xfrm>
            <a:prstGeom prst="roundRect">
              <a:avLst>
                <a:gd fmla="val 16667"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9"/>
            <p:cNvSpPr txBox="1"/>
            <p:nvPr/>
          </p:nvSpPr>
          <p:spPr>
            <a:xfrm>
              <a:off x="30842" y="3054302"/>
              <a:ext cx="6661696" cy="570116"/>
            </a:xfrm>
            <a:prstGeom prst="rect">
              <a:avLst/>
            </a:prstGeom>
            <a:noFill/>
            <a:ln>
              <a:noFill/>
            </a:ln>
          </p:spPr>
          <p:txBody>
            <a:bodyPr anchorCtr="0" anchor="ctr" bIns="102850" lIns="102850" spcFirstLastPara="1" rIns="102850" wrap="square" tIns="102850">
              <a:noAutofit/>
            </a:bodyPr>
            <a:lstStyle/>
            <a:p>
              <a:pPr indent="0" lvl="0" marL="0" marR="0" rtl="0" algn="l">
                <a:lnSpc>
                  <a:spcPct val="90000"/>
                </a:lnSpc>
                <a:spcBef>
                  <a:spcPts val="0"/>
                </a:spcBef>
                <a:spcAft>
                  <a:spcPts val="0"/>
                </a:spcAft>
                <a:buClr>
                  <a:schemeClr val="lt1"/>
                </a:buClr>
                <a:buSzPts val="2700"/>
                <a:buFont typeface="Trebuchet MS"/>
                <a:buNone/>
              </a:pPr>
              <a:r>
                <a:rPr lang="en-US" sz="2700">
                  <a:solidFill>
                    <a:schemeClr val="lt1"/>
                  </a:solidFill>
                  <a:latin typeface="Trebuchet MS"/>
                  <a:ea typeface="Trebuchet MS"/>
                  <a:cs typeface="Trebuchet MS"/>
                  <a:sym typeface="Trebuchet MS"/>
                </a:rPr>
                <a:t>5.minimum,maximum,standard deviation</a:t>
              </a:r>
              <a:endParaRPr sz="2700">
                <a:solidFill>
                  <a:schemeClr val="lt1"/>
                </a:solidFill>
                <a:latin typeface="Trebuchet MS"/>
                <a:ea typeface="Trebuchet MS"/>
                <a:cs typeface="Trebuchet MS"/>
                <a:sym typeface="Trebuchet MS"/>
              </a:endParaRPr>
            </a:p>
          </p:txBody>
        </p:sp>
      </p:grpSp>
      <p:grpSp>
        <p:nvGrpSpPr>
          <p:cNvPr id="373" name="Google Shape;373;p39"/>
          <p:cNvGrpSpPr/>
          <p:nvPr/>
        </p:nvGrpSpPr>
        <p:grpSpPr>
          <a:xfrm>
            <a:off x="520700" y="389374"/>
            <a:ext cx="6215380" cy="1544400"/>
            <a:chOff x="0" y="0"/>
            <a:chExt cx="6215380" cy="1544400"/>
          </a:xfrm>
        </p:grpSpPr>
        <p:sp>
          <p:nvSpPr>
            <p:cNvPr id="374" name="Google Shape;374;p39"/>
            <p:cNvSpPr/>
            <p:nvPr/>
          </p:nvSpPr>
          <p:spPr>
            <a:xfrm>
              <a:off x="0" y="0"/>
              <a:ext cx="6215380" cy="1544400"/>
            </a:xfrm>
            <a:prstGeom prst="roundRect">
              <a:avLst>
                <a:gd fmla="val 16667"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9"/>
            <p:cNvSpPr txBox="1"/>
            <p:nvPr/>
          </p:nvSpPr>
          <p:spPr>
            <a:xfrm>
              <a:off x="75391" y="75391"/>
              <a:ext cx="6064598" cy="1393618"/>
            </a:xfrm>
            <a:prstGeom prst="rect">
              <a:avLst/>
            </a:prstGeom>
            <a:noFill/>
            <a:ln>
              <a:noFill/>
            </a:ln>
          </p:spPr>
          <p:txBody>
            <a:bodyPr anchorCtr="0" anchor="ctr" bIns="152400" lIns="152400" spcFirstLastPara="1" rIns="152400" wrap="square" tIns="152400">
              <a:noAutofit/>
            </a:bodyPr>
            <a:lstStyle/>
            <a:p>
              <a:pPr indent="0" lvl="0" marL="0" marR="0" rtl="0" algn="l">
                <a:lnSpc>
                  <a:spcPct val="90000"/>
                </a:lnSpc>
                <a:spcBef>
                  <a:spcPts val="0"/>
                </a:spcBef>
                <a:spcAft>
                  <a:spcPts val="0"/>
                </a:spcAft>
                <a:buClr>
                  <a:schemeClr val="lt1"/>
                </a:buClr>
                <a:buSzPts val="4000"/>
                <a:buFont typeface="Trebuchet MS"/>
                <a:buNone/>
              </a:pPr>
              <a:r>
                <a:rPr lang="en-US" sz="4000">
                  <a:solidFill>
                    <a:schemeClr val="lt1"/>
                  </a:solidFill>
                  <a:latin typeface="Trebuchet MS"/>
                  <a:ea typeface="Trebuchet MS"/>
                  <a:cs typeface="Trebuchet MS"/>
                  <a:sym typeface="Trebuchet MS"/>
                </a:rPr>
                <a:t>PRIMARY DATA ANALYSIS(USING SQL)</a:t>
              </a:r>
              <a:endParaRPr sz="4000">
                <a:solidFill>
                  <a:schemeClr val="lt1"/>
                </a:solidFill>
                <a:latin typeface="Trebuchet MS"/>
                <a:ea typeface="Trebuchet MS"/>
                <a:cs typeface="Trebuchet MS"/>
                <a:sym typeface="Trebuchet M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0"/>
          <p:cNvSpPr txBox="1"/>
          <p:nvPr/>
        </p:nvSpPr>
        <p:spPr>
          <a:xfrm>
            <a:off x="762000" y="389513"/>
            <a:ext cx="7609840"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2060"/>
                </a:solidFill>
                <a:latin typeface="Trebuchet MS"/>
                <a:ea typeface="Trebuchet MS"/>
                <a:cs typeface="Trebuchet MS"/>
                <a:sym typeface="Trebuchet MS"/>
              </a:rPr>
              <a:t> This are the some output we have get from our</a:t>
            </a:r>
            <a:endParaRPr/>
          </a:p>
          <a:p>
            <a:pPr indent="0" lvl="0" marL="0" marR="0" rtl="0" algn="l">
              <a:spcBef>
                <a:spcPts val="0"/>
              </a:spcBef>
              <a:spcAft>
                <a:spcPts val="0"/>
              </a:spcAft>
              <a:buNone/>
            </a:pPr>
            <a:r>
              <a:rPr lang="en-US" sz="2400">
                <a:solidFill>
                  <a:srgbClr val="002060"/>
                </a:solidFill>
                <a:latin typeface="Trebuchet MS"/>
                <a:ea typeface="Trebuchet MS"/>
                <a:cs typeface="Trebuchet MS"/>
                <a:sym typeface="Trebuchet MS"/>
              </a:rPr>
              <a:t> PRIMARY DATA ANALYSIS(USING SQL)</a:t>
            </a:r>
            <a:endParaRPr sz="2400">
              <a:solidFill>
                <a:srgbClr val="002060"/>
              </a:solidFill>
              <a:latin typeface="Trebuchet MS"/>
              <a:ea typeface="Trebuchet MS"/>
              <a:cs typeface="Trebuchet MS"/>
              <a:sym typeface="Trebuchet MS"/>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1" name="Google Shape;381;p40"/>
          <p:cNvSpPr txBox="1"/>
          <p:nvPr/>
        </p:nvSpPr>
        <p:spPr>
          <a:xfrm>
            <a:off x="920530" y="3183374"/>
            <a:ext cx="610108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002060"/>
                </a:solidFill>
                <a:latin typeface="Trebuchet MS"/>
                <a:ea typeface="Trebuchet MS"/>
                <a:cs typeface="Trebuchet MS"/>
                <a:sym typeface="Trebuchet MS"/>
              </a:rPr>
              <a:t>Gender Breakdown </a:t>
            </a:r>
            <a:endParaRPr/>
          </a:p>
        </p:txBody>
      </p:sp>
      <p:pic>
        <p:nvPicPr>
          <p:cNvPr id="382" name="Google Shape;382;p40"/>
          <p:cNvPicPr preferRelativeResize="0"/>
          <p:nvPr/>
        </p:nvPicPr>
        <p:blipFill rotWithShape="1">
          <a:blip r:embed="rId3">
            <a:alphaModFix/>
          </a:blip>
          <a:srcRect b="25516" l="0" r="0" t="0"/>
          <a:stretch/>
        </p:blipFill>
        <p:spPr>
          <a:xfrm>
            <a:off x="964055" y="1565196"/>
            <a:ext cx="3425065" cy="1543764"/>
          </a:xfrm>
          <a:prstGeom prst="rect">
            <a:avLst/>
          </a:prstGeom>
          <a:noFill/>
          <a:ln>
            <a:noFill/>
          </a:ln>
        </p:spPr>
      </p:pic>
      <p:pic>
        <p:nvPicPr>
          <p:cNvPr id="383" name="Google Shape;383;p40"/>
          <p:cNvPicPr preferRelativeResize="0"/>
          <p:nvPr/>
        </p:nvPicPr>
        <p:blipFill rotWithShape="1">
          <a:blip r:embed="rId4">
            <a:alphaModFix/>
          </a:blip>
          <a:srcRect b="0" l="0" r="0" t="0"/>
          <a:stretch/>
        </p:blipFill>
        <p:spPr>
          <a:xfrm>
            <a:off x="964055" y="3861191"/>
            <a:ext cx="2852855" cy="762000"/>
          </a:xfrm>
          <a:prstGeom prst="rect">
            <a:avLst/>
          </a:prstGeom>
          <a:noFill/>
          <a:ln>
            <a:noFill/>
          </a:ln>
        </p:spPr>
      </p:pic>
      <p:pic>
        <p:nvPicPr>
          <p:cNvPr id="384" name="Google Shape;384;p40"/>
          <p:cNvPicPr preferRelativeResize="0"/>
          <p:nvPr/>
        </p:nvPicPr>
        <p:blipFill rotWithShape="1">
          <a:blip r:embed="rId5">
            <a:alphaModFix/>
          </a:blip>
          <a:srcRect b="0" l="0" r="0" t="0"/>
          <a:stretch/>
        </p:blipFill>
        <p:spPr>
          <a:xfrm>
            <a:off x="964055" y="4971976"/>
            <a:ext cx="3402339" cy="135736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41"/>
          <p:cNvPicPr preferRelativeResize="0"/>
          <p:nvPr/>
        </p:nvPicPr>
        <p:blipFill>
          <a:blip r:embed="rId3">
            <a:alphaModFix/>
          </a:blip>
          <a:stretch>
            <a:fillRect/>
          </a:stretch>
        </p:blipFill>
        <p:spPr>
          <a:xfrm>
            <a:off x="340875" y="1022325"/>
            <a:ext cx="5829300" cy="1228725"/>
          </a:xfrm>
          <a:prstGeom prst="rect">
            <a:avLst/>
          </a:prstGeom>
          <a:noFill/>
          <a:ln>
            <a:noFill/>
          </a:ln>
        </p:spPr>
      </p:pic>
      <p:pic>
        <p:nvPicPr>
          <p:cNvPr id="391" name="Google Shape;391;p41"/>
          <p:cNvPicPr preferRelativeResize="0"/>
          <p:nvPr/>
        </p:nvPicPr>
        <p:blipFill>
          <a:blip r:embed="rId4">
            <a:alphaModFix/>
          </a:blip>
          <a:stretch>
            <a:fillRect/>
          </a:stretch>
        </p:blipFill>
        <p:spPr>
          <a:xfrm>
            <a:off x="6266450" y="152400"/>
            <a:ext cx="3044775" cy="6450424"/>
          </a:xfrm>
          <a:prstGeom prst="rect">
            <a:avLst/>
          </a:prstGeom>
          <a:noFill/>
          <a:ln>
            <a:noFill/>
          </a:ln>
        </p:spPr>
      </p:pic>
      <p:sp>
        <p:nvSpPr>
          <p:cNvPr id="392" name="Google Shape;392;p41"/>
          <p:cNvSpPr txBox="1"/>
          <p:nvPr/>
        </p:nvSpPr>
        <p:spPr>
          <a:xfrm>
            <a:off x="340875" y="426275"/>
            <a:ext cx="8351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0D5CDF"/>
                </a:solidFill>
                <a:latin typeface="Trebuchet MS"/>
                <a:ea typeface="Trebuchet MS"/>
                <a:cs typeface="Trebuchet MS"/>
                <a:sym typeface="Trebuchet MS"/>
              </a:rPr>
              <a:t>D</a:t>
            </a:r>
            <a:r>
              <a:rPr b="1" lang="en-US" sz="2000">
                <a:solidFill>
                  <a:srgbClr val="0D5CDF"/>
                </a:solidFill>
                <a:latin typeface="Trebuchet MS"/>
                <a:ea typeface="Trebuchet MS"/>
                <a:cs typeface="Trebuchet MS"/>
                <a:sym typeface="Trebuchet MS"/>
              </a:rPr>
              <a:t>ISTRIBUTION OF COLLEGE :</a:t>
            </a:r>
            <a:endParaRPr b="1" sz="2000">
              <a:solidFill>
                <a:srgbClr val="0D5CD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2"/>
          <p:cNvSpPr txBox="1"/>
          <p:nvPr/>
        </p:nvSpPr>
        <p:spPr>
          <a:xfrm>
            <a:off x="893224" y="299533"/>
            <a:ext cx="610108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2060"/>
                </a:solidFill>
                <a:latin typeface="Times New Roman"/>
                <a:ea typeface="Times New Roman"/>
                <a:cs typeface="Times New Roman"/>
                <a:sym typeface="Times New Roman"/>
              </a:rPr>
              <a:t>Minimum,maximum,standard Deviation :</a:t>
            </a:r>
            <a:endParaRPr/>
          </a:p>
        </p:txBody>
      </p:sp>
      <p:pic>
        <p:nvPicPr>
          <p:cNvPr id="398" name="Google Shape;398;p42"/>
          <p:cNvPicPr preferRelativeResize="0"/>
          <p:nvPr/>
        </p:nvPicPr>
        <p:blipFill rotWithShape="1">
          <a:blip r:embed="rId3">
            <a:alphaModFix/>
          </a:blip>
          <a:srcRect b="0" l="0" r="0" t="0"/>
          <a:stretch/>
        </p:blipFill>
        <p:spPr>
          <a:xfrm>
            <a:off x="981475" y="858206"/>
            <a:ext cx="3813175" cy="1089660"/>
          </a:xfrm>
          <a:prstGeom prst="rect">
            <a:avLst/>
          </a:prstGeom>
          <a:noFill/>
          <a:ln>
            <a:noFill/>
          </a:ln>
        </p:spPr>
      </p:pic>
      <p:pic>
        <p:nvPicPr>
          <p:cNvPr id="399" name="Google Shape;399;p42"/>
          <p:cNvPicPr preferRelativeResize="0"/>
          <p:nvPr/>
        </p:nvPicPr>
        <p:blipFill rotWithShape="1">
          <a:blip r:embed="rId4">
            <a:alphaModFix/>
          </a:blip>
          <a:srcRect b="0" l="0" r="0" t="0"/>
          <a:stretch/>
        </p:blipFill>
        <p:spPr>
          <a:xfrm>
            <a:off x="981475" y="2265368"/>
            <a:ext cx="6449030" cy="954565"/>
          </a:xfrm>
          <a:prstGeom prst="rect">
            <a:avLst/>
          </a:prstGeom>
          <a:noFill/>
          <a:ln>
            <a:noFill/>
          </a:ln>
        </p:spPr>
      </p:pic>
      <p:sp>
        <p:nvSpPr>
          <p:cNvPr id="400" name="Google Shape;400;p42"/>
          <p:cNvSpPr txBox="1"/>
          <p:nvPr/>
        </p:nvSpPr>
        <p:spPr>
          <a:xfrm>
            <a:off x="893224" y="3398096"/>
            <a:ext cx="6101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2060"/>
                </a:solidFill>
                <a:latin typeface="Times New Roman"/>
                <a:ea typeface="Times New Roman"/>
                <a:cs typeface="Times New Roman"/>
                <a:sym typeface="Times New Roman"/>
              </a:rPr>
              <a:t>Year of Study :</a:t>
            </a:r>
            <a:endParaRPr/>
          </a:p>
        </p:txBody>
      </p:sp>
      <p:pic>
        <p:nvPicPr>
          <p:cNvPr id="401" name="Google Shape;401;p42"/>
          <p:cNvPicPr preferRelativeResize="0"/>
          <p:nvPr/>
        </p:nvPicPr>
        <p:blipFill rotWithShape="1">
          <a:blip r:embed="rId5">
            <a:alphaModFix/>
          </a:blip>
          <a:srcRect b="0" l="0" r="0" t="0"/>
          <a:stretch/>
        </p:blipFill>
        <p:spPr>
          <a:xfrm>
            <a:off x="981475" y="3980236"/>
            <a:ext cx="4117299" cy="786261"/>
          </a:xfrm>
          <a:prstGeom prst="rect">
            <a:avLst/>
          </a:prstGeom>
          <a:noFill/>
          <a:ln>
            <a:noFill/>
          </a:ln>
        </p:spPr>
      </p:pic>
      <p:pic>
        <p:nvPicPr>
          <p:cNvPr id="402" name="Google Shape;402;p42"/>
          <p:cNvPicPr preferRelativeResize="0"/>
          <p:nvPr/>
        </p:nvPicPr>
        <p:blipFill rotWithShape="1">
          <a:blip r:embed="rId6">
            <a:alphaModFix/>
          </a:blip>
          <a:srcRect b="0" l="0" r="0" t="0"/>
          <a:stretch/>
        </p:blipFill>
        <p:spPr>
          <a:xfrm>
            <a:off x="981475" y="5087807"/>
            <a:ext cx="2362200" cy="14706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3"/>
          <p:cNvSpPr txBox="1"/>
          <p:nvPr/>
        </p:nvSpPr>
        <p:spPr>
          <a:xfrm>
            <a:off x="463572" y="620053"/>
            <a:ext cx="61026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002060"/>
                </a:solidFill>
                <a:latin typeface="Times New Roman"/>
                <a:ea typeface="Times New Roman"/>
                <a:cs typeface="Times New Roman"/>
                <a:sym typeface="Times New Roman"/>
              </a:rPr>
              <a:t>Interest in Specific Domains :</a:t>
            </a:r>
            <a:endParaRPr sz="2200">
              <a:solidFill>
                <a:srgbClr val="002060"/>
              </a:solidFill>
              <a:latin typeface="Times New Roman"/>
              <a:ea typeface="Times New Roman"/>
              <a:cs typeface="Times New Roman"/>
              <a:sym typeface="Times New Roman"/>
            </a:endParaRPr>
          </a:p>
        </p:txBody>
      </p:sp>
      <p:pic>
        <p:nvPicPr>
          <p:cNvPr id="408" name="Google Shape;408;p43"/>
          <p:cNvPicPr preferRelativeResize="0"/>
          <p:nvPr/>
        </p:nvPicPr>
        <p:blipFill rotWithShape="1">
          <a:blip r:embed="rId3">
            <a:alphaModFix/>
          </a:blip>
          <a:srcRect b="0" l="0" r="0" t="0"/>
          <a:stretch/>
        </p:blipFill>
        <p:spPr>
          <a:xfrm>
            <a:off x="536087" y="1449015"/>
            <a:ext cx="3793145" cy="1009637"/>
          </a:xfrm>
          <a:prstGeom prst="rect">
            <a:avLst/>
          </a:prstGeom>
          <a:noFill/>
          <a:ln>
            <a:noFill/>
          </a:ln>
        </p:spPr>
      </p:pic>
      <p:pic>
        <p:nvPicPr>
          <p:cNvPr id="409" name="Google Shape;409;p43"/>
          <p:cNvPicPr preferRelativeResize="0"/>
          <p:nvPr/>
        </p:nvPicPr>
        <p:blipFill rotWithShape="1">
          <a:blip r:embed="rId4">
            <a:alphaModFix/>
          </a:blip>
          <a:srcRect b="0" l="0" r="0" t="0"/>
          <a:stretch/>
        </p:blipFill>
        <p:spPr>
          <a:xfrm>
            <a:off x="879599" y="3183577"/>
            <a:ext cx="2422001" cy="3389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grpSp>
        <p:nvGrpSpPr>
          <p:cNvPr id="415" name="Google Shape;415;p44"/>
          <p:cNvGrpSpPr/>
          <p:nvPr/>
        </p:nvGrpSpPr>
        <p:grpSpPr>
          <a:xfrm>
            <a:off x="1120877" y="1740311"/>
            <a:ext cx="8030400" cy="3047092"/>
            <a:chOff x="0" y="0"/>
            <a:chExt cx="8030400" cy="3047092"/>
          </a:xfrm>
        </p:grpSpPr>
        <p:sp>
          <p:nvSpPr>
            <p:cNvPr id="416" name="Google Shape;416;p44"/>
            <p:cNvSpPr/>
            <p:nvPr/>
          </p:nvSpPr>
          <p:spPr>
            <a:xfrm>
              <a:off x="0" y="914096"/>
              <a:ext cx="8030400" cy="1218900"/>
            </a:xfrm>
            <a:prstGeom prst="notchedRightArrow">
              <a:avLst>
                <a:gd fmla="val 50000" name="adj1"/>
                <a:gd fmla="val 50000" name="adj2"/>
              </a:avLst>
            </a:prstGeom>
            <a:solidFill>
              <a:srgbClr val="CCD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4"/>
            <p:cNvSpPr/>
            <p:nvPr/>
          </p:nvSpPr>
          <p:spPr>
            <a:xfrm>
              <a:off x="88" y="0"/>
              <a:ext cx="3525600" cy="121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4"/>
            <p:cNvSpPr txBox="1"/>
            <p:nvPr/>
          </p:nvSpPr>
          <p:spPr>
            <a:xfrm>
              <a:off x="88" y="0"/>
              <a:ext cx="3525600" cy="1218900"/>
            </a:xfrm>
            <a:prstGeom prst="rect">
              <a:avLst/>
            </a:prstGeom>
            <a:noFill/>
            <a:ln>
              <a:noFill/>
            </a:ln>
          </p:spPr>
          <p:txBody>
            <a:bodyPr anchorCtr="0" anchor="b" bIns="156450" lIns="156450" spcFirstLastPara="1" rIns="156450" wrap="square" tIns="156450">
              <a:noAutofit/>
            </a:bodyPr>
            <a:lstStyle/>
            <a:p>
              <a:pPr indent="0" lvl="0" marL="0" rtl="0" algn="ctr">
                <a:lnSpc>
                  <a:spcPct val="90000"/>
                </a:lnSpc>
                <a:spcBef>
                  <a:spcPts val="0"/>
                </a:spcBef>
                <a:spcAft>
                  <a:spcPts val="0"/>
                </a:spcAft>
                <a:buClr>
                  <a:srgbClr val="266F8B"/>
                </a:buClr>
                <a:buSzPts val="2200"/>
                <a:buFont typeface="Trebuchet MS"/>
                <a:buNone/>
              </a:pPr>
              <a:r>
                <a:rPr b="1" lang="en-US" sz="2200">
                  <a:solidFill>
                    <a:srgbClr val="266F8B"/>
                  </a:solidFill>
                  <a:latin typeface="Trebuchet MS"/>
                  <a:ea typeface="Trebuchet MS"/>
                  <a:cs typeface="Trebuchet MS"/>
                  <a:sym typeface="Trebuchet MS"/>
                </a:rPr>
                <a:t>Primary Data Analysis</a:t>
              </a:r>
              <a:endParaRPr b="1" sz="2200">
                <a:solidFill>
                  <a:srgbClr val="398F98"/>
                </a:solidFill>
                <a:latin typeface="Trebuchet MS"/>
                <a:ea typeface="Trebuchet MS"/>
                <a:cs typeface="Trebuchet MS"/>
                <a:sym typeface="Trebuchet MS"/>
              </a:endParaRPr>
            </a:p>
          </p:txBody>
        </p:sp>
        <p:sp>
          <p:nvSpPr>
            <p:cNvPr id="419" name="Google Shape;419;p44"/>
            <p:cNvSpPr/>
            <p:nvPr/>
          </p:nvSpPr>
          <p:spPr>
            <a:xfrm>
              <a:off x="1610487" y="1371144"/>
              <a:ext cx="304800" cy="304800"/>
            </a:xfrm>
            <a:prstGeom prst="ellipse">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4"/>
            <p:cNvSpPr/>
            <p:nvPr/>
          </p:nvSpPr>
          <p:spPr>
            <a:xfrm>
              <a:off x="3701861" y="1828192"/>
              <a:ext cx="3525600" cy="121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4"/>
            <p:cNvSpPr txBox="1"/>
            <p:nvPr/>
          </p:nvSpPr>
          <p:spPr>
            <a:xfrm>
              <a:off x="3701861" y="1828192"/>
              <a:ext cx="3525600" cy="1218900"/>
            </a:xfrm>
            <a:prstGeom prst="rect">
              <a:avLst/>
            </a:prstGeom>
            <a:noFill/>
            <a:ln>
              <a:noFill/>
            </a:ln>
          </p:spPr>
          <p:txBody>
            <a:bodyPr anchorCtr="0" anchor="t" bIns="156450" lIns="156450" spcFirstLastPara="1" rIns="156450" wrap="square" tIns="156450">
              <a:noAutofit/>
            </a:bodyPr>
            <a:lstStyle/>
            <a:p>
              <a:pPr indent="0" lvl="0" marL="0" marR="0" rtl="0" algn="ctr">
                <a:lnSpc>
                  <a:spcPct val="90000"/>
                </a:lnSpc>
                <a:spcBef>
                  <a:spcPts val="0"/>
                </a:spcBef>
                <a:spcAft>
                  <a:spcPts val="0"/>
                </a:spcAft>
                <a:buClr>
                  <a:srgbClr val="266F8B"/>
                </a:buClr>
                <a:buSzPts val="2200"/>
                <a:buFont typeface="Trebuchet MS"/>
                <a:buNone/>
              </a:pPr>
              <a:r>
                <a:rPr b="1" lang="en-US" sz="2200">
                  <a:solidFill>
                    <a:srgbClr val="266F8B"/>
                  </a:solidFill>
                  <a:latin typeface="Trebuchet MS"/>
                  <a:ea typeface="Trebuchet MS"/>
                  <a:cs typeface="Trebuchet MS"/>
                  <a:sym typeface="Trebuchet MS"/>
                </a:rPr>
                <a:t>Secondar</a:t>
              </a:r>
              <a:r>
                <a:rPr b="1" lang="en-US" sz="2200">
                  <a:solidFill>
                    <a:srgbClr val="266F8B"/>
                  </a:solidFill>
                  <a:latin typeface="Trebuchet MS"/>
                  <a:ea typeface="Trebuchet MS"/>
                  <a:cs typeface="Trebuchet MS"/>
                  <a:sym typeface="Trebuchet MS"/>
                </a:rPr>
                <a:t>y Data Analysis</a:t>
              </a:r>
              <a:endParaRPr b="1" sz="2200">
                <a:solidFill>
                  <a:srgbClr val="266F8B"/>
                </a:solidFill>
                <a:latin typeface="Trebuchet MS"/>
                <a:ea typeface="Trebuchet MS"/>
                <a:cs typeface="Trebuchet MS"/>
                <a:sym typeface="Trebuchet MS"/>
              </a:endParaRPr>
            </a:p>
          </p:txBody>
        </p:sp>
        <p:sp>
          <p:nvSpPr>
            <p:cNvPr id="422" name="Google Shape;422;p44"/>
            <p:cNvSpPr/>
            <p:nvPr/>
          </p:nvSpPr>
          <p:spPr>
            <a:xfrm>
              <a:off x="5312260" y="1371144"/>
              <a:ext cx="304800" cy="304800"/>
            </a:xfrm>
            <a:prstGeom prst="ellipse">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415"/>
                                        </p:tgtEl>
                                        <p:attrNameLst>
                                          <p:attrName>style.visibility</p:attrName>
                                        </p:attrNameLst>
                                      </p:cBhvr>
                                      <p:to>
                                        <p:strVal val="visible"/>
                                      </p:to>
                                    </p:set>
                                    <p:anim calcmode="lin" valueType="num">
                                      <p:cBhvr additive="base">
                                        <p:cTn dur="2700"/>
                                        <p:tgtEl>
                                          <p:spTgt spid="4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grpSp>
        <p:nvGrpSpPr>
          <p:cNvPr id="427" name="Google Shape;427;p45"/>
          <p:cNvGrpSpPr/>
          <p:nvPr/>
        </p:nvGrpSpPr>
        <p:grpSpPr>
          <a:xfrm>
            <a:off x="1126040" y="1890306"/>
            <a:ext cx="7176095" cy="1538700"/>
            <a:chOff x="1126040" y="1890306"/>
            <a:chExt cx="7176095" cy="1538700"/>
          </a:xfrm>
        </p:grpSpPr>
        <p:sp>
          <p:nvSpPr>
            <p:cNvPr id="428" name="Google Shape;428;p45"/>
            <p:cNvSpPr/>
            <p:nvPr/>
          </p:nvSpPr>
          <p:spPr>
            <a:xfrm rot="10800000">
              <a:off x="1126040" y="1890318"/>
              <a:ext cx="7025921" cy="1538682"/>
            </a:xfrm>
            <a:prstGeom prst="homePlate">
              <a:avLst>
                <a:gd fmla="val 50000" name="adj"/>
              </a:avLst>
            </a:prstGeom>
            <a:solidFill>
              <a:srgbClr val="398F98"/>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5"/>
            <p:cNvSpPr txBox="1"/>
            <p:nvPr/>
          </p:nvSpPr>
          <p:spPr>
            <a:xfrm>
              <a:off x="1660735" y="1890306"/>
              <a:ext cx="6641400" cy="1538700"/>
            </a:xfrm>
            <a:prstGeom prst="rect">
              <a:avLst/>
            </a:prstGeom>
            <a:noFill/>
            <a:ln>
              <a:noFill/>
            </a:ln>
          </p:spPr>
          <p:txBody>
            <a:bodyPr anchorCtr="0" anchor="ctr" bIns="171450" lIns="678500" spcFirstLastPara="1" rIns="320025" wrap="square" tIns="171450">
              <a:noAutofit/>
            </a:bodyPr>
            <a:lstStyle/>
            <a:p>
              <a:pPr indent="0" lvl="0" marL="0" marR="0" rtl="0" algn="ctr">
                <a:lnSpc>
                  <a:spcPct val="90000"/>
                </a:lnSpc>
                <a:spcBef>
                  <a:spcPts val="0"/>
                </a:spcBef>
                <a:spcAft>
                  <a:spcPts val="0"/>
                </a:spcAft>
                <a:buClr>
                  <a:schemeClr val="lt1"/>
                </a:buClr>
                <a:buSzPts val="4500"/>
                <a:buFont typeface="Trebuchet MS"/>
                <a:buNone/>
              </a:pPr>
              <a:r>
                <a:rPr lang="en-US" sz="4500">
                  <a:solidFill>
                    <a:schemeClr val="lt1"/>
                  </a:solidFill>
                  <a:latin typeface="Trebuchet MS"/>
                  <a:ea typeface="Trebuchet MS"/>
                  <a:cs typeface="Trebuchet MS"/>
                  <a:sym typeface="Trebuchet MS"/>
                </a:rPr>
                <a:t>SECONDARY DATA ANALYSIS</a:t>
              </a:r>
              <a:endParaRPr/>
            </a:p>
          </p:txBody>
        </p:sp>
      </p:grpSp>
      <p:sp>
        <p:nvSpPr>
          <p:cNvPr id="430" name="Google Shape;430;p45"/>
          <p:cNvSpPr/>
          <p:nvPr/>
        </p:nvSpPr>
        <p:spPr>
          <a:xfrm>
            <a:off x="356699" y="1890318"/>
            <a:ext cx="1538682" cy="1538682"/>
          </a:xfrm>
          <a:prstGeom prst="ellipse">
            <a:avLst/>
          </a:prstGeom>
          <a:blipFill rotWithShape="1">
            <a:blip r:embed="rId3">
              <a:alphaModFix/>
            </a:blip>
            <a:stretch>
              <a:fillRect b="-1999" l="0" r="0" t="-1998"/>
            </a:stretch>
          </a:blip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45"/>
          <p:cNvGrpSpPr/>
          <p:nvPr/>
        </p:nvGrpSpPr>
        <p:grpSpPr>
          <a:xfrm>
            <a:off x="4254331" y="3637175"/>
            <a:ext cx="6182138" cy="1432080"/>
            <a:chOff x="0" y="0"/>
            <a:chExt cx="6182138" cy="1432080"/>
          </a:xfrm>
        </p:grpSpPr>
        <p:sp>
          <p:nvSpPr>
            <p:cNvPr id="432" name="Google Shape;432;p45"/>
            <p:cNvSpPr/>
            <p:nvPr/>
          </p:nvSpPr>
          <p:spPr>
            <a:xfrm>
              <a:off x="0" y="0"/>
              <a:ext cx="6182138" cy="1432080"/>
            </a:xfrm>
            <a:prstGeom prst="roundRect">
              <a:avLst>
                <a:gd fmla="val 16667" name="adj"/>
              </a:avLst>
            </a:prstGeom>
            <a:solidFill>
              <a:srgbClr val="73B5E4"/>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5"/>
            <p:cNvSpPr txBox="1"/>
            <p:nvPr/>
          </p:nvSpPr>
          <p:spPr>
            <a:xfrm>
              <a:off x="69908" y="69908"/>
              <a:ext cx="6042322" cy="1292264"/>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Trebuchet MS"/>
                <a:buNone/>
              </a:pPr>
              <a:r>
                <a:rPr lang="en-US" sz="1700">
                  <a:solidFill>
                    <a:schemeClr val="lt1"/>
                  </a:solidFill>
                  <a:latin typeface="Trebuchet MS"/>
                  <a:ea typeface="Trebuchet MS"/>
                  <a:cs typeface="Trebuchet MS"/>
                  <a:sym typeface="Trebuchet MS"/>
                </a:rPr>
                <a:t>In our project, a secondary analysis would involve taking the real-time data we collected from students (through our survey) and analyzing it further to extract deeper insights. This analysis would happen </a:t>
              </a:r>
              <a:r>
                <a:rPr b="1" lang="en-US" sz="1700">
                  <a:solidFill>
                    <a:schemeClr val="lt1"/>
                  </a:solidFill>
                  <a:latin typeface="Trebuchet MS"/>
                  <a:ea typeface="Trebuchet MS"/>
                  <a:cs typeface="Trebuchet MS"/>
                  <a:sym typeface="Trebuchet MS"/>
                </a:rPr>
                <a:t>after</a:t>
              </a:r>
              <a:r>
                <a:rPr lang="en-US" sz="1700">
                  <a:solidFill>
                    <a:schemeClr val="lt1"/>
                  </a:solidFill>
                  <a:latin typeface="Trebuchet MS"/>
                  <a:ea typeface="Trebuchet MS"/>
                  <a:cs typeface="Trebuchet MS"/>
                  <a:sym typeface="Trebuchet MS"/>
                </a:rPr>
                <a:t> we already compiled and cleaned the initial data set and completed primary analysis.</a:t>
              </a:r>
              <a:endParaRPr sz="1700">
                <a:solidFill>
                  <a:schemeClr val="lt1"/>
                </a:solidFill>
                <a:latin typeface="Trebuchet MS"/>
                <a:ea typeface="Trebuchet MS"/>
                <a:cs typeface="Trebuchet MS"/>
                <a:sym typeface="Trebuchet M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427"/>
                                        </p:tgtEl>
                                        <p:attrNameLst>
                                          <p:attrName>style.visibility</p:attrName>
                                        </p:attrNameLst>
                                      </p:cBhvr>
                                      <p:to>
                                        <p:strVal val="visible"/>
                                      </p:to>
                                    </p:set>
                                    <p:anim calcmode="lin" valueType="num">
                                      <p:cBhvr additive="base">
                                        <p:cTn dur="900"/>
                                        <p:tgtEl>
                                          <p:spTgt spid="427"/>
                                        </p:tgtEl>
                                        <p:attrNameLst>
                                          <p:attrName>ppt_x</p:attrName>
                                        </p:attrNameLst>
                                      </p:cBhvr>
                                      <p:tavLst>
                                        <p:tav fmla="" tm="0">
                                          <p:val>
                                            <p:strVal val="#ppt_x+1"/>
                                          </p:val>
                                        </p:tav>
                                        <p:tav fmla="" tm="100000">
                                          <p:val>
                                            <p:strVal val="#ppt_x"/>
                                          </p:val>
                                        </p:tav>
                                      </p:tavLst>
                                    </p:anim>
                                  </p:childTnLst>
                                </p:cTn>
                              </p:par>
                            </p:childTnLst>
                          </p:cTn>
                        </p:par>
                        <p:par>
                          <p:cTn fill="hold">
                            <p:stCondLst>
                              <p:cond delay="1900"/>
                            </p:stCondLst>
                            <p:childTnLst>
                              <p:par>
                                <p:cTn fill="hold" nodeType="afterEffect" presetClass="entr" presetID="2" presetSubtype="4">
                                  <p:stCondLst>
                                    <p:cond delay="0"/>
                                  </p:stCondLst>
                                  <p:childTnLst>
                                    <p:set>
                                      <p:cBhvr>
                                        <p:cTn dur="1" fill="hold">
                                          <p:stCondLst>
                                            <p:cond delay="0"/>
                                          </p:stCondLst>
                                        </p:cTn>
                                        <p:tgtEl>
                                          <p:spTgt spid="431"/>
                                        </p:tgtEl>
                                        <p:attrNameLst>
                                          <p:attrName>style.visibility</p:attrName>
                                        </p:attrNameLst>
                                      </p:cBhvr>
                                      <p:to>
                                        <p:strVal val="visible"/>
                                      </p:to>
                                    </p:set>
                                    <p:anim calcmode="lin" valueType="num">
                                      <p:cBhvr additive="base">
                                        <p:cTn dur="1000"/>
                                        <p:tgtEl>
                                          <p:spTgt spid="4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6"/>
          <p:cNvSpPr txBox="1"/>
          <p:nvPr/>
        </p:nvSpPr>
        <p:spPr>
          <a:xfrm>
            <a:off x="536713" y="152400"/>
            <a:ext cx="8289300" cy="551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200">
                <a:solidFill>
                  <a:srgbClr val="0070C0"/>
                </a:solidFill>
                <a:latin typeface="Times New Roman"/>
                <a:ea typeface="Times New Roman"/>
                <a:cs typeface="Times New Roman"/>
                <a:sym typeface="Times New Roman"/>
              </a:rPr>
              <a:t>Power BI:</a:t>
            </a:r>
            <a:endParaRPr sz="2200">
              <a:solidFill>
                <a:srgbClr val="0070C0"/>
              </a:solidFill>
              <a:latin typeface="Times New Roman"/>
              <a:ea typeface="Times New Roman"/>
              <a:cs typeface="Times New Roman"/>
              <a:sym typeface="Times New Roman"/>
            </a:endParaRPr>
          </a:p>
          <a:p>
            <a:pPr indent="-139700" lvl="0" marL="0" marR="0" rtl="0" algn="l">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Power BI is a powerful business intelligence tool from Microsoft.</a:t>
            </a:r>
            <a:endParaRPr/>
          </a:p>
          <a:p>
            <a:pPr indent="-139700" lvl="0" marL="0" marR="0" rtl="0" algn="l">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It allows you to import your data set (e.g., from Excel), create visualizations, and explore trends and patterns within the data.</a:t>
            </a:r>
            <a:endParaRPr/>
          </a:p>
          <a:p>
            <a:pPr indent="-139700" lvl="0" marL="0" marR="0" rtl="0" algn="l">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For your project, Power BI can be a great tool for conducting the secondary analysis of student responses.</a:t>
            </a:r>
            <a:endParaRPr/>
          </a:p>
          <a:p>
            <a:pPr indent="0" lvl="0" marL="0" marR="0" rtl="0" algn="l">
              <a:spcBef>
                <a:spcPts val="0"/>
              </a:spcBef>
              <a:spcAft>
                <a:spcPts val="0"/>
              </a:spcAft>
              <a:buClr>
                <a:schemeClr val="dk1"/>
              </a:buClr>
              <a:buSzPts val="2200"/>
              <a:buFont typeface="Arial"/>
              <a:buNone/>
            </a:pPr>
            <a:r>
              <a:t/>
            </a:r>
            <a:endParaRPr b="1" sz="2200" u="sng">
              <a:solidFill>
                <a:srgbClr val="002060"/>
              </a:solidFill>
              <a:latin typeface="Trebuchet MS"/>
              <a:ea typeface="Trebuchet MS"/>
              <a:cs typeface="Trebuchet MS"/>
              <a:sym typeface="Trebuchet MS"/>
            </a:endParaRPr>
          </a:p>
          <a:p>
            <a:pPr indent="0" lvl="0" marL="0" marR="0" rtl="0" algn="l">
              <a:spcBef>
                <a:spcPts val="0"/>
              </a:spcBef>
              <a:spcAft>
                <a:spcPts val="0"/>
              </a:spcAft>
              <a:buClr>
                <a:schemeClr val="dk1"/>
              </a:buClr>
              <a:buSzPts val="2200"/>
              <a:buFont typeface="Arial"/>
              <a:buNone/>
            </a:pPr>
            <a:r>
              <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200" u="sng">
                <a:solidFill>
                  <a:srgbClr val="002060"/>
                </a:solidFill>
                <a:latin typeface="Trebuchet MS"/>
                <a:ea typeface="Trebuchet MS"/>
                <a:cs typeface="Trebuchet MS"/>
                <a:sym typeface="Trebuchet MS"/>
              </a:rPr>
              <a:t> </a:t>
            </a:r>
            <a:endParaRPr/>
          </a:p>
          <a:p>
            <a:pPr indent="0" lvl="0" marL="0" marR="0" rtl="0" algn="l">
              <a:spcBef>
                <a:spcPts val="0"/>
              </a:spcBef>
              <a:spcAft>
                <a:spcPts val="0"/>
              </a:spcAft>
              <a:buClr>
                <a:schemeClr val="dk1"/>
              </a:buClr>
              <a:buSzPts val="2200"/>
              <a:buFont typeface="Arial"/>
              <a:buNone/>
            </a:pPr>
            <a:r>
              <a:t/>
            </a:r>
            <a:endParaRPr sz="2200" u="sng">
              <a:solidFill>
                <a:srgbClr val="002060"/>
              </a:solidFill>
              <a:latin typeface="Trebuchet MS"/>
              <a:ea typeface="Trebuchet MS"/>
              <a:cs typeface="Trebuchet MS"/>
              <a:sym typeface="Trebuchet MS"/>
            </a:endParaRPr>
          </a:p>
          <a:p>
            <a:pPr indent="0" lvl="0" marL="0" marR="0" rtl="0" algn="l">
              <a:spcBef>
                <a:spcPts val="0"/>
              </a:spcBef>
              <a:spcAft>
                <a:spcPts val="0"/>
              </a:spcAft>
              <a:buClr>
                <a:schemeClr val="dk1"/>
              </a:buClr>
              <a:buSzPts val="2200"/>
              <a:buFont typeface="Arial"/>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200"/>
              <a:buFont typeface="Arial"/>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200"/>
              <a:buFont typeface="Arial"/>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200"/>
              <a:buFont typeface="Arial"/>
              <a:buNone/>
            </a:pPr>
            <a:r>
              <a:t/>
            </a:r>
            <a:endParaRPr sz="2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200"/>
              <a:buFont typeface="Arial"/>
              <a:buNone/>
            </a:pPr>
            <a:r>
              <a:t/>
            </a:r>
            <a:endParaRPr sz="2200">
              <a:solidFill>
                <a:schemeClr val="dk1"/>
              </a:solidFill>
              <a:latin typeface="Times New Roman"/>
              <a:ea typeface="Times New Roman"/>
              <a:cs typeface="Times New Roman"/>
              <a:sym typeface="Times New Roman"/>
            </a:endParaRPr>
          </a:p>
        </p:txBody>
      </p:sp>
      <p:pic>
        <p:nvPicPr>
          <p:cNvPr id="439" name="Google Shape;439;p46"/>
          <p:cNvPicPr preferRelativeResize="0"/>
          <p:nvPr/>
        </p:nvPicPr>
        <p:blipFill rotWithShape="1">
          <a:blip r:embed="rId3">
            <a:alphaModFix/>
          </a:blip>
          <a:srcRect b="0" l="2874" r="2874" t="0"/>
          <a:stretch/>
        </p:blipFill>
        <p:spPr>
          <a:xfrm>
            <a:off x="759250" y="3285300"/>
            <a:ext cx="5296077" cy="3071175"/>
          </a:xfrm>
          <a:prstGeom prst="rect">
            <a:avLst/>
          </a:prstGeom>
          <a:noFill/>
          <a:ln>
            <a:noFill/>
          </a:ln>
        </p:spPr>
      </p:pic>
      <p:sp>
        <p:nvSpPr>
          <p:cNvPr id="440" name="Google Shape;440;p46"/>
          <p:cNvSpPr txBox="1"/>
          <p:nvPr/>
        </p:nvSpPr>
        <p:spPr>
          <a:xfrm>
            <a:off x="703875" y="2627026"/>
            <a:ext cx="52962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rgbClr val="002060"/>
                </a:solidFill>
                <a:latin typeface="Times New Roman"/>
                <a:ea typeface="Times New Roman"/>
                <a:cs typeface="Times New Roman"/>
                <a:sym typeface="Times New Roman"/>
              </a:rPr>
              <a:t>DATA VISUALIZATION USING POWER BI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nvSpPr>
        <p:spPr>
          <a:xfrm>
            <a:off x="515950" y="1038525"/>
            <a:ext cx="9250800" cy="4404000"/>
          </a:xfrm>
          <a:prstGeom prst="rect">
            <a:avLst/>
          </a:prstGeom>
          <a:noFill/>
          <a:ln>
            <a:noFill/>
          </a:ln>
        </p:spPr>
        <p:txBody>
          <a:bodyPr anchorCtr="0" anchor="t" bIns="45700" lIns="91425" spcFirstLastPara="1" rIns="91425" wrap="square" tIns="45700">
            <a:noAutofit/>
          </a:bodyPr>
          <a:lstStyle/>
          <a:p>
            <a:pPr indent="0" lvl="0" marL="69850" marR="0" rtl="0" algn="ctr">
              <a:lnSpc>
                <a:spcPct val="115000"/>
              </a:lnSpc>
              <a:spcBef>
                <a:spcPts val="0"/>
              </a:spcBef>
              <a:spcAft>
                <a:spcPts val="0"/>
              </a:spcAft>
              <a:buClr>
                <a:srgbClr val="1C6294"/>
              </a:buClr>
              <a:buSzPts val="990"/>
              <a:buFont typeface="Trebuchet MS"/>
              <a:buNone/>
            </a:pPr>
            <a:r>
              <a:rPr b="1" lang="en-US" sz="2600">
                <a:solidFill>
                  <a:srgbClr val="1C6294"/>
                </a:solidFill>
                <a:latin typeface="Trebuchet MS"/>
                <a:ea typeface="Trebuchet MS"/>
                <a:cs typeface="Trebuchet MS"/>
                <a:sym typeface="Trebuchet MS"/>
              </a:rPr>
              <a:t>Abstract</a:t>
            </a:r>
            <a:endParaRPr sz="2600"/>
          </a:p>
          <a:p>
            <a:pPr indent="-374650" lvl="0" marL="457200" marR="16891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Pardh Tech: A company with expertise in business decision making for software companies. They offer various analysis services. </a:t>
            </a:r>
            <a:endParaRPr sz="2300">
              <a:latin typeface="Times New Roman"/>
              <a:ea typeface="Times New Roman"/>
              <a:cs typeface="Times New Roman"/>
              <a:sym typeface="Times New Roman"/>
            </a:endParaRPr>
          </a:p>
          <a:p>
            <a:pPr indent="-374650" lvl="0" marL="457200" marR="16891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 EduTech: A company providing paid and free courses to equip students with skills for the competitive corporate world. They’re looking to focus on courses related to 4.0 technologies (technologies like Artificial Intelligence, Blockchain, etc.). </a:t>
            </a:r>
            <a:endParaRPr sz="2300">
              <a:latin typeface="Times New Roman"/>
              <a:ea typeface="Times New Roman"/>
              <a:cs typeface="Times New Roman"/>
              <a:sym typeface="Times New Roman"/>
            </a:endParaRPr>
          </a:p>
          <a:p>
            <a:pPr indent="0" lvl="0" marL="69850" marR="168910" rtl="0" algn="l">
              <a:spcBef>
                <a:spcPts val="0"/>
              </a:spcBef>
              <a:spcAft>
                <a:spcPts val="0"/>
              </a:spcAft>
              <a:buClr>
                <a:srgbClr val="000000"/>
              </a:buClr>
              <a:buSzPts val="990"/>
              <a:buFont typeface="Times New Roman"/>
              <a:buNone/>
            </a:pPr>
            <a:r>
              <a:t/>
            </a:r>
            <a:endParaRPr sz="2300">
              <a:latin typeface="Times New Roman"/>
              <a:ea typeface="Times New Roman"/>
              <a:cs typeface="Times New Roman"/>
              <a:sym typeface="Times New Roman"/>
            </a:endParaRPr>
          </a:p>
          <a:p>
            <a:pPr indent="0" lvl="0" marL="69850" marR="168910" rtl="0" algn="l">
              <a:spcBef>
                <a:spcPts val="0"/>
              </a:spcBef>
              <a:spcAft>
                <a:spcPts val="0"/>
              </a:spcAft>
              <a:buClr>
                <a:srgbClr val="000000"/>
              </a:buClr>
              <a:buSzPts val="990"/>
              <a:buFont typeface="Times New Roman"/>
              <a:buNone/>
            </a:pPr>
            <a:r>
              <a:rPr b="1" lang="en-US" sz="2300">
                <a:latin typeface="Times New Roman"/>
                <a:ea typeface="Times New Roman"/>
                <a:cs typeface="Times New Roman"/>
                <a:sym typeface="Times New Roman"/>
              </a:rPr>
              <a:t>The Initiative</a:t>
            </a:r>
            <a:r>
              <a:rPr b="1" lang="en-US" sz="2300">
                <a:latin typeface="Times New Roman"/>
                <a:ea typeface="Times New Roman"/>
                <a:cs typeface="Times New Roman"/>
                <a:sym typeface="Times New Roman"/>
              </a:rPr>
              <a:t>:</a:t>
            </a:r>
            <a:r>
              <a:rPr lang="en-US" sz="2300">
                <a:latin typeface="Times New Roman"/>
                <a:ea typeface="Times New Roman"/>
                <a:cs typeface="Times New Roman"/>
                <a:sym typeface="Times New Roman"/>
              </a:rPr>
              <a:t> EduTech plans to launch these new 4.0 tech courses within the next 8 months, coinciding with their 25th-anniversary celebrations. </a:t>
            </a:r>
            <a:endParaRPr sz="2300">
              <a:solidFill>
                <a:schemeClr val="dk1"/>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7"/>
          <p:cNvSpPr txBox="1"/>
          <p:nvPr/>
        </p:nvSpPr>
        <p:spPr>
          <a:xfrm>
            <a:off x="708942" y="919225"/>
            <a:ext cx="61026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rgbClr val="002060"/>
                </a:solidFill>
                <a:latin typeface="Trebuchet MS"/>
                <a:ea typeface="Trebuchet MS"/>
                <a:cs typeface="Trebuchet MS"/>
                <a:sym typeface="Trebuchet MS"/>
              </a:rPr>
              <a:t>Focus Area plots :</a:t>
            </a:r>
            <a:endParaRPr sz="2200"/>
          </a:p>
        </p:txBody>
      </p:sp>
      <p:sp>
        <p:nvSpPr>
          <p:cNvPr id="446" name="Google Shape;446;p47"/>
          <p:cNvSpPr/>
          <p:nvPr/>
        </p:nvSpPr>
        <p:spPr>
          <a:xfrm>
            <a:off x="689525" y="1834052"/>
            <a:ext cx="6858000" cy="796200"/>
          </a:xfrm>
          <a:prstGeom prst="roundRect">
            <a:avLst>
              <a:gd fmla="val 16667"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447" name="Google Shape;447;p47"/>
          <p:cNvSpPr txBox="1"/>
          <p:nvPr/>
        </p:nvSpPr>
        <p:spPr>
          <a:xfrm>
            <a:off x="708932" y="1911962"/>
            <a:ext cx="6819300" cy="71880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Trebuchet MS"/>
              <a:buNone/>
            </a:pPr>
            <a:r>
              <a:rPr lang="en-US" sz="2200">
                <a:solidFill>
                  <a:schemeClr val="lt1"/>
                </a:solidFill>
                <a:latin typeface="Trebuchet MS"/>
                <a:ea typeface="Trebuchet MS"/>
                <a:cs typeface="Trebuchet MS"/>
                <a:sym typeface="Trebuchet MS"/>
              </a:rPr>
              <a:t>This Section contains of: </a:t>
            </a:r>
            <a:endParaRPr sz="2200">
              <a:solidFill>
                <a:schemeClr val="lt1"/>
              </a:solidFill>
              <a:latin typeface="Trebuchet MS"/>
              <a:ea typeface="Trebuchet MS"/>
              <a:cs typeface="Trebuchet MS"/>
              <a:sym typeface="Trebuchet MS"/>
            </a:endParaRPr>
          </a:p>
        </p:txBody>
      </p:sp>
      <p:sp>
        <p:nvSpPr>
          <p:cNvPr id="448" name="Google Shape;448;p47"/>
          <p:cNvSpPr/>
          <p:nvPr/>
        </p:nvSpPr>
        <p:spPr>
          <a:xfrm>
            <a:off x="689525" y="2728089"/>
            <a:ext cx="6858000" cy="796200"/>
          </a:xfrm>
          <a:prstGeom prst="roundRect">
            <a:avLst>
              <a:gd fmla="val 16667"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449" name="Google Shape;449;p47"/>
          <p:cNvSpPr txBox="1"/>
          <p:nvPr/>
        </p:nvSpPr>
        <p:spPr>
          <a:xfrm>
            <a:off x="708944" y="2766950"/>
            <a:ext cx="6819300" cy="71880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Trebuchet MS"/>
              <a:buNone/>
            </a:pPr>
            <a:r>
              <a:rPr lang="en-US" sz="2200">
                <a:solidFill>
                  <a:schemeClr val="lt1"/>
                </a:solidFill>
                <a:latin typeface="Trebuchet MS"/>
                <a:ea typeface="Trebuchet MS"/>
                <a:cs typeface="Trebuchet MS"/>
                <a:sym typeface="Trebuchet MS"/>
              </a:rPr>
              <a:t>1. Focuses on questions in survey </a:t>
            </a:r>
            <a:endParaRPr sz="2200">
              <a:solidFill>
                <a:schemeClr val="lt1"/>
              </a:solidFill>
              <a:latin typeface="Trebuchet MS"/>
              <a:ea typeface="Trebuchet MS"/>
              <a:cs typeface="Trebuchet MS"/>
              <a:sym typeface="Trebuchet MS"/>
            </a:endParaRPr>
          </a:p>
        </p:txBody>
      </p:sp>
      <p:sp>
        <p:nvSpPr>
          <p:cNvPr id="450" name="Google Shape;450;p47"/>
          <p:cNvSpPr/>
          <p:nvPr/>
        </p:nvSpPr>
        <p:spPr>
          <a:xfrm>
            <a:off x="689525" y="3622125"/>
            <a:ext cx="6858000" cy="796200"/>
          </a:xfrm>
          <a:prstGeom prst="roundRect">
            <a:avLst>
              <a:gd fmla="val 16667"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451" name="Google Shape;451;p47"/>
          <p:cNvSpPr txBox="1"/>
          <p:nvPr/>
        </p:nvSpPr>
        <p:spPr>
          <a:xfrm>
            <a:off x="708944" y="3660985"/>
            <a:ext cx="6819300" cy="71880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Trebuchet MS"/>
              <a:buNone/>
            </a:pPr>
            <a:r>
              <a:rPr lang="en-US" sz="2200">
                <a:solidFill>
                  <a:schemeClr val="lt1"/>
                </a:solidFill>
                <a:latin typeface="Trebuchet MS"/>
                <a:ea typeface="Trebuchet MS"/>
                <a:cs typeface="Trebuchet MS"/>
                <a:sym typeface="Trebuchet MS"/>
              </a:rPr>
              <a:t>2. Findings from plots </a:t>
            </a:r>
            <a:endParaRPr sz="2200">
              <a:solidFill>
                <a:schemeClr val="lt1"/>
              </a:solidFill>
              <a:latin typeface="Trebuchet MS"/>
              <a:ea typeface="Trebuchet MS"/>
              <a:cs typeface="Trebuchet MS"/>
              <a:sym typeface="Trebuchet MS"/>
            </a:endParaRPr>
          </a:p>
        </p:txBody>
      </p:sp>
      <p:sp>
        <p:nvSpPr>
          <p:cNvPr id="452" name="Google Shape;452;p47"/>
          <p:cNvSpPr/>
          <p:nvPr/>
        </p:nvSpPr>
        <p:spPr>
          <a:xfrm>
            <a:off x="689525" y="4516160"/>
            <a:ext cx="6858000" cy="796200"/>
          </a:xfrm>
          <a:prstGeom prst="roundRect">
            <a:avLst>
              <a:gd fmla="val 16667" name="adj"/>
            </a:avLst>
          </a:prstGeom>
          <a:solidFill>
            <a:srgbClr val="3194BA"/>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900"/>
          </a:p>
        </p:txBody>
      </p:sp>
      <p:sp>
        <p:nvSpPr>
          <p:cNvPr id="453" name="Google Shape;453;p47"/>
          <p:cNvSpPr txBox="1"/>
          <p:nvPr/>
        </p:nvSpPr>
        <p:spPr>
          <a:xfrm>
            <a:off x="708944" y="4555021"/>
            <a:ext cx="6819300" cy="718800"/>
          </a:xfrm>
          <a:prstGeom prst="rect">
            <a:avLst/>
          </a:prstGeom>
          <a:noFill/>
          <a:ln>
            <a:noFill/>
          </a:ln>
        </p:spPr>
        <p:txBody>
          <a:bodyPr anchorCtr="0" anchor="ctr" bIns="64750" lIns="64750" spcFirstLastPara="1" rIns="64750" wrap="square" tIns="64750">
            <a:noAutofit/>
          </a:bodyPr>
          <a:lstStyle/>
          <a:p>
            <a:pPr indent="0" lvl="0" marL="0" marR="0" rtl="0" algn="l">
              <a:lnSpc>
                <a:spcPct val="90000"/>
              </a:lnSpc>
              <a:spcBef>
                <a:spcPts val="0"/>
              </a:spcBef>
              <a:spcAft>
                <a:spcPts val="0"/>
              </a:spcAft>
              <a:buClr>
                <a:schemeClr val="lt1"/>
              </a:buClr>
              <a:buSzPts val="1700"/>
              <a:buFont typeface="Trebuchet MS"/>
              <a:buNone/>
            </a:pPr>
            <a:r>
              <a:rPr lang="en-US" sz="2200">
                <a:solidFill>
                  <a:schemeClr val="lt1"/>
                </a:solidFill>
                <a:latin typeface="Trebuchet MS"/>
                <a:ea typeface="Trebuchet MS"/>
                <a:cs typeface="Trebuchet MS"/>
                <a:sym typeface="Trebuchet MS"/>
              </a:rPr>
              <a:t>3. Suggestions for EduTech company</a:t>
            </a:r>
            <a:endParaRPr sz="2200">
              <a:solidFill>
                <a:schemeClr val="lt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800"/>
                                        <p:tgtEl>
                                          <p:spTgt spid="447"/>
                                        </p:tgtEl>
                                        <p:attrNameLst>
                                          <p:attrName>ppt_x</p:attrName>
                                        </p:attrNameLst>
                                      </p:cBhvr>
                                      <p:tavLst>
                                        <p:tav fmla="" tm="0">
                                          <p:val>
                                            <p:strVal val="#ppt_x-1"/>
                                          </p:val>
                                        </p:tav>
                                        <p:tav fmla="" tm="100000">
                                          <p:val>
                                            <p:strVal val="#ppt_x"/>
                                          </p:val>
                                        </p:tav>
                                      </p:tavLst>
                                    </p:anim>
                                  </p:childTnLst>
                                </p:cTn>
                              </p:par>
                            </p:childTnLst>
                          </p:cTn>
                        </p:par>
                        <p:par>
                          <p:cTn fill="hold">
                            <p:stCondLst>
                              <p:cond delay="800"/>
                            </p:stCondLst>
                            <p:childTnLst>
                              <p:par>
                                <p:cTn fill="hold" nodeType="afterEffect" presetClass="entr" presetID="2" presetSubtype="8">
                                  <p:stCondLst>
                                    <p:cond delay="0"/>
                                  </p:stCondLst>
                                  <p:childTnLst>
                                    <p:set>
                                      <p:cBhvr>
                                        <p:cTn dur="1" fill="hold">
                                          <p:stCondLst>
                                            <p:cond delay="0"/>
                                          </p:stCondLst>
                                        </p:cTn>
                                        <p:tgtEl>
                                          <p:spTgt spid="449"/>
                                        </p:tgtEl>
                                        <p:attrNameLst>
                                          <p:attrName>style.visibility</p:attrName>
                                        </p:attrNameLst>
                                      </p:cBhvr>
                                      <p:to>
                                        <p:strVal val="visible"/>
                                      </p:to>
                                    </p:set>
                                    <p:anim calcmode="lin" valueType="num">
                                      <p:cBhvr additive="base">
                                        <p:cTn dur="700"/>
                                        <p:tgtEl>
                                          <p:spTgt spid="449"/>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8">
                                  <p:stCondLst>
                                    <p:cond delay="0"/>
                                  </p:stCondLst>
                                  <p:childTnLst>
                                    <p:set>
                                      <p:cBhvr>
                                        <p:cTn dur="1" fill="hold">
                                          <p:stCondLst>
                                            <p:cond delay="0"/>
                                          </p:stCondLst>
                                        </p:cTn>
                                        <p:tgtEl>
                                          <p:spTgt spid="451"/>
                                        </p:tgtEl>
                                        <p:attrNameLst>
                                          <p:attrName>style.visibility</p:attrName>
                                        </p:attrNameLst>
                                      </p:cBhvr>
                                      <p:to>
                                        <p:strVal val="visible"/>
                                      </p:to>
                                    </p:set>
                                    <p:anim calcmode="lin" valueType="num">
                                      <p:cBhvr additive="base">
                                        <p:cTn dur="300"/>
                                        <p:tgtEl>
                                          <p:spTgt spid="451"/>
                                        </p:tgtEl>
                                        <p:attrNameLst>
                                          <p:attrName>ppt_x</p:attrName>
                                        </p:attrNameLst>
                                      </p:cBhvr>
                                      <p:tavLst>
                                        <p:tav fmla="" tm="0">
                                          <p:val>
                                            <p:strVal val="#ppt_x-1"/>
                                          </p:val>
                                        </p:tav>
                                        <p:tav fmla="" tm="100000">
                                          <p:val>
                                            <p:strVal val="#ppt_x"/>
                                          </p:val>
                                        </p:tav>
                                      </p:tavLst>
                                    </p:anim>
                                  </p:childTnLst>
                                </p:cTn>
                              </p:par>
                            </p:childTnLst>
                          </p:cTn>
                        </p:par>
                        <p:par>
                          <p:cTn fill="hold">
                            <p:stCondLst>
                              <p:cond delay="1800"/>
                            </p:stCondLst>
                            <p:childTnLst>
                              <p:par>
                                <p:cTn fill="hold" nodeType="afterEffect" presetClass="entr" presetID="2" presetSubtype="8">
                                  <p:stCondLst>
                                    <p:cond delay="0"/>
                                  </p:stCondLst>
                                  <p:childTnLst>
                                    <p:set>
                                      <p:cBhvr>
                                        <p:cTn dur="1" fill="hold">
                                          <p:stCondLst>
                                            <p:cond delay="0"/>
                                          </p:stCondLst>
                                        </p:cTn>
                                        <p:tgtEl>
                                          <p:spTgt spid="453"/>
                                        </p:tgtEl>
                                        <p:attrNameLst>
                                          <p:attrName>style.visibility</p:attrName>
                                        </p:attrNameLst>
                                      </p:cBhvr>
                                      <p:to>
                                        <p:strVal val="visible"/>
                                      </p:to>
                                    </p:set>
                                    <p:anim calcmode="lin" valueType="num">
                                      <p:cBhvr additive="base">
                                        <p:cTn dur="1000"/>
                                        <p:tgtEl>
                                          <p:spTgt spid="45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grpSp>
        <p:nvGrpSpPr>
          <p:cNvPr id="459" name="Google Shape;459;p48"/>
          <p:cNvGrpSpPr/>
          <p:nvPr/>
        </p:nvGrpSpPr>
        <p:grpSpPr>
          <a:xfrm>
            <a:off x="5580475" y="613075"/>
            <a:ext cx="6217091" cy="6110491"/>
            <a:chOff x="5580475" y="613075"/>
            <a:chExt cx="6217091" cy="6110491"/>
          </a:xfrm>
        </p:grpSpPr>
        <p:grpSp>
          <p:nvGrpSpPr>
            <p:cNvPr id="460" name="Google Shape;460;p48"/>
            <p:cNvGrpSpPr/>
            <p:nvPr/>
          </p:nvGrpSpPr>
          <p:grpSpPr>
            <a:xfrm>
              <a:off x="5580475" y="613075"/>
              <a:ext cx="6217091" cy="6110491"/>
              <a:chOff x="5580475" y="613075"/>
              <a:chExt cx="6217091" cy="6110491"/>
            </a:xfrm>
          </p:grpSpPr>
          <p:grpSp>
            <p:nvGrpSpPr>
              <p:cNvPr id="461" name="Google Shape;461;p48"/>
              <p:cNvGrpSpPr/>
              <p:nvPr/>
            </p:nvGrpSpPr>
            <p:grpSpPr>
              <a:xfrm>
                <a:off x="5580475" y="613075"/>
                <a:ext cx="6217091" cy="2989665"/>
                <a:chOff x="5306294" y="913900"/>
                <a:chExt cx="6519600" cy="3436792"/>
              </a:xfrm>
            </p:grpSpPr>
            <p:sp>
              <p:nvSpPr>
                <p:cNvPr id="462" name="Google Shape;462;p48"/>
                <p:cNvSpPr txBox="1"/>
                <p:nvPr/>
              </p:nvSpPr>
              <p:spPr>
                <a:xfrm>
                  <a:off x="5306294" y="1437092"/>
                  <a:ext cx="6519600" cy="2913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rebuchet MS"/>
                    <a:buChar char="●"/>
                  </a:pPr>
                  <a:r>
                    <a:rPr lang="en-US" sz="1700">
                      <a:solidFill>
                        <a:schemeClr val="dk1"/>
                      </a:solidFill>
                      <a:highlight>
                        <a:srgbClr val="00FF00"/>
                      </a:highlight>
                      <a:latin typeface="Trebuchet MS"/>
                      <a:ea typeface="Trebuchet MS"/>
                      <a:cs typeface="Trebuchet MS"/>
                      <a:sym typeface="Trebuchet MS"/>
                    </a:rPr>
                    <a:t>Data Science and Artificial Intelligence</a:t>
                  </a:r>
                  <a:r>
                    <a:rPr lang="en-US" sz="1700">
                      <a:solidFill>
                        <a:schemeClr val="dk1"/>
                      </a:solidFill>
                      <a:latin typeface="Trebuchet MS"/>
                      <a:ea typeface="Trebuchet MS"/>
                      <a:cs typeface="Trebuchet MS"/>
                      <a:sym typeface="Trebuchet MS"/>
                    </a:rPr>
                    <a:t> are the clear frontrunners in terms of student interest, together constituting</a:t>
                  </a:r>
                  <a:r>
                    <a:rPr lang="en-US" sz="1700">
                      <a:solidFill>
                        <a:schemeClr val="dk1"/>
                      </a:solidFill>
                      <a:highlight>
                        <a:srgbClr val="00FF00"/>
                      </a:highlight>
                      <a:latin typeface="Trebuchet MS"/>
                      <a:ea typeface="Trebuchet MS"/>
                      <a:cs typeface="Trebuchet MS"/>
                      <a:sym typeface="Trebuchet MS"/>
                    </a:rPr>
                    <a:t> nearly 45% of the total interest.</a:t>
                  </a:r>
                  <a:endParaRPr sz="1700">
                    <a:solidFill>
                      <a:schemeClr val="dk1"/>
                    </a:solidFill>
                    <a:highlight>
                      <a:srgbClr val="00FF00"/>
                    </a:highlight>
                    <a:latin typeface="Trebuchet MS"/>
                    <a:ea typeface="Trebuchet MS"/>
                    <a:cs typeface="Trebuchet MS"/>
                    <a:sym typeface="Trebuchet MS"/>
                  </a:endParaRPr>
                </a:p>
                <a:p>
                  <a:pPr indent="-336550" lvl="0" marL="457200" rtl="0" algn="l">
                    <a:spcBef>
                      <a:spcPts val="0"/>
                    </a:spcBef>
                    <a:spcAft>
                      <a:spcPts val="0"/>
                    </a:spcAft>
                    <a:buClr>
                      <a:schemeClr val="dk1"/>
                    </a:buClr>
                    <a:buSzPts val="1700"/>
                    <a:buFont typeface="Trebuchet MS"/>
                    <a:buChar char="●"/>
                  </a:pPr>
                  <a:r>
                    <a:rPr lang="en-US" sz="1700">
                      <a:solidFill>
                        <a:schemeClr val="dk1"/>
                      </a:solidFill>
                      <a:highlight>
                        <a:srgbClr val="00FF00"/>
                      </a:highlight>
                      <a:latin typeface="Trebuchet MS"/>
                      <a:ea typeface="Trebuchet MS"/>
                      <a:cs typeface="Trebuchet MS"/>
                      <a:sym typeface="Trebuchet MS"/>
                    </a:rPr>
                    <a:t>Cybersecurity and Big Data Analytics </a:t>
                  </a:r>
                  <a:r>
                    <a:rPr lang="en-US" sz="1700">
                      <a:solidFill>
                        <a:schemeClr val="dk1"/>
                      </a:solidFill>
                      <a:latin typeface="Trebuchet MS"/>
                      <a:ea typeface="Trebuchet MS"/>
                      <a:cs typeface="Trebuchet MS"/>
                      <a:sym typeface="Trebuchet MS"/>
                    </a:rPr>
                    <a:t>follow closely behind, indicating a significant interest in these domains as well. </a:t>
                  </a:r>
                  <a:endParaRPr sz="1700">
                    <a:solidFill>
                      <a:schemeClr val="dk1"/>
                    </a:solidFill>
                    <a:latin typeface="Trebuchet MS"/>
                    <a:ea typeface="Trebuchet MS"/>
                    <a:cs typeface="Trebuchet MS"/>
                    <a:sym typeface="Trebuchet MS"/>
                  </a:endParaRPr>
                </a:p>
                <a:p>
                  <a:pPr indent="-336550" lvl="0" marL="457200" rtl="0" algn="l">
                    <a:spcBef>
                      <a:spcPts val="0"/>
                    </a:spcBef>
                    <a:spcAft>
                      <a:spcPts val="0"/>
                    </a:spcAft>
                    <a:buClr>
                      <a:schemeClr val="dk1"/>
                    </a:buClr>
                    <a:buSzPts val="1700"/>
                    <a:buFont typeface="Trebuchet MS"/>
                    <a:buChar char="●"/>
                  </a:pPr>
                  <a:r>
                    <a:rPr lang="en-US" sz="1700">
                      <a:solidFill>
                        <a:schemeClr val="dk1"/>
                      </a:solidFill>
                      <a:latin typeface="Trebuchet MS"/>
                      <a:ea typeface="Trebuchet MS"/>
                      <a:cs typeface="Trebuchet MS"/>
                      <a:sym typeface="Trebuchet MS"/>
                    </a:rPr>
                    <a:t>Embedded Systems and IoT and Others have relatively lower interest levels, suggesting a potential need for further exploration or targeted marketing efforts. </a:t>
                  </a:r>
                  <a:endParaRPr sz="700">
                    <a:solidFill>
                      <a:schemeClr val="dk1"/>
                    </a:solidFill>
                  </a:endParaRPr>
                </a:p>
              </p:txBody>
            </p:sp>
            <p:sp>
              <p:nvSpPr>
                <p:cNvPr id="463" name="Google Shape;463;p48"/>
                <p:cNvSpPr txBox="1"/>
                <p:nvPr/>
              </p:nvSpPr>
              <p:spPr>
                <a:xfrm>
                  <a:off x="7066111" y="913900"/>
                  <a:ext cx="3000000" cy="65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Findings</a:t>
                  </a:r>
                  <a:endParaRPr sz="1700">
                    <a:solidFill>
                      <a:schemeClr val="accent6"/>
                    </a:solidFill>
                  </a:endParaRPr>
                </a:p>
              </p:txBody>
            </p:sp>
          </p:grpSp>
          <p:sp>
            <p:nvSpPr>
              <p:cNvPr id="464" name="Google Shape;464;p48"/>
              <p:cNvSpPr txBox="1"/>
              <p:nvPr/>
            </p:nvSpPr>
            <p:spPr>
              <a:xfrm>
                <a:off x="5580475" y="3999267"/>
                <a:ext cx="5274600" cy="2724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Trebuchet MS"/>
                  <a:buChar char="●"/>
                </a:pPr>
                <a:r>
                  <a:rPr b="1" lang="en-US" sz="1500">
                    <a:solidFill>
                      <a:schemeClr val="dk1"/>
                    </a:solidFill>
                    <a:latin typeface="Trebuchet MS"/>
                    <a:ea typeface="Trebuchet MS"/>
                    <a:cs typeface="Trebuchet MS"/>
                    <a:sym typeface="Trebuchet MS"/>
                  </a:rPr>
                  <a:t>Prioritize Course Development: </a:t>
                </a:r>
                <a:r>
                  <a:rPr lang="en-US" sz="1500">
                    <a:solidFill>
                      <a:schemeClr val="dk1"/>
                    </a:solidFill>
                    <a:latin typeface="Trebuchet MS"/>
                    <a:ea typeface="Trebuchet MS"/>
                    <a:cs typeface="Trebuchet MS"/>
                    <a:sym typeface="Trebuchet MS"/>
                  </a:rPr>
                  <a:t>Given the high interest in Data Science and Artificial Intelligence, it is recommended to prioritize the development of courses in these domains.</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b="1" lang="en-US" sz="1500">
                    <a:solidFill>
                      <a:schemeClr val="dk1"/>
                    </a:solidFill>
                    <a:latin typeface="Trebuchet MS"/>
                    <a:ea typeface="Trebuchet MS"/>
                    <a:cs typeface="Trebuchet MS"/>
                    <a:sym typeface="Trebuchet MS"/>
                  </a:rPr>
                  <a:t>Expand Offerings: </a:t>
                </a:r>
                <a:r>
                  <a:rPr lang="en-US" sz="1500">
                    <a:solidFill>
                      <a:schemeClr val="dk1"/>
                    </a:solidFill>
                    <a:latin typeface="Trebuchet MS"/>
                    <a:ea typeface="Trebuchet MS"/>
                    <a:cs typeface="Trebuchet MS"/>
                    <a:sym typeface="Trebuchet MS"/>
                  </a:rPr>
                  <a:t>While Cybersecurity and Big Data Analytics show substantial interest, offering courses in these areas could further attract students.</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b="1" lang="en-US" sz="1500">
                    <a:solidFill>
                      <a:schemeClr val="dk1"/>
                    </a:solidFill>
                    <a:latin typeface="Trebuchet MS"/>
                    <a:ea typeface="Trebuchet MS"/>
                    <a:cs typeface="Trebuchet MS"/>
                    <a:sym typeface="Trebuchet MS"/>
                  </a:rPr>
                  <a:t>Targeted Marketing:</a:t>
                </a:r>
                <a:r>
                  <a:rPr lang="en-US" sz="1500">
                    <a:solidFill>
                      <a:schemeClr val="dk1"/>
                    </a:solidFill>
                    <a:latin typeface="Trebuchet MS"/>
                    <a:ea typeface="Trebuchet MS"/>
                    <a:cs typeface="Trebuchet MS"/>
                    <a:sym typeface="Trebuchet MS"/>
                  </a:rPr>
                  <a:t> Develop focused marketing strategies to promote the less popular domains, potentially highlighting their career prospects and unique learning opportunities.</a:t>
                </a:r>
                <a:r>
                  <a:rPr lang="en-US" sz="1500">
                    <a:solidFill>
                      <a:schemeClr val="dk1"/>
                    </a:solidFill>
                    <a:latin typeface="Trebuchet MS"/>
                    <a:ea typeface="Trebuchet MS"/>
                    <a:cs typeface="Trebuchet MS"/>
                    <a:sym typeface="Trebuchet MS"/>
                  </a:rPr>
                  <a:t> </a:t>
                </a:r>
                <a:endParaRPr sz="500">
                  <a:solidFill>
                    <a:schemeClr val="dk1"/>
                  </a:solidFill>
                </a:endParaRPr>
              </a:p>
            </p:txBody>
          </p:sp>
        </p:grpSp>
        <p:sp>
          <p:nvSpPr>
            <p:cNvPr id="465" name="Google Shape;465;p48"/>
            <p:cNvSpPr txBox="1"/>
            <p:nvPr/>
          </p:nvSpPr>
          <p:spPr>
            <a:xfrm>
              <a:off x="7275117" y="3383625"/>
              <a:ext cx="2827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Suggestions</a:t>
              </a:r>
              <a:endParaRPr sz="1700">
                <a:solidFill>
                  <a:schemeClr val="accent6"/>
                </a:solidFill>
              </a:endParaRPr>
            </a:p>
          </p:txBody>
        </p:sp>
      </p:grpSp>
      <p:pic>
        <p:nvPicPr>
          <p:cNvPr id="466" name="Google Shape;466;p48"/>
          <p:cNvPicPr preferRelativeResize="0"/>
          <p:nvPr/>
        </p:nvPicPr>
        <p:blipFill>
          <a:blip r:embed="rId3">
            <a:alphaModFix/>
          </a:blip>
          <a:stretch>
            <a:fillRect/>
          </a:stretch>
        </p:blipFill>
        <p:spPr>
          <a:xfrm>
            <a:off x="578975" y="1812075"/>
            <a:ext cx="5001500" cy="3246425"/>
          </a:xfrm>
          <a:prstGeom prst="rect">
            <a:avLst/>
          </a:prstGeom>
          <a:noFill/>
          <a:ln>
            <a:noFill/>
          </a:ln>
        </p:spPr>
      </p:pic>
      <p:sp>
        <p:nvSpPr>
          <p:cNvPr id="467" name="Google Shape;467;p48"/>
          <p:cNvSpPr txBox="1"/>
          <p:nvPr/>
        </p:nvSpPr>
        <p:spPr>
          <a:xfrm>
            <a:off x="42225" y="613075"/>
            <a:ext cx="6075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Which Domain are you interested in ?</a:t>
            </a:r>
            <a:endParaRPr sz="1700">
              <a:solidFill>
                <a:schemeClr val="accent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grpSp>
        <p:nvGrpSpPr>
          <p:cNvPr id="473" name="Google Shape;473;p49"/>
          <p:cNvGrpSpPr/>
          <p:nvPr/>
        </p:nvGrpSpPr>
        <p:grpSpPr>
          <a:xfrm>
            <a:off x="5580475" y="613075"/>
            <a:ext cx="6297479" cy="4655581"/>
            <a:chOff x="5580475" y="613075"/>
            <a:chExt cx="6297479" cy="4655581"/>
          </a:xfrm>
        </p:grpSpPr>
        <p:sp>
          <p:nvSpPr>
            <p:cNvPr id="474" name="Google Shape;474;p49"/>
            <p:cNvSpPr txBox="1"/>
            <p:nvPr/>
          </p:nvSpPr>
          <p:spPr>
            <a:xfrm>
              <a:off x="5580475" y="1068200"/>
              <a:ext cx="6297479" cy="2634753"/>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rebuchet MS"/>
                <a:buChar char="●"/>
              </a:pPr>
              <a:r>
                <a:rPr b="1" lang="en-US" sz="1800">
                  <a:solidFill>
                    <a:schemeClr val="dk1"/>
                  </a:solidFill>
                  <a:latin typeface="Trebuchet MS"/>
                  <a:ea typeface="Trebuchet MS"/>
                  <a:cs typeface="Trebuchet MS"/>
                  <a:sym typeface="Trebuchet MS"/>
                </a:rPr>
                <a:t>High Demand for Mentorship:</a:t>
              </a:r>
              <a:r>
                <a:rPr lang="en-US" sz="1800">
                  <a:solidFill>
                    <a:schemeClr val="dk1"/>
                  </a:solidFill>
                  <a:latin typeface="Trebuchet MS"/>
                  <a:ea typeface="Trebuchet MS"/>
                  <a:cs typeface="Trebuchet MS"/>
                  <a:sym typeface="Trebuchet MS"/>
                </a:rPr>
                <a:t> A significant majority (58 out of 84 respondents) indicated a desire for mentorship, underscoring the importance of mentorship programs.</a:t>
              </a:r>
              <a:endParaRPr sz="1800">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Char char="●"/>
              </a:pPr>
              <a:r>
                <a:rPr b="1" lang="en-US" sz="1700">
                  <a:solidFill>
                    <a:schemeClr val="dk1"/>
                  </a:solidFill>
                  <a:latin typeface="Trebuchet MS"/>
                  <a:ea typeface="Trebuchet MS"/>
                  <a:cs typeface="Trebuchet MS"/>
                  <a:sym typeface="Trebuchet MS"/>
                </a:rPr>
                <a:t>Minority Preference for Independent Learning:</a:t>
              </a:r>
              <a:r>
                <a:rPr lang="en-US" sz="1700">
                  <a:solidFill>
                    <a:schemeClr val="dk1"/>
                  </a:solidFill>
                  <a:latin typeface="Trebuchet MS"/>
                  <a:ea typeface="Trebuchet MS"/>
                  <a:cs typeface="Trebuchet MS"/>
                  <a:sym typeface="Trebuchet MS"/>
                </a:rPr>
                <a:t> While a considerable portion of respondents expressed a need for mentorship, a notable minority (26 out of 84) indicated a preference for independent learning</a:t>
              </a:r>
              <a:r>
                <a:rPr lang="en-US" sz="1800">
                  <a:solidFill>
                    <a:schemeClr val="dk1"/>
                  </a:solidFill>
                  <a:latin typeface="Trebuchet MS"/>
                  <a:ea typeface="Trebuchet MS"/>
                  <a:cs typeface="Trebuchet MS"/>
                  <a:sym typeface="Trebuchet MS"/>
                </a:rPr>
                <a:t>. </a:t>
              </a:r>
              <a:endParaRPr sz="1800">
                <a:solidFill>
                  <a:schemeClr val="dk1"/>
                </a:solidFill>
              </a:endParaRPr>
            </a:p>
          </p:txBody>
        </p:sp>
        <p:sp>
          <p:nvSpPr>
            <p:cNvPr id="475" name="Google Shape;475;p49"/>
            <p:cNvSpPr txBox="1"/>
            <p:nvPr/>
          </p:nvSpPr>
          <p:spPr>
            <a:xfrm>
              <a:off x="7298811" y="613075"/>
              <a:ext cx="2860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Findings</a:t>
              </a:r>
              <a:endParaRPr sz="1700">
                <a:solidFill>
                  <a:schemeClr val="accent6"/>
                </a:solidFill>
              </a:endParaRPr>
            </a:p>
          </p:txBody>
        </p:sp>
        <p:sp>
          <p:nvSpPr>
            <p:cNvPr id="476" name="Google Shape;476;p49"/>
            <p:cNvSpPr txBox="1"/>
            <p:nvPr/>
          </p:nvSpPr>
          <p:spPr>
            <a:xfrm>
              <a:off x="5720850" y="3944929"/>
              <a:ext cx="5274600" cy="1323727"/>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rebuchet MS"/>
                <a:buChar char="●"/>
              </a:pPr>
              <a:r>
                <a:rPr b="1" lang="en-US" sz="1700">
                  <a:solidFill>
                    <a:schemeClr val="dk1"/>
                  </a:solidFill>
                  <a:latin typeface="Trebuchet MS"/>
                  <a:ea typeface="Trebuchet MS"/>
                  <a:cs typeface="Trebuchet MS"/>
                  <a:sym typeface="Trebuchet MS"/>
                </a:rPr>
                <a:t>Prioritize Mentorship Programs:</a:t>
              </a:r>
              <a:r>
                <a:rPr lang="en-US" sz="1700">
                  <a:solidFill>
                    <a:schemeClr val="dk1"/>
                  </a:solidFill>
                  <a:latin typeface="Trebuchet MS"/>
                  <a:ea typeface="Trebuchet MS"/>
                  <a:cs typeface="Trebuchet MS"/>
                  <a:sym typeface="Trebuchet MS"/>
                </a:rPr>
                <a:t> Given the high demand, a robust mentorship program should be a cornerstone of the educational or professional development initiative.</a:t>
              </a:r>
              <a:endParaRPr sz="17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sz="600">
                <a:solidFill>
                  <a:schemeClr val="dk1"/>
                </a:solidFill>
              </a:endParaRPr>
            </a:p>
          </p:txBody>
        </p:sp>
        <p:sp>
          <p:nvSpPr>
            <p:cNvPr id="477" name="Google Shape;477;p49"/>
            <p:cNvSpPr txBox="1"/>
            <p:nvPr/>
          </p:nvSpPr>
          <p:spPr>
            <a:xfrm>
              <a:off x="7315304" y="3375446"/>
              <a:ext cx="2827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Suggestions</a:t>
              </a:r>
              <a:endParaRPr sz="1700">
                <a:solidFill>
                  <a:schemeClr val="accent6"/>
                </a:solidFill>
              </a:endParaRPr>
            </a:p>
          </p:txBody>
        </p:sp>
      </p:grpSp>
      <p:pic>
        <p:nvPicPr>
          <p:cNvPr id="478" name="Google Shape;478;p49"/>
          <p:cNvPicPr preferRelativeResize="0"/>
          <p:nvPr/>
        </p:nvPicPr>
        <p:blipFill rotWithShape="1">
          <a:blip r:embed="rId3">
            <a:alphaModFix/>
          </a:blip>
          <a:srcRect b="0" l="0" r="0" t="0"/>
          <a:stretch/>
        </p:blipFill>
        <p:spPr>
          <a:xfrm>
            <a:off x="471300" y="1810600"/>
            <a:ext cx="5234700" cy="3236795"/>
          </a:xfrm>
          <a:prstGeom prst="rect">
            <a:avLst/>
          </a:prstGeom>
          <a:noFill/>
          <a:ln>
            <a:noFill/>
          </a:ln>
        </p:spPr>
      </p:pic>
      <p:sp>
        <p:nvSpPr>
          <p:cNvPr id="479" name="Google Shape;479;p49"/>
          <p:cNvSpPr txBox="1"/>
          <p:nvPr/>
        </p:nvSpPr>
        <p:spPr>
          <a:xfrm>
            <a:off x="-189150" y="682800"/>
            <a:ext cx="65556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Would you like one-on-one mentorship from industry professionals?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0"/>
          <p:cNvSpPr txBox="1"/>
          <p:nvPr/>
        </p:nvSpPr>
        <p:spPr>
          <a:xfrm>
            <a:off x="6021950" y="1369000"/>
            <a:ext cx="4692900" cy="1953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rebuchet MS"/>
              <a:buChar char="●"/>
            </a:pPr>
            <a:r>
              <a:rPr b="1" lang="en-US" sz="1700">
                <a:solidFill>
                  <a:schemeClr val="dk1"/>
                </a:solidFill>
                <a:latin typeface="Trebuchet MS"/>
                <a:ea typeface="Trebuchet MS"/>
                <a:cs typeface="Trebuchet MS"/>
                <a:sym typeface="Trebuchet MS"/>
              </a:rPr>
              <a:t>Stronger Preference for Live Sessions:</a:t>
            </a:r>
            <a:r>
              <a:rPr lang="en-US" sz="1700">
                <a:solidFill>
                  <a:schemeClr val="dk1"/>
                </a:solidFill>
                <a:latin typeface="Trebuchet MS"/>
                <a:ea typeface="Trebuchet MS"/>
                <a:cs typeface="Trebuchet MS"/>
                <a:sym typeface="Trebuchet MS"/>
              </a:rPr>
              <a:t> </a:t>
            </a:r>
            <a:endParaRPr sz="1700">
              <a:solidFill>
                <a:schemeClr val="dk1"/>
              </a:solidFill>
              <a:latin typeface="Trebuchet MS"/>
              <a:ea typeface="Trebuchet MS"/>
              <a:cs typeface="Trebuchet MS"/>
              <a:sym typeface="Trebuchet MS"/>
            </a:endParaRPr>
          </a:p>
          <a:p>
            <a:pPr indent="0" lvl="0" marL="0" rtl="0" algn="l">
              <a:spcBef>
                <a:spcPts val="0"/>
              </a:spcBef>
              <a:spcAft>
                <a:spcPts val="0"/>
              </a:spcAft>
              <a:buNone/>
            </a:pPr>
            <a:r>
              <a:rPr lang="en-US" sz="1700">
                <a:solidFill>
                  <a:schemeClr val="dk1"/>
                </a:solidFill>
                <a:latin typeface="Trebuchet MS"/>
                <a:ea typeface="Trebuchet MS"/>
                <a:cs typeface="Trebuchet MS"/>
                <a:sym typeface="Trebuchet MS"/>
              </a:rPr>
              <a:t>The bar representing live sessions is significantly taller than the one for self-paced learning, indicating a stronger preference for live sessions among the respondents.</a:t>
            </a:r>
            <a:endParaRPr sz="1700">
              <a:solidFill>
                <a:schemeClr val="dk1"/>
              </a:solidFill>
              <a:latin typeface="Trebuchet MS"/>
              <a:ea typeface="Trebuchet MS"/>
              <a:cs typeface="Trebuchet MS"/>
              <a:sym typeface="Trebuchet MS"/>
            </a:endParaRPr>
          </a:p>
        </p:txBody>
      </p:sp>
      <p:sp>
        <p:nvSpPr>
          <p:cNvPr id="486" name="Google Shape;486;p50"/>
          <p:cNvSpPr txBox="1"/>
          <p:nvPr/>
        </p:nvSpPr>
        <p:spPr>
          <a:xfrm>
            <a:off x="7149440" y="893826"/>
            <a:ext cx="2377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Findings</a:t>
            </a:r>
            <a:endParaRPr sz="1700">
              <a:solidFill>
                <a:schemeClr val="accent6"/>
              </a:solidFill>
            </a:endParaRPr>
          </a:p>
        </p:txBody>
      </p:sp>
      <p:sp>
        <p:nvSpPr>
          <p:cNvPr id="487" name="Google Shape;487;p50"/>
          <p:cNvSpPr txBox="1"/>
          <p:nvPr/>
        </p:nvSpPr>
        <p:spPr>
          <a:xfrm>
            <a:off x="5763099" y="3744325"/>
            <a:ext cx="4830000" cy="26322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rebuchet MS"/>
              <a:buChar char="●"/>
            </a:pPr>
            <a:r>
              <a:rPr b="1" lang="en-US" sz="1700">
                <a:solidFill>
                  <a:schemeClr val="dk1"/>
                </a:solidFill>
                <a:latin typeface="Trebuchet MS"/>
                <a:ea typeface="Trebuchet MS"/>
                <a:cs typeface="Trebuchet MS"/>
                <a:sym typeface="Trebuchet MS"/>
              </a:rPr>
              <a:t>Prioritize Live Sessions: </a:t>
            </a:r>
            <a:r>
              <a:rPr lang="en-US" sz="1700">
                <a:solidFill>
                  <a:schemeClr val="dk1"/>
                </a:solidFill>
                <a:latin typeface="Trebuchet MS"/>
                <a:ea typeface="Trebuchet MS"/>
                <a:cs typeface="Trebuchet MS"/>
                <a:sym typeface="Trebuchet MS"/>
              </a:rPr>
              <a:t>Invest more resources and efforts in providing </a:t>
            </a:r>
            <a:r>
              <a:rPr lang="en-US" sz="1700">
                <a:solidFill>
                  <a:schemeClr val="dk1"/>
                </a:solidFill>
                <a:latin typeface="Trebuchet MS"/>
                <a:ea typeface="Trebuchet MS"/>
                <a:cs typeface="Trebuchet MS"/>
                <a:sym typeface="Trebuchet MS"/>
              </a:rPr>
              <a:t>high quality</a:t>
            </a:r>
            <a:r>
              <a:rPr lang="en-US" sz="1700">
                <a:solidFill>
                  <a:schemeClr val="dk1"/>
                </a:solidFill>
                <a:latin typeface="Trebuchet MS"/>
                <a:ea typeface="Trebuchet MS"/>
                <a:cs typeface="Trebuchet MS"/>
                <a:sym typeface="Trebuchet MS"/>
              </a:rPr>
              <a:t> live sessions, ensuring they are engaging and interactive. </a:t>
            </a:r>
            <a:endParaRPr b="1" sz="1700">
              <a:solidFill>
                <a:schemeClr val="dk1"/>
              </a:solidFill>
              <a:latin typeface="Trebuchet MS"/>
              <a:ea typeface="Trebuchet MS"/>
              <a:cs typeface="Trebuchet MS"/>
              <a:sym typeface="Trebuchet MS"/>
            </a:endParaRPr>
          </a:p>
          <a:p>
            <a:pPr indent="-336550" lvl="0" marL="457200" rtl="0" algn="l">
              <a:spcBef>
                <a:spcPts val="0"/>
              </a:spcBef>
              <a:spcAft>
                <a:spcPts val="0"/>
              </a:spcAft>
              <a:buClr>
                <a:schemeClr val="dk1"/>
              </a:buClr>
              <a:buSzPts val="1700"/>
              <a:buFont typeface="Trebuchet MS"/>
              <a:buChar char="●"/>
            </a:pPr>
            <a:r>
              <a:rPr b="1" lang="en-US" sz="1700">
                <a:solidFill>
                  <a:schemeClr val="dk1"/>
                </a:solidFill>
                <a:latin typeface="Trebuchet MS"/>
                <a:ea typeface="Trebuchet MS"/>
                <a:cs typeface="Trebuchet MS"/>
                <a:sym typeface="Trebuchet MS"/>
              </a:rPr>
              <a:t>Supplement with Self-Paced Options: </a:t>
            </a:r>
            <a:r>
              <a:rPr lang="en-US" sz="1700">
                <a:solidFill>
                  <a:schemeClr val="dk1"/>
                </a:solidFill>
                <a:latin typeface="Trebuchet MS"/>
                <a:ea typeface="Trebuchet MS"/>
                <a:cs typeface="Trebuchet MS"/>
                <a:sym typeface="Trebuchet MS"/>
              </a:rPr>
              <a:t>While live sessions are preferred, offering self-paced learning materials as supplementary resources can cater to a wider audience and provide flexibility</a:t>
            </a:r>
            <a:r>
              <a:rPr b="1" lang="en-US" sz="1700">
                <a:solidFill>
                  <a:schemeClr val="dk1"/>
                </a:solidFill>
                <a:latin typeface="Trebuchet MS"/>
                <a:ea typeface="Trebuchet MS"/>
                <a:cs typeface="Trebuchet MS"/>
                <a:sym typeface="Trebuchet MS"/>
              </a:rPr>
              <a:t>. </a:t>
            </a:r>
            <a:endParaRPr sz="17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sz="600">
              <a:solidFill>
                <a:schemeClr val="dk1"/>
              </a:solidFill>
            </a:endParaRPr>
          </a:p>
        </p:txBody>
      </p:sp>
      <p:sp>
        <p:nvSpPr>
          <p:cNvPr id="488" name="Google Shape;488;p50"/>
          <p:cNvSpPr txBox="1"/>
          <p:nvPr/>
        </p:nvSpPr>
        <p:spPr>
          <a:xfrm>
            <a:off x="7044349" y="3034547"/>
            <a:ext cx="2350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Suggestions</a:t>
            </a:r>
            <a:endParaRPr sz="1700">
              <a:solidFill>
                <a:schemeClr val="accent6"/>
              </a:solidFill>
            </a:endParaRPr>
          </a:p>
        </p:txBody>
      </p:sp>
      <p:pic>
        <p:nvPicPr>
          <p:cNvPr id="489" name="Google Shape;489;p50"/>
          <p:cNvPicPr preferRelativeResize="0"/>
          <p:nvPr/>
        </p:nvPicPr>
        <p:blipFill rotWithShape="1">
          <a:blip r:embed="rId3">
            <a:alphaModFix/>
          </a:blip>
          <a:srcRect b="0" l="0" r="0" t="0"/>
          <a:stretch/>
        </p:blipFill>
        <p:spPr>
          <a:xfrm>
            <a:off x="634800" y="1810600"/>
            <a:ext cx="5234700" cy="3236795"/>
          </a:xfrm>
          <a:prstGeom prst="rect">
            <a:avLst/>
          </a:prstGeom>
          <a:noFill/>
          <a:ln>
            <a:noFill/>
          </a:ln>
        </p:spPr>
      </p:pic>
      <p:sp>
        <p:nvSpPr>
          <p:cNvPr id="490" name="Google Shape;490;p50"/>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491" name="Google Shape;491;p50"/>
          <p:cNvSpPr txBox="1"/>
          <p:nvPr/>
        </p:nvSpPr>
        <p:spPr>
          <a:xfrm>
            <a:off x="-975300" y="414700"/>
            <a:ext cx="84549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Would you like to enroll in the program?</a:t>
            </a:r>
            <a:endParaRPr b="1" sz="2500">
              <a:solidFill>
                <a:schemeClr val="accent6"/>
              </a:solidFill>
              <a:latin typeface="Trebuchet MS"/>
              <a:ea typeface="Trebuchet MS"/>
              <a:cs typeface="Trebuchet MS"/>
              <a:sym typeface="Trebuchet MS"/>
            </a:endParaRPr>
          </a:p>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Live Session/ Self-paced</a:t>
            </a:r>
            <a:endParaRPr sz="1700">
              <a:solidFill>
                <a:schemeClr val="accent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1"/>
          <p:cNvSpPr txBox="1"/>
          <p:nvPr/>
        </p:nvSpPr>
        <p:spPr>
          <a:xfrm>
            <a:off x="5560746" y="1088275"/>
            <a:ext cx="5234700" cy="1953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 </a:t>
            </a:r>
            <a:r>
              <a:rPr b="1" lang="en-US" sz="1500">
                <a:solidFill>
                  <a:schemeClr val="dk1"/>
                </a:solidFill>
                <a:latin typeface="Trebuchet MS"/>
                <a:ea typeface="Trebuchet MS"/>
                <a:cs typeface="Trebuchet MS"/>
                <a:sym typeface="Trebuchet MS"/>
              </a:rPr>
              <a:t>High Prevalence of Real-Time Project Experience: </a:t>
            </a:r>
            <a:r>
              <a:rPr lang="en-US" sz="1500">
                <a:solidFill>
                  <a:schemeClr val="dk1"/>
                </a:solidFill>
                <a:latin typeface="Trebuchet MS"/>
                <a:ea typeface="Trebuchet MS"/>
                <a:cs typeface="Trebuchet MS"/>
                <a:sym typeface="Trebuchet MS"/>
              </a:rPr>
              <a:t>A significant majority of respondents (72.6%) have been involved in real-time projects, indicating a strong emphasis on real-time systems development within the surveyed group. </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b="1" lang="en-US" sz="1500">
                <a:solidFill>
                  <a:schemeClr val="dk1"/>
                </a:solidFill>
                <a:latin typeface="Trebuchet MS"/>
                <a:ea typeface="Trebuchet MS"/>
                <a:cs typeface="Trebuchet MS"/>
                <a:sym typeface="Trebuchet MS"/>
              </a:rPr>
              <a:t>Smaller Segment with No Experience: </a:t>
            </a:r>
            <a:r>
              <a:rPr lang="en-US" sz="1500">
                <a:solidFill>
                  <a:schemeClr val="dk1"/>
                </a:solidFill>
                <a:latin typeface="Trebuchet MS"/>
                <a:ea typeface="Trebuchet MS"/>
                <a:cs typeface="Trebuchet MS"/>
                <a:sym typeface="Trebuchet MS"/>
              </a:rPr>
              <a:t>A smaller portion (27.4%) of respondents have no experience with real-time projects, suggesting potential areas for skill development and training</a:t>
            </a:r>
            <a:endParaRPr sz="1500">
              <a:solidFill>
                <a:schemeClr val="dk1"/>
              </a:solidFill>
              <a:latin typeface="Trebuchet MS"/>
              <a:ea typeface="Trebuchet MS"/>
              <a:cs typeface="Trebuchet MS"/>
              <a:sym typeface="Trebuchet MS"/>
            </a:endParaRPr>
          </a:p>
        </p:txBody>
      </p:sp>
      <p:sp>
        <p:nvSpPr>
          <p:cNvPr id="498" name="Google Shape;498;p51"/>
          <p:cNvSpPr txBox="1"/>
          <p:nvPr/>
        </p:nvSpPr>
        <p:spPr>
          <a:xfrm>
            <a:off x="6547902" y="625851"/>
            <a:ext cx="2377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Findings</a:t>
            </a:r>
            <a:endParaRPr sz="1700">
              <a:solidFill>
                <a:schemeClr val="accent6"/>
              </a:solidFill>
            </a:endParaRPr>
          </a:p>
        </p:txBody>
      </p:sp>
      <p:sp>
        <p:nvSpPr>
          <p:cNvPr id="499" name="Google Shape;499;p51"/>
          <p:cNvSpPr txBox="1"/>
          <p:nvPr/>
        </p:nvSpPr>
        <p:spPr>
          <a:xfrm>
            <a:off x="5684575" y="3797800"/>
            <a:ext cx="5591700" cy="28938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Leverage Real-Time Expertise: </a:t>
            </a:r>
            <a:r>
              <a:rPr lang="en-US" sz="1600">
                <a:solidFill>
                  <a:schemeClr val="dk1"/>
                </a:solidFill>
                <a:latin typeface="Trebuchet MS"/>
                <a:ea typeface="Trebuchet MS"/>
                <a:cs typeface="Trebuchet MS"/>
                <a:sym typeface="Trebuchet MS"/>
              </a:rPr>
              <a:t>Organizations should capitalize on the existing expertise in real-time systems by assigning experienced individuals to mentor and guide those with less experience.</a:t>
            </a:r>
            <a:r>
              <a:rPr b="1" lang="en-US" sz="1600">
                <a:solidFill>
                  <a:schemeClr val="dk1"/>
                </a:solidFill>
                <a:latin typeface="Trebuchet MS"/>
                <a:ea typeface="Trebuchet MS"/>
                <a:cs typeface="Trebuchet MS"/>
                <a:sym typeface="Trebuchet MS"/>
              </a:rPr>
              <a:t> </a:t>
            </a:r>
            <a:endParaRPr b="1"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 Skill Development Focus: </a:t>
            </a:r>
            <a:r>
              <a:rPr lang="en-US" sz="1600">
                <a:solidFill>
                  <a:schemeClr val="dk1"/>
                </a:solidFill>
                <a:latin typeface="Trebuchet MS"/>
                <a:ea typeface="Trebuchet MS"/>
                <a:cs typeface="Trebuchet MS"/>
                <a:sym typeface="Trebuchet MS"/>
              </a:rPr>
              <a:t>Provide opportunities for individuals with no </a:t>
            </a:r>
            <a:r>
              <a:rPr lang="en-US" sz="1600">
                <a:solidFill>
                  <a:schemeClr val="dk1"/>
                </a:solidFill>
                <a:latin typeface="Trebuchet MS"/>
                <a:ea typeface="Trebuchet MS"/>
                <a:cs typeface="Trebuchet MS"/>
                <a:sym typeface="Trebuchet MS"/>
              </a:rPr>
              <a:t>real time</a:t>
            </a:r>
            <a:r>
              <a:rPr lang="en-US" sz="1600">
                <a:solidFill>
                  <a:schemeClr val="dk1"/>
                </a:solidFill>
                <a:latin typeface="Trebuchet MS"/>
                <a:ea typeface="Trebuchet MS"/>
                <a:cs typeface="Trebuchet MS"/>
                <a:sym typeface="Trebuchet MS"/>
              </a:rPr>
              <a:t> project experience to gain exposure and develop necessary skills through training, workshops, or small-scale projects.</a:t>
            </a:r>
            <a:r>
              <a:rPr b="1" lang="en-US" sz="1600">
                <a:solidFill>
                  <a:schemeClr val="dk1"/>
                </a:solidFill>
                <a:latin typeface="Trebuchet MS"/>
                <a:ea typeface="Trebuchet MS"/>
                <a:cs typeface="Trebuchet MS"/>
                <a:sym typeface="Trebuchet MS"/>
              </a:rPr>
              <a:t> </a:t>
            </a:r>
            <a:endParaRPr b="1"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Project Prioritization: </a:t>
            </a:r>
            <a:r>
              <a:rPr lang="en-US" sz="1600">
                <a:solidFill>
                  <a:schemeClr val="dk1"/>
                </a:solidFill>
                <a:latin typeface="Trebuchet MS"/>
                <a:ea typeface="Trebuchet MS"/>
                <a:cs typeface="Trebuchet MS"/>
                <a:sym typeface="Trebuchet MS"/>
              </a:rPr>
              <a:t>When allocating resources and personnel, prioritize projects that require real-time capabilities to optimize the utilization of existing</a:t>
            </a:r>
            <a:endParaRPr sz="500">
              <a:solidFill>
                <a:schemeClr val="dk1"/>
              </a:solidFill>
            </a:endParaRPr>
          </a:p>
        </p:txBody>
      </p:sp>
      <p:sp>
        <p:nvSpPr>
          <p:cNvPr id="500" name="Google Shape;500;p51"/>
          <p:cNvSpPr txBox="1"/>
          <p:nvPr/>
        </p:nvSpPr>
        <p:spPr>
          <a:xfrm>
            <a:off x="6561549" y="3228409"/>
            <a:ext cx="2350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Suggestions</a:t>
            </a:r>
            <a:endParaRPr sz="1700">
              <a:solidFill>
                <a:schemeClr val="accent6"/>
              </a:solidFill>
            </a:endParaRPr>
          </a:p>
        </p:txBody>
      </p:sp>
      <p:pic>
        <p:nvPicPr>
          <p:cNvPr id="501" name="Google Shape;501;p51"/>
          <p:cNvPicPr preferRelativeResize="0"/>
          <p:nvPr/>
        </p:nvPicPr>
        <p:blipFill rotWithShape="1">
          <a:blip r:embed="rId3">
            <a:alphaModFix/>
          </a:blip>
          <a:srcRect b="0" l="0" r="0" t="0"/>
          <a:stretch/>
        </p:blipFill>
        <p:spPr>
          <a:xfrm>
            <a:off x="557025" y="1894700"/>
            <a:ext cx="5234700" cy="3236795"/>
          </a:xfrm>
          <a:prstGeom prst="rect">
            <a:avLst/>
          </a:prstGeom>
          <a:noFill/>
          <a:ln>
            <a:noFill/>
          </a:ln>
        </p:spPr>
      </p:pic>
      <p:sp>
        <p:nvSpPr>
          <p:cNvPr id="502" name="Google Shape;502;p51"/>
          <p:cNvSpPr txBox="1"/>
          <p:nvPr/>
        </p:nvSpPr>
        <p:spPr>
          <a:xfrm>
            <a:off x="278475" y="625850"/>
            <a:ext cx="5791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A</a:t>
            </a:r>
            <a:r>
              <a:rPr b="1" lang="en-US" sz="2500">
                <a:solidFill>
                  <a:schemeClr val="accent6"/>
                </a:solidFill>
                <a:latin typeface="Trebuchet MS"/>
                <a:ea typeface="Trebuchet MS"/>
                <a:cs typeface="Trebuchet MS"/>
                <a:sym typeface="Trebuchet MS"/>
              </a:rPr>
              <a:t>re </a:t>
            </a:r>
            <a:r>
              <a:rPr b="1" lang="en-US" sz="2500">
                <a:solidFill>
                  <a:schemeClr val="accent6"/>
                </a:solidFill>
                <a:latin typeface="Trebuchet MS"/>
                <a:ea typeface="Trebuchet MS"/>
                <a:cs typeface="Trebuchet MS"/>
                <a:sym typeface="Trebuchet MS"/>
              </a:rPr>
              <a:t>you interested to learn by solving real-time simulations?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2"/>
          <p:cNvSpPr txBox="1"/>
          <p:nvPr/>
        </p:nvSpPr>
        <p:spPr>
          <a:xfrm>
            <a:off x="5560746" y="1088275"/>
            <a:ext cx="5234700" cy="1953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rebuchet MS"/>
              <a:buChar char="●"/>
            </a:pPr>
            <a:r>
              <a:rPr b="1" lang="en-US" sz="1500">
                <a:solidFill>
                  <a:schemeClr val="dk1"/>
                </a:solidFill>
                <a:latin typeface="Trebuchet MS"/>
                <a:ea typeface="Trebuchet MS"/>
                <a:cs typeface="Trebuchet MS"/>
                <a:sym typeface="Trebuchet MS"/>
              </a:rPr>
              <a:t>Online Learning Dominance:</a:t>
            </a:r>
            <a:r>
              <a:rPr lang="en-US" sz="1500">
                <a:solidFill>
                  <a:schemeClr val="dk1"/>
                </a:solidFill>
                <a:latin typeface="Trebuchet MS"/>
                <a:ea typeface="Trebuchet MS"/>
                <a:cs typeface="Trebuchet MS"/>
                <a:sym typeface="Trebuchet MS"/>
              </a:rPr>
              <a:t> Online learning is the most preferred mode of study, accounting for 58.3% of respondents.</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b="1" lang="en-US" sz="1500">
                <a:solidFill>
                  <a:schemeClr val="dk1"/>
                </a:solidFill>
                <a:latin typeface="Trebuchet MS"/>
                <a:ea typeface="Trebuchet MS"/>
                <a:cs typeface="Trebuchet MS"/>
                <a:sym typeface="Trebuchet MS"/>
              </a:rPr>
              <a:t> Offline Learning Still Relevant</a:t>
            </a:r>
            <a:r>
              <a:rPr lang="en-US" sz="1500">
                <a:solidFill>
                  <a:schemeClr val="dk1"/>
                </a:solidFill>
                <a:latin typeface="Trebuchet MS"/>
                <a:ea typeface="Trebuchet MS"/>
                <a:cs typeface="Trebuchet MS"/>
                <a:sym typeface="Trebuchet MS"/>
              </a:rPr>
              <a:t>: Despite the dominance of online learning, offline learning still holds significance, with 33.3% of respondents opting for this mode. •</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b="1" lang="en-US" sz="1500">
                <a:solidFill>
                  <a:schemeClr val="dk1"/>
                </a:solidFill>
                <a:latin typeface="Trebuchet MS"/>
                <a:ea typeface="Trebuchet MS"/>
                <a:cs typeface="Trebuchet MS"/>
                <a:sym typeface="Trebuchet MS"/>
              </a:rPr>
              <a:t> Blended Learning Niche:</a:t>
            </a:r>
            <a:r>
              <a:rPr lang="en-US" sz="1500">
                <a:solidFill>
                  <a:schemeClr val="dk1"/>
                </a:solidFill>
                <a:latin typeface="Trebuchet MS"/>
                <a:ea typeface="Trebuchet MS"/>
                <a:cs typeface="Trebuchet MS"/>
                <a:sym typeface="Trebuchet MS"/>
              </a:rPr>
              <a:t> A smaller segment of respondents (8.3%) prefers a combination of online and offline learning, indicating a potential demand for flexible learning options. </a:t>
            </a:r>
            <a:endParaRPr sz="1500">
              <a:solidFill>
                <a:schemeClr val="dk1"/>
              </a:solidFill>
              <a:latin typeface="Trebuchet MS"/>
              <a:ea typeface="Trebuchet MS"/>
              <a:cs typeface="Trebuchet MS"/>
              <a:sym typeface="Trebuchet MS"/>
            </a:endParaRPr>
          </a:p>
        </p:txBody>
      </p:sp>
      <p:sp>
        <p:nvSpPr>
          <p:cNvPr id="509" name="Google Shape;509;p52"/>
          <p:cNvSpPr txBox="1"/>
          <p:nvPr/>
        </p:nvSpPr>
        <p:spPr>
          <a:xfrm>
            <a:off x="6547902" y="625851"/>
            <a:ext cx="2377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Findings</a:t>
            </a:r>
            <a:endParaRPr sz="1700">
              <a:solidFill>
                <a:schemeClr val="accent6"/>
              </a:solidFill>
            </a:endParaRPr>
          </a:p>
        </p:txBody>
      </p:sp>
      <p:sp>
        <p:nvSpPr>
          <p:cNvPr id="510" name="Google Shape;510;p52"/>
          <p:cNvSpPr txBox="1"/>
          <p:nvPr/>
        </p:nvSpPr>
        <p:spPr>
          <a:xfrm>
            <a:off x="5684575" y="4198850"/>
            <a:ext cx="55917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Prioritize Online Learning Infrastructure:</a:t>
            </a:r>
            <a:r>
              <a:rPr lang="en-US" sz="1600">
                <a:solidFill>
                  <a:schemeClr val="dk1"/>
                </a:solidFill>
                <a:latin typeface="Trebuchet MS"/>
                <a:ea typeface="Trebuchet MS"/>
                <a:cs typeface="Trebuchet MS"/>
                <a:sym typeface="Trebuchet MS"/>
              </a:rPr>
              <a:t> Given the strong preference for online learning, institutions should invest in robust online platforms and resources to ensure a seamless learning experience. </a:t>
            </a:r>
            <a:r>
              <a:rPr b="1" lang="en-US" sz="1600">
                <a:solidFill>
                  <a:schemeClr val="dk1"/>
                </a:solidFill>
                <a:latin typeface="Trebuchet MS"/>
                <a:ea typeface="Trebuchet MS"/>
                <a:cs typeface="Trebuchet MS"/>
                <a:sym typeface="Trebuchet MS"/>
              </a:rPr>
              <a:t> </a:t>
            </a:r>
            <a:endParaRPr b="1"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Complement with Offline Support:</a:t>
            </a:r>
            <a:r>
              <a:rPr lang="en-US" sz="1600">
                <a:solidFill>
                  <a:schemeClr val="dk1"/>
                </a:solidFill>
                <a:latin typeface="Trebuchet MS"/>
                <a:ea typeface="Trebuchet MS"/>
                <a:cs typeface="Trebuchet MS"/>
                <a:sym typeface="Trebuchet MS"/>
              </a:rPr>
              <a:t> While online learning is preferred, offering offline support systems like physical libraries, study centers, or mentorship programs can enhance the overall learning experience. </a:t>
            </a:r>
            <a:endParaRPr sz="500">
              <a:solidFill>
                <a:schemeClr val="dk1"/>
              </a:solidFill>
            </a:endParaRPr>
          </a:p>
        </p:txBody>
      </p:sp>
      <p:sp>
        <p:nvSpPr>
          <p:cNvPr id="511" name="Google Shape;511;p52"/>
          <p:cNvSpPr txBox="1"/>
          <p:nvPr/>
        </p:nvSpPr>
        <p:spPr>
          <a:xfrm>
            <a:off x="6802174" y="3709684"/>
            <a:ext cx="2350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Suggestions</a:t>
            </a:r>
            <a:endParaRPr sz="1700">
              <a:solidFill>
                <a:schemeClr val="accent6"/>
              </a:solidFill>
            </a:endParaRPr>
          </a:p>
        </p:txBody>
      </p:sp>
      <p:sp>
        <p:nvSpPr>
          <p:cNvPr id="512" name="Google Shape;512;p52"/>
          <p:cNvSpPr txBox="1"/>
          <p:nvPr/>
        </p:nvSpPr>
        <p:spPr>
          <a:xfrm>
            <a:off x="851425" y="625850"/>
            <a:ext cx="4431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 How you Want to study? </a:t>
            </a:r>
            <a:endParaRPr/>
          </a:p>
        </p:txBody>
      </p:sp>
      <p:pic>
        <p:nvPicPr>
          <p:cNvPr id="513" name="Google Shape;513;p52"/>
          <p:cNvPicPr preferRelativeResize="0"/>
          <p:nvPr/>
        </p:nvPicPr>
        <p:blipFill>
          <a:blip r:embed="rId3">
            <a:alphaModFix/>
          </a:blip>
          <a:stretch>
            <a:fillRect/>
          </a:stretch>
        </p:blipFill>
        <p:spPr>
          <a:xfrm>
            <a:off x="449875" y="1669375"/>
            <a:ext cx="5234700" cy="323679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3"/>
          <p:cNvSpPr txBox="1"/>
          <p:nvPr/>
        </p:nvSpPr>
        <p:spPr>
          <a:xfrm>
            <a:off x="5560746" y="1088275"/>
            <a:ext cx="5234700" cy="1953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Trebuchet MS"/>
              <a:buChar char="●"/>
            </a:pPr>
            <a:r>
              <a:rPr b="1" lang="en-US" sz="1500">
                <a:solidFill>
                  <a:schemeClr val="dk1"/>
                </a:solidFill>
                <a:latin typeface="Trebuchet MS"/>
                <a:ea typeface="Trebuchet MS"/>
                <a:cs typeface="Trebuchet MS"/>
                <a:sym typeface="Trebuchet MS"/>
              </a:rPr>
              <a:t>Skill Enhancement is Primary:</a:t>
            </a:r>
            <a:r>
              <a:rPr lang="en-US" sz="1500">
                <a:solidFill>
                  <a:schemeClr val="dk1"/>
                </a:solidFill>
                <a:latin typeface="Trebuchet MS"/>
                <a:ea typeface="Trebuchet MS"/>
                <a:cs typeface="Trebuchet MS"/>
                <a:sym typeface="Trebuchet MS"/>
              </a:rPr>
              <a:t> The largest segment of participants (38.1%) aims to upgrade their skills, indicating a strong desire for professional development.</a:t>
            </a:r>
            <a:endParaRPr sz="15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sz="1500">
              <a:solidFill>
                <a:schemeClr val="dk1"/>
              </a:solidFill>
              <a:latin typeface="Trebuchet MS"/>
              <a:ea typeface="Trebuchet MS"/>
              <a:cs typeface="Trebuchet MS"/>
              <a:sym typeface="Trebuchet MS"/>
            </a:endParaRPr>
          </a:p>
          <a:p>
            <a:pPr indent="-323850" lvl="0" marL="457200" rtl="0" algn="l">
              <a:spcBef>
                <a:spcPts val="0"/>
              </a:spcBef>
              <a:spcAft>
                <a:spcPts val="0"/>
              </a:spcAft>
              <a:buClr>
                <a:schemeClr val="dk1"/>
              </a:buClr>
              <a:buSzPts val="1500"/>
              <a:buFont typeface="Trebuchet MS"/>
              <a:buChar char="●"/>
            </a:pPr>
            <a:r>
              <a:rPr b="1" lang="en-US" sz="1500">
                <a:solidFill>
                  <a:schemeClr val="dk1"/>
                </a:solidFill>
                <a:latin typeface="Trebuchet MS"/>
                <a:ea typeface="Trebuchet MS"/>
                <a:cs typeface="Trebuchet MS"/>
                <a:sym typeface="Trebuchet MS"/>
              </a:rPr>
              <a:t>Balanced Interest: </a:t>
            </a:r>
            <a:r>
              <a:rPr lang="en-US" sz="1500">
                <a:solidFill>
                  <a:schemeClr val="dk1"/>
                </a:solidFill>
                <a:latin typeface="Trebuchet MS"/>
                <a:ea typeface="Trebuchet MS"/>
                <a:cs typeface="Trebuchet MS"/>
                <a:sym typeface="Trebuchet MS"/>
              </a:rPr>
              <a:t>Both ’Internship’ and ’Both Above Options’ hold substantial weight, with 32.1% and 29.8% respectively, suggesting a balanced interest in practical experience and skill </a:t>
            </a:r>
            <a:r>
              <a:rPr lang="en-US" sz="1500">
                <a:solidFill>
                  <a:schemeClr val="dk1"/>
                </a:solidFill>
                <a:latin typeface="Trebuchet MS"/>
                <a:ea typeface="Trebuchet MS"/>
                <a:cs typeface="Trebuchet MS"/>
                <a:sym typeface="Trebuchet MS"/>
              </a:rPr>
              <a:t>enhancement</a:t>
            </a:r>
            <a:endParaRPr sz="1500">
              <a:solidFill>
                <a:schemeClr val="dk1"/>
              </a:solidFill>
              <a:latin typeface="Trebuchet MS"/>
              <a:ea typeface="Trebuchet MS"/>
              <a:cs typeface="Trebuchet MS"/>
              <a:sym typeface="Trebuchet MS"/>
            </a:endParaRPr>
          </a:p>
        </p:txBody>
      </p:sp>
      <p:sp>
        <p:nvSpPr>
          <p:cNvPr id="520" name="Google Shape;520;p53"/>
          <p:cNvSpPr txBox="1"/>
          <p:nvPr/>
        </p:nvSpPr>
        <p:spPr>
          <a:xfrm>
            <a:off x="6547902" y="625851"/>
            <a:ext cx="2377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Findings</a:t>
            </a:r>
            <a:endParaRPr sz="1700">
              <a:solidFill>
                <a:schemeClr val="accent6"/>
              </a:solidFill>
            </a:endParaRPr>
          </a:p>
        </p:txBody>
      </p:sp>
      <p:sp>
        <p:nvSpPr>
          <p:cNvPr id="521" name="Google Shape;521;p53"/>
          <p:cNvSpPr txBox="1"/>
          <p:nvPr/>
        </p:nvSpPr>
        <p:spPr>
          <a:xfrm>
            <a:off x="5684575" y="3797800"/>
            <a:ext cx="55917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Skill Enhancement Focus: </a:t>
            </a:r>
            <a:r>
              <a:rPr lang="en-US" sz="1600">
                <a:solidFill>
                  <a:schemeClr val="dk1"/>
                </a:solidFill>
                <a:latin typeface="Trebuchet MS"/>
                <a:ea typeface="Trebuchet MS"/>
                <a:cs typeface="Trebuchet MS"/>
                <a:sym typeface="Trebuchet MS"/>
              </a:rPr>
              <a:t>Given the significant emphasis on skill upgrade,the workshop content should heavily prioritize practical skill development and application.</a:t>
            </a:r>
            <a:endParaRPr sz="16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b="1" sz="1600">
              <a:solidFill>
                <a:schemeClr val="dk1"/>
              </a:solidFill>
              <a:latin typeface="Trebuchet MS"/>
              <a:ea typeface="Trebuchet MS"/>
              <a:cs typeface="Trebuchet MS"/>
              <a:sym typeface="Trebuchet MS"/>
            </a:endParaRPr>
          </a:p>
          <a:p>
            <a:pPr indent="-330200" lvl="0" marL="457200" rtl="0" algn="l">
              <a:spcBef>
                <a:spcPts val="0"/>
              </a:spcBef>
              <a:spcAft>
                <a:spcPts val="0"/>
              </a:spcAft>
              <a:buClr>
                <a:schemeClr val="dk1"/>
              </a:buClr>
              <a:buSzPts val="1600"/>
              <a:buFont typeface="Trebuchet MS"/>
              <a:buChar char="●"/>
            </a:pPr>
            <a:r>
              <a:rPr b="1" lang="en-US" sz="1600">
                <a:solidFill>
                  <a:schemeClr val="dk1"/>
                </a:solidFill>
                <a:latin typeface="Trebuchet MS"/>
                <a:ea typeface="Trebuchet MS"/>
                <a:cs typeface="Trebuchet MS"/>
                <a:sym typeface="Trebuchet MS"/>
              </a:rPr>
              <a:t>Internship Opportunities: </a:t>
            </a:r>
            <a:r>
              <a:rPr lang="en-US" sz="1600">
                <a:solidFill>
                  <a:schemeClr val="dk1"/>
                </a:solidFill>
                <a:latin typeface="Trebuchet MS"/>
                <a:ea typeface="Trebuchet MS"/>
                <a:cs typeface="Trebuchet MS"/>
                <a:sym typeface="Trebuchet MS"/>
              </a:rPr>
              <a:t>To cater to the interest in internships, exploring partnerships with companies for potential placements or projects can be beneficial.</a:t>
            </a:r>
            <a:endParaRPr b="1" sz="1600">
              <a:solidFill>
                <a:schemeClr val="dk1"/>
              </a:solidFill>
              <a:latin typeface="Trebuchet MS"/>
              <a:ea typeface="Trebuchet MS"/>
              <a:cs typeface="Trebuchet MS"/>
              <a:sym typeface="Trebuchet MS"/>
            </a:endParaRPr>
          </a:p>
        </p:txBody>
      </p:sp>
      <p:sp>
        <p:nvSpPr>
          <p:cNvPr id="522" name="Google Shape;522;p53"/>
          <p:cNvSpPr txBox="1"/>
          <p:nvPr/>
        </p:nvSpPr>
        <p:spPr>
          <a:xfrm>
            <a:off x="6561549" y="3228409"/>
            <a:ext cx="23505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Suggestions</a:t>
            </a:r>
            <a:endParaRPr sz="1700">
              <a:solidFill>
                <a:schemeClr val="accent6"/>
              </a:solidFill>
            </a:endParaRPr>
          </a:p>
        </p:txBody>
      </p:sp>
      <p:pic>
        <p:nvPicPr>
          <p:cNvPr id="523" name="Google Shape;523;p53"/>
          <p:cNvPicPr preferRelativeResize="0"/>
          <p:nvPr/>
        </p:nvPicPr>
        <p:blipFill rotWithShape="1">
          <a:blip r:embed="rId3">
            <a:alphaModFix/>
          </a:blip>
          <a:srcRect b="0" l="0" r="0" t="0"/>
          <a:stretch/>
        </p:blipFill>
        <p:spPr>
          <a:xfrm>
            <a:off x="449875" y="1669375"/>
            <a:ext cx="5234700" cy="3236795"/>
          </a:xfrm>
          <a:prstGeom prst="rect">
            <a:avLst/>
          </a:prstGeom>
          <a:noFill/>
          <a:ln>
            <a:noFill/>
          </a:ln>
        </p:spPr>
      </p:pic>
      <p:sp>
        <p:nvSpPr>
          <p:cNvPr id="524" name="Google Shape;524;p53"/>
          <p:cNvSpPr txBox="1"/>
          <p:nvPr/>
        </p:nvSpPr>
        <p:spPr>
          <a:xfrm>
            <a:off x="872575" y="625850"/>
            <a:ext cx="4389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6"/>
                </a:solidFill>
                <a:latin typeface="Trebuchet MS"/>
                <a:ea typeface="Trebuchet MS"/>
                <a:cs typeface="Trebuchet MS"/>
                <a:sym typeface="Trebuchet MS"/>
              </a:rPr>
              <a:t>Expectations From Course </a:t>
            </a:r>
            <a:endParaRPr sz="1700">
              <a:solidFill>
                <a:schemeClr val="accent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4"/>
          <p:cNvSpPr txBox="1"/>
          <p:nvPr/>
        </p:nvSpPr>
        <p:spPr>
          <a:xfrm>
            <a:off x="522176" y="1078875"/>
            <a:ext cx="9551400" cy="2232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400">
                <a:solidFill>
                  <a:schemeClr val="accent6"/>
                </a:solidFill>
                <a:latin typeface="Times New Roman"/>
                <a:ea typeface="Times New Roman"/>
                <a:cs typeface="Times New Roman"/>
                <a:sym typeface="Times New Roman"/>
              </a:rPr>
              <a:t>Consists of:</a:t>
            </a:r>
            <a:endParaRPr b="1" sz="3400">
              <a:solidFill>
                <a:schemeClr val="accent6"/>
              </a:solidFill>
              <a:latin typeface="Times New Roman"/>
              <a:ea typeface="Times New Roman"/>
              <a:cs typeface="Times New Roman"/>
              <a:sym typeface="Times New Roman"/>
            </a:endParaRPr>
          </a:p>
          <a:p>
            <a:pPr indent="-450850" lvl="0" marL="457200" marR="0" rtl="0" algn="just">
              <a:spcBef>
                <a:spcPts val="0"/>
              </a:spcBef>
              <a:spcAft>
                <a:spcPts val="0"/>
              </a:spcAft>
              <a:buClr>
                <a:schemeClr val="accent6"/>
              </a:buClr>
              <a:buSzPts val="3500"/>
              <a:buFont typeface="Times New Roman"/>
              <a:buAutoNum type="arabicPeriod"/>
            </a:pPr>
            <a:r>
              <a:rPr b="1" lang="en-US" sz="3500">
                <a:solidFill>
                  <a:schemeClr val="accent6"/>
                </a:solidFill>
                <a:latin typeface="Times New Roman"/>
                <a:ea typeface="Times New Roman"/>
                <a:cs typeface="Times New Roman"/>
                <a:sym typeface="Times New Roman"/>
              </a:rPr>
              <a:t>Key Findings</a:t>
            </a:r>
            <a:endParaRPr b="1" sz="3500">
              <a:solidFill>
                <a:schemeClr val="accent6"/>
              </a:solidFill>
              <a:latin typeface="Times New Roman"/>
              <a:ea typeface="Times New Roman"/>
              <a:cs typeface="Times New Roman"/>
              <a:sym typeface="Times New Roman"/>
            </a:endParaRPr>
          </a:p>
          <a:p>
            <a:pPr indent="-450850" lvl="0" marL="457200" marR="0" rtl="0" algn="just">
              <a:spcBef>
                <a:spcPts val="0"/>
              </a:spcBef>
              <a:spcAft>
                <a:spcPts val="0"/>
              </a:spcAft>
              <a:buClr>
                <a:schemeClr val="accent6"/>
              </a:buClr>
              <a:buSzPts val="3500"/>
              <a:buFont typeface="Times New Roman"/>
              <a:buAutoNum type="arabicPeriod"/>
            </a:pPr>
            <a:r>
              <a:rPr b="1" lang="en-US" sz="3500">
                <a:solidFill>
                  <a:schemeClr val="accent6"/>
                </a:solidFill>
                <a:latin typeface="Times New Roman"/>
                <a:ea typeface="Times New Roman"/>
                <a:cs typeface="Times New Roman"/>
                <a:sym typeface="Times New Roman"/>
              </a:rPr>
              <a:t>Recommendations </a:t>
            </a:r>
            <a:endParaRPr b="1" sz="3500">
              <a:solidFill>
                <a:schemeClr val="accent6"/>
              </a:solidFill>
              <a:latin typeface="Times New Roman"/>
              <a:ea typeface="Times New Roman"/>
              <a:cs typeface="Times New Roman"/>
              <a:sym typeface="Times New Roman"/>
            </a:endParaRPr>
          </a:p>
          <a:p>
            <a:pPr indent="-450850" lvl="0" marL="457200" marR="0" rtl="0" algn="just">
              <a:spcBef>
                <a:spcPts val="0"/>
              </a:spcBef>
              <a:spcAft>
                <a:spcPts val="0"/>
              </a:spcAft>
              <a:buClr>
                <a:schemeClr val="accent6"/>
              </a:buClr>
              <a:buSzPts val="3500"/>
              <a:buFont typeface="Times New Roman"/>
              <a:buAutoNum type="arabicPeriod"/>
            </a:pPr>
            <a:r>
              <a:rPr b="1" lang="en-US" sz="3500">
                <a:solidFill>
                  <a:schemeClr val="accent6"/>
                </a:solidFill>
                <a:latin typeface="Times New Roman"/>
                <a:ea typeface="Times New Roman"/>
                <a:cs typeface="Times New Roman"/>
                <a:sym typeface="Times New Roman"/>
              </a:rPr>
              <a:t>Summary</a:t>
            </a:r>
            <a:r>
              <a:rPr b="1" lang="en-US" sz="3300">
                <a:solidFill>
                  <a:schemeClr val="accent6"/>
                </a:solidFill>
                <a:latin typeface="Times New Roman"/>
                <a:ea typeface="Times New Roman"/>
                <a:cs typeface="Times New Roman"/>
                <a:sym typeface="Times New Roman"/>
              </a:rPr>
              <a:t> </a:t>
            </a:r>
            <a:endParaRPr b="1" sz="3300">
              <a:solidFill>
                <a:schemeClr val="accent6"/>
              </a:solidFill>
              <a:latin typeface="Times New Roman"/>
              <a:ea typeface="Times New Roman"/>
              <a:cs typeface="Times New Roman"/>
              <a:sym typeface="Times New Roman"/>
            </a:endParaRPr>
          </a:p>
        </p:txBody>
      </p:sp>
      <p:sp>
        <p:nvSpPr>
          <p:cNvPr id="530" name="Google Shape;530;p54"/>
          <p:cNvSpPr txBox="1"/>
          <p:nvPr/>
        </p:nvSpPr>
        <p:spPr>
          <a:xfrm>
            <a:off x="3822621" y="268356"/>
            <a:ext cx="22734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300">
                <a:solidFill>
                  <a:schemeClr val="accent6"/>
                </a:solidFill>
                <a:latin typeface="Times New Roman"/>
                <a:ea typeface="Times New Roman"/>
                <a:cs typeface="Times New Roman"/>
                <a:sym typeface="Times New Roman"/>
              </a:rPr>
              <a:t>Conclusion</a:t>
            </a:r>
            <a:endParaRPr b="1" sz="3300">
              <a:solidFill>
                <a:schemeClr val="accent6"/>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5"/>
          <p:cNvSpPr txBox="1"/>
          <p:nvPr>
            <p:ph type="title"/>
          </p:nvPr>
        </p:nvSpPr>
        <p:spPr>
          <a:xfrm>
            <a:off x="543850" y="295775"/>
            <a:ext cx="8596800" cy="1435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700">
                <a:solidFill>
                  <a:schemeClr val="accent6"/>
                </a:solidFill>
                <a:latin typeface="Times New Roman"/>
                <a:ea typeface="Times New Roman"/>
                <a:cs typeface="Times New Roman"/>
                <a:sym typeface="Times New Roman"/>
              </a:rPr>
              <a:t>Key Findings</a:t>
            </a:r>
            <a:endParaRPr sz="5500"/>
          </a:p>
        </p:txBody>
      </p:sp>
      <p:sp>
        <p:nvSpPr>
          <p:cNvPr id="537" name="Google Shape;537;p55"/>
          <p:cNvSpPr txBox="1"/>
          <p:nvPr/>
        </p:nvSpPr>
        <p:spPr>
          <a:xfrm>
            <a:off x="674350" y="1984675"/>
            <a:ext cx="9207900" cy="3016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1"/>
              </a:buClr>
              <a:buSzPts val="2300"/>
              <a:buFont typeface="Trebuchet MS"/>
              <a:buAutoNum type="arabicPeriod"/>
            </a:pPr>
            <a:r>
              <a:rPr b="1" lang="en-US" sz="2300">
                <a:solidFill>
                  <a:srgbClr val="0D5CDF"/>
                </a:solidFill>
                <a:latin typeface="Trebuchet MS"/>
                <a:ea typeface="Trebuchet MS"/>
                <a:cs typeface="Trebuchet MS"/>
                <a:sym typeface="Trebuchet MS"/>
              </a:rPr>
              <a:t>Strong preference for live sessions:</a:t>
            </a:r>
            <a:r>
              <a:rPr lang="en-US" sz="2300">
                <a:solidFill>
                  <a:schemeClr val="dk1"/>
                </a:solidFill>
                <a:latin typeface="Trebuchet MS"/>
                <a:ea typeface="Trebuchet MS"/>
                <a:cs typeface="Trebuchet MS"/>
                <a:sym typeface="Trebuchet MS"/>
              </a:rPr>
              <a:t> Respondents overwhelmingly favored live learning formats over self-paced options. </a:t>
            </a:r>
            <a:endParaRPr sz="2300">
              <a:solidFill>
                <a:schemeClr val="dk1"/>
              </a:solidFill>
              <a:latin typeface="Trebuchet MS"/>
              <a:ea typeface="Trebuchet MS"/>
              <a:cs typeface="Trebuchet MS"/>
              <a:sym typeface="Trebuchet MS"/>
            </a:endParaRPr>
          </a:p>
          <a:p>
            <a:pPr indent="-374650" lvl="0" marL="457200" rtl="0" algn="l">
              <a:spcBef>
                <a:spcPts val="0"/>
              </a:spcBef>
              <a:spcAft>
                <a:spcPts val="0"/>
              </a:spcAft>
              <a:buClr>
                <a:schemeClr val="dk1"/>
              </a:buClr>
              <a:buSzPts val="2300"/>
              <a:buFont typeface="Trebuchet MS"/>
              <a:buAutoNum type="arabicPeriod"/>
            </a:pPr>
            <a:r>
              <a:rPr b="1" lang="en-US" sz="2300">
                <a:solidFill>
                  <a:srgbClr val="0D5CDF"/>
                </a:solidFill>
                <a:latin typeface="Trebuchet MS"/>
                <a:ea typeface="Trebuchet MS"/>
                <a:cs typeface="Trebuchet MS"/>
                <a:sym typeface="Trebuchet MS"/>
              </a:rPr>
              <a:t>High demand for mentorship:</a:t>
            </a:r>
            <a:r>
              <a:rPr b="1" lang="en-US" sz="2300">
                <a:solidFill>
                  <a:schemeClr val="dk1"/>
                </a:solidFill>
                <a:latin typeface="Trebuchet MS"/>
                <a:ea typeface="Trebuchet MS"/>
                <a:cs typeface="Trebuchet MS"/>
                <a:sym typeface="Trebuchet MS"/>
              </a:rPr>
              <a:t> </a:t>
            </a:r>
            <a:r>
              <a:rPr lang="en-US" sz="2300">
                <a:solidFill>
                  <a:schemeClr val="dk1"/>
                </a:solidFill>
                <a:latin typeface="Trebuchet MS"/>
                <a:ea typeface="Trebuchet MS"/>
                <a:cs typeface="Trebuchet MS"/>
                <a:sym typeface="Trebuchet MS"/>
              </a:rPr>
              <a:t>A significant portion of participants expressed a need for mentorship to support their learning journey.</a:t>
            </a:r>
            <a:endParaRPr sz="2300">
              <a:solidFill>
                <a:schemeClr val="dk1"/>
              </a:solidFill>
              <a:latin typeface="Trebuchet MS"/>
              <a:ea typeface="Trebuchet MS"/>
              <a:cs typeface="Trebuchet MS"/>
              <a:sym typeface="Trebuchet MS"/>
            </a:endParaRPr>
          </a:p>
          <a:p>
            <a:pPr indent="-374650" lvl="0" marL="457200" rtl="0" algn="l">
              <a:spcBef>
                <a:spcPts val="0"/>
              </a:spcBef>
              <a:spcAft>
                <a:spcPts val="0"/>
              </a:spcAft>
              <a:buClr>
                <a:schemeClr val="dk1"/>
              </a:buClr>
              <a:buSzPts val="2300"/>
              <a:buFont typeface="Trebuchet MS"/>
              <a:buAutoNum type="arabicPeriod"/>
            </a:pPr>
            <a:r>
              <a:rPr b="1" lang="en-US" sz="2300">
                <a:solidFill>
                  <a:srgbClr val="0D5CDF"/>
                </a:solidFill>
                <a:latin typeface="Trebuchet MS"/>
                <a:ea typeface="Trebuchet MS"/>
                <a:cs typeface="Trebuchet MS"/>
                <a:sym typeface="Trebuchet MS"/>
              </a:rPr>
              <a:t>Focus on skill enhancement:</a:t>
            </a:r>
            <a:r>
              <a:rPr lang="en-US" sz="2300">
                <a:solidFill>
                  <a:schemeClr val="dk1"/>
                </a:solidFill>
                <a:latin typeface="Trebuchet MS"/>
                <a:ea typeface="Trebuchet MS"/>
                <a:cs typeface="Trebuchet MS"/>
                <a:sym typeface="Trebuchet MS"/>
              </a:rPr>
              <a:t> Upgrading existing skills was the primary motivation for workshop attendance.</a:t>
            </a:r>
            <a:endParaRPr sz="1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6"/>
          <p:cNvSpPr txBox="1"/>
          <p:nvPr>
            <p:ph type="title"/>
          </p:nvPr>
        </p:nvSpPr>
        <p:spPr>
          <a:xfrm>
            <a:off x="445100" y="223272"/>
            <a:ext cx="8596800" cy="1943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700">
                <a:solidFill>
                  <a:schemeClr val="accent6"/>
                </a:solidFill>
                <a:latin typeface="Times New Roman"/>
                <a:ea typeface="Times New Roman"/>
                <a:cs typeface="Times New Roman"/>
                <a:sym typeface="Times New Roman"/>
              </a:rPr>
              <a:t>Recommendations </a:t>
            </a:r>
            <a:endParaRPr sz="3700"/>
          </a:p>
        </p:txBody>
      </p:sp>
      <p:sp>
        <p:nvSpPr>
          <p:cNvPr id="544" name="Google Shape;544;p56"/>
          <p:cNvSpPr txBox="1"/>
          <p:nvPr/>
        </p:nvSpPr>
        <p:spPr>
          <a:xfrm>
            <a:off x="517600" y="1920600"/>
            <a:ext cx="9207900" cy="40791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1"/>
              </a:buClr>
              <a:buSzPts val="2300"/>
              <a:buFont typeface="Trebuchet MS"/>
              <a:buAutoNum type="arabicPeriod"/>
            </a:pPr>
            <a:r>
              <a:rPr b="1" lang="en-US" sz="2300">
                <a:solidFill>
                  <a:srgbClr val="0D5CDF"/>
                </a:solidFill>
                <a:latin typeface="Trebuchet MS"/>
                <a:ea typeface="Trebuchet MS"/>
                <a:cs typeface="Trebuchet MS"/>
                <a:sym typeface="Trebuchet MS"/>
              </a:rPr>
              <a:t>Prioritize live learning experiences:</a:t>
            </a:r>
            <a:r>
              <a:rPr b="1" lang="en-US" sz="2300">
                <a:solidFill>
                  <a:schemeClr val="dk1"/>
                </a:solidFill>
                <a:latin typeface="Trebuchet MS"/>
                <a:ea typeface="Trebuchet MS"/>
                <a:cs typeface="Trebuchet MS"/>
                <a:sym typeface="Trebuchet MS"/>
              </a:rPr>
              <a:t> </a:t>
            </a:r>
            <a:r>
              <a:rPr lang="en-US" sz="2300">
                <a:solidFill>
                  <a:schemeClr val="dk1"/>
                </a:solidFill>
                <a:latin typeface="Trebuchet MS"/>
                <a:ea typeface="Trebuchet MS"/>
                <a:cs typeface="Trebuchet MS"/>
                <a:sym typeface="Trebuchet MS"/>
              </a:rPr>
              <a:t>Invest in technologies and infrastructure to deliver high-quality live sessions.</a:t>
            </a:r>
            <a:r>
              <a:rPr b="1" lang="en-US" sz="2300">
                <a:solidFill>
                  <a:schemeClr val="dk1"/>
                </a:solidFill>
                <a:latin typeface="Trebuchet MS"/>
                <a:ea typeface="Trebuchet MS"/>
                <a:cs typeface="Trebuchet MS"/>
                <a:sym typeface="Trebuchet MS"/>
              </a:rPr>
              <a:t> </a:t>
            </a:r>
            <a:endParaRPr b="1" sz="23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b="1" sz="2300">
              <a:solidFill>
                <a:schemeClr val="dk1"/>
              </a:solidFill>
              <a:latin typeface="Trebuchet MS"/>
              <a:ea typeface="Trebuchet MS"/>
              <a:cs typeface="Trebuchet MS"/>
              <a:sym typeface="Trebuchet MS"/>
            </a:endParaRPr>
          </a:p>
          <a:p>
            <a:pPr indent="-374650" lvl="0" marL="457200" rtl="0" algn="l">
              <a:spcBef>
                <a:spcPts val="0"/>
              </a:spcBef>
              <a:spcAft>
                <a:spcPts val="0"/>
              </a:spcAft>
              <a:buClr>
                <a:schemeClr val="dk1"/>
              </a:buClr>
              <a:buSzPts val="2300"/>
              <a:buFont typeface="Trebuchet MS"/>
              <a:buAutoNum type="arabicPeriod"/>
            </a:pPr>
            <a:r>
              <a:rPr b="1" lang="en-US" sz="2300">
                <a:solidFill>
                  <a:srgbClr val="0E63F0"/>
                </a:solidFill>
                <a:latin typeface="Trebuchet MS"/>
                <a:ea typeface="Trebuchet MS"/>
                <a:cs typeface="Trebuchet MS"/>
                <a:sym typeface="Trebuchet MS"/>
              </a:rPr>
              <a:t>Offer flexible options:</a:t>
            </a:r>
            <a:r>
              <a:rPr b="1" lang="en-US" sz="2300">
                <a:solidFill>
                  <a:schemeClr val="dk1"/>
                </a:solidFill>
                <a:latin typeface="Trebuchet MS"/>
                <a:ea typeface="Trebuchet MS"/>
                <a:cs typeface="Trebuchet MS"/>
                <a:sym typeface="Trebuchet MS"/>
              </a:rPr>
              <a:t> </a:t>
            </a:r>
            <a:r>
              <a:rPr lang="en-US" sz="2300">
                <a:solidFill>
                  <a:schemeClr val="dk1"/>
                </a:solidFill>
                <a:latin typeface="Trebuchet MS"/>
                <a:ea typeface="Trebuchet MS"/>
                <a:cs typeface="Trebuchet MS"/>
                <a:sym typeface="Trebuchet MS"/>
              </a:rPr>
              <a:t>While live sessions are preferred, provide self-paced resources for supplementary learning.</a:t>
            </a:r>
            <a:r>
              <a:rPr b="1" lang="en-US" sz="2300">
                <a:solidFill>
                  <a:schemeClr val="dk1"/>
                </a:solidFill>
                <a:latin typeface="Trebuchet MS"/>
                <a:ea typeface="Trebuchet MS"/>
                <a:cs typeface="Trebuchet MS"/>
                <a:sym typeface="Trebuchet MS"/>
              </a:rPr>
              <a:t> </a:t>
            </a:r>
            <a:endParaRPr b="1" sz="23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t/>
            </a:r>
            <a:endParaRPr b="1" sz="2300">
              <a:solidFill>
                <a:schemeClr val="dk1"/>
              </a:solidFill>
              <a:latin typeface="Trebuchet MS"/>
              <a:ea typeface="Trebuchet MS"/>
              <a:cs typeface="Trebuchet MS"/>
              <a:sym typeface="Trebuchet MS"/>
            </a:endParaRPr>
          </a:p>
          <a:p>
            <a:pPr indent="-374650" lvl="0" marL="457200" rtl="0" algn="l">
              <a:spcBef>
                <a:spcPts val="0"/>
              </a:spcBef>
              <a:spcAft>
                <a:spcPts val="0"/>
              </a:spcAft>
              <a:buClr>
                <a:schemeClr val="dk1"/>
              </a:buClr>
              <a:buSzPts val="2300"/>
              <a:buFont typeface="Trebuchet MS"/>
              <a:buAutoNum type="arabicPeriod"/>
            </a:pPr>
            <a:r>
              <a:rPr b="1" lang="en-US" sz="2300">
                <a:solidFill>
                  <a:srgbClr val="0D5CDF"/>
                </a:solidFill>
                <a:latin typeface="Trebuchet MS"/>
                <a:ea typeface="Trebuchet MS"/>
                <a:cs typeface="Trebuchet MS"/>
                <a:sym typeface="Trebuchet MS"/>
              </a:rPr>
              <a:t>Implement mentorship programs</a:t>
            </a:r>
            <a:r>
              <a:rPr b="1" lang="en-US" sz="2300">
                <a:solidFill>
                  <a:schemeClr val="dk1"/>
                </a:solidFill>
                <a:latin typeface="Trebuchet MS"/>
                <a:ea typeface="Trebuchet MS"/>
                <a:cs typeface="Trebuchet MS"/>
                <a:sym typeface="Trebuchet MS"/>
              </a:rPr>
              <a:t>:</a:t>
            </a:r>
            <a:r>
              <a:rPr lang="en-US" sz="2300">
                <a:solidFill>
                  <a:schemeClr val="dk1"/>
                </a:solidFill>
                <a:latin typeface="Trebuchet MS"/>
                <a:ea typeface="Trebuchet MS"/>
                <a:cs typeface="Trebuchet MS"/>
                <a:sym typeface="Trebuchet MS"/>
              </a:rPr>
              <a:t> Establish a robust mentorship program to support learners and address the expressed need.</a:t>
            </a:r>
            <a:endParaRPr sz="2300">
              <a:solidFill>
                <a:schemeClr val="dk1"/>
              </a:solidFill>
              <a:latin typeface="Trebuchet MS"/>
              <a:ea typeface="Trebuchet MS"/>
              <a:cs typeface="Trebuchet MS"/>
              <a:sym typeface="Trebuchet MS"/>
            </a:endParaRPr>
          </a:p>
          <a:p>
            <a:pPr indent="0" lvl="0" marL="457200" rtl="0" algn="l">
              <a:spcBef>
                <a:spcPts val="0"/>
              </a:spcBef>
              <a:spcAft>
                <a:spcPts val="0"/>
              </a:spcAft>
              <a:buNone/>
            </a:pPr>
            <a:r>
              <a:rPr b="1" lang="en-US" sz="2300">
                <a:solidFill>
                  <a:schemeClr val="dk1"/>
                </a:solidFill>
                <a:latin typeface="Trebuchet MS"/>
                <a:ea typeface="Trebuchet MS"/>
                <a:cs typeface="Trebuchet MS"/>
                <a:sym typeface="Trebuchet MS"/>
              </a:rPr>
              <a:t> </a:t>
            </a:r>
            <a:endParaRPr b="1" sz="2300">
              <a:solidFill>
                <a:schemeClr val="dk1"/>
              </a:solidFill>
              <a:latin typeface="Trebuchet MS"/>
              <a:ea typeface="Trebuchet MS"/>
              <a:cs typeface="Trebuchet MS"/>
              <a:sym typeface="Trebuchet MS"/>
            </a:endParaRPr>
          </a:p>
          <a:p>
            <a:pPr indent="-374650" lvl="0" marL="457200" rtl="0" algn="l">
              <a:spcBef>
                <a:spcPts val="0"/>
              </a:spcBef>
              <a:spcAft>
                <a:spcPts val="0"/>
              </a:spcAft>
              <a:buClr>
                <a:schemeClr val="dk1"/>
              </a:buClr>
              <a:buSzPts val="2300"/>
              <a:buFont typeface="Trebuchet MS"/>
              <a:buAutoNum type="arabicPeriod"/>
            </a:pPr>
            <a:r>
              <a:rPr b="1" lang="en-US" sz="2300">
                <a:solidFill>
                  <a:srgbClr val="0D5CDF"/>
                </a:solidFill>
                <a:latin typeface="Trebuchet MS"/>
                <a:ea typeface="Trebuchet MS"/>
                <a:cs typeface="Trebuchet MS"/>
                <a:sym typeface="Trebuchet MS"/>
              </a:rPr>
              <a:t>Skill-focused curriculum:</a:t>
            </a:r>
            <a:r>
              <a:rPr b="1" lang="en-US" sz="2300">
                <a:solidFill>
                  <a:schemeClr val="dk1"/>
                </a:solidFill>
                <a:latin typeface="Trebuchet MS"/>
                <a:ea typeface="Trebuchet MS"/>
                <a:cs typeface="Trebuchet MS"/>
                <a:sym typeface="Trebuchet MS"/>
              </a:rPr>
              <a:t> </a:t>
            </a:r>
            <a:r>
              <a:rPr lang="en-US" sz="2300">
                <a:solidFill>
                  <a:schemeClr val="dk1"/>
                </a:solidFill>
                <a:latin typeface="Trebuchet MS"/>
                <a:ea typeface="Trebuchet MS"/>
                <a:cs typeface="Trebuchet MS"/>
                <a:sym typeface="Trebuchet MS"/>
              </a:rPr>
              <a:t>Design workshops and programs with a strong emphasis on practical skill development and application. </a:t>
            </a:r>
            <a:endParaRPr sz="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idx="1" type="body"/>
          </p:nvPr>
        </p:nvSpPr>
        <p:spPr>
          <a:xfrm>
            <a:off x="675745" y="997933"/>
            <a:ext cx="4185600" cy="576300"/>
          </a:xfrm>
          <a:prstGeom prst="rect">
            <a:avLst/>
          </a:prstGeom>
        </p:spPr>
        <p:txBody>
          <a:bodyPr anchorCtr="0" anchor="b" bIns="45700" lIns="91425" spcFirstLastPara="1" rIns="91425" wrap="square" tIns="45700">
            <a:noAutofit/>
          </a:bodyPr>
          <a:lstStyle/>
          <a:p>
            <a:pPr indent="0" lvl="0" marL="0" rtl="0" algn="ctr">
              <a:spcBef>
                <a:spcPts val="1000"/>
              </a:spcBef>
              <a:spcAft>
                <a:spcPts val="0"/>
              </a:spcAft>
              <a:buNone/>
            </a:pPr>
            <a:r>
              <a:rPr b="1" lang="en-US" sz="2600">
                <a:solidFill>
                  <a:schemeClr val="accent6"/>
                </a:solidFill>
              </a:rPr>
              <a:t>Mission</a:t>
            </a:r>
            <a:endParaRPr b="1" sz="2600">
              <a:solidFill>
                <a:schemeClr val="accent6"/>
              </a:solidFill>
            </a:endParaRPr>
          </a:p>
        </p:txBody>
      </p:sp>
      <p:sp>
        <p:nvSpPr>
          <p:cNvPr id="171" name="Google Shape;171;p21"/>
          <p:cNvSpPr txBox="1"/>
          <p:nvPr>
            <p:ph idx="2" type="body"/>
          </p:nvPr>
        </p:nvSpPr>
        <p:spPr>
          <a:xfrm>
            <a:off x="606600" y="1695525"/>
            <a:ext cx="4323900" cy="4192200"/>
          </a:xfrm>
          <a:prstGeom prst="rect">
            <a:avLst/>
          </a:prstGeom>
        </p:spPr>
        <p:txBody>
          <a:bodyPr anchorCtr="0" anchor="t" bIns="45700" lIns="91425" spcFirstLastPara="1" rIns="91425" wrap="square" tIns="45700">
            <a:normAutofit/>
          </a:bodyPr>
          <a:lstStyle/>
          <a:p>
            <a:pPr indent="-345440" lvl="0" marL="457200" rtl="0" algn="l">
              <a:spcBef>
                <a:spcPts val="1000"/>
              </a:spcBef>
              <a:spcAft>
                <a:spcPts val="0"/>
              </a:spcAft>
              <a:buSzPts val="1840"/>
              <a:buChar char="►"/>
            </a:pPr>
            <a:r>
              <a:rPr lang="en-US">
                <a:highlight>
                  <a:srgbClr val="00FF00"/>
                </a:highlight>
              </a:rPr>
              <a:t>To leverage data analysis to gain a deeper understanding </a:t>
            </a:r>
            <a:r>
              <a:rPr lang="en-US"/>
              <a:t>of student interest in 4.0 technologies and preferred learning styles within the EduTech landscape. </a:t>
            </a:r>
            <a:endParaRPr/>
          </a:p>
          <a:p>
            <a:pPr indent="-345440" lvl="0" marL="457200" rtl="0" algn="l">
              <a:spcBef>
                <a:spcPts val="0"/>
              </a:spcBef>
              <a:spcAft>
                <a:spcPts val="0"/>
              </a:spcAft>
              <a:buSzPts val="1840"/>
              <a:buChar char="►"/>
            </a:pPr>
            <a:r>
              <a:rPr lang="en-US">
                <a:highlight>
                  <a:srgbClr val="00FF00"/>
                </a:highlight>
              </a:rPr>
              <a:t>To translate these insights into actionable recommendations</a:t>
            </a:r>
            <a:r>
              <a:rPr lang="en-US"/>
              <a:t> for developing engaging and effective educational courses that cater to the evolving needs of the student population.</a:t>
            </a:r>
            <a:endParaRPr/>
          </a:p>
        </p:txBody>
      </p:sp>
      <p:sp>
        <p:nvSpPr>
          <p:cNvPr id="172" name="Google Shape;172;p21"/>
          <p:cNvSpPr txBox="1"/>
          <p:nvPr>
            <p:ph idx="3" type="body"/>
          </p:nvPr>
        </p:nvSpPr>
        <p:spPr>
          <a:xfrm>
            <a:off x="4930508" y="997933"/>
            <a:ext cx="4185600" cy="576300"/>
          </a:xfrm>
          <a:prstGeom prst="rect">
            <a:avLst/>
          </a:prstGeom>
        </p:spPr>
        <p:txBody>
          <a:bodyPr anchorCtr="0" anchor="b" bIns="45700" lIns="91425" spcFirstLastPara="1" rIns="91425" wrap="square" tIns="45700">
            <a:noAutofit/>
          </a:bodyPr>
          <a:lstStyle/>
          <a:p>
            <a:pPr indent="0" lvl="0" marL="0" rtl="0" algn="ctr">
              <a:spcBef>
                <a:spcPts val="1000"/>
              </a:spcBef>
              <a:spcAft>
                <a:spcPts val="0"/>
              </a:spcAft>
              <a:buNone/>
            </a:pPr>
            <a:r>
              <a:rPr b="1" lang="en-US" sz="2600">
                <a:solidFill>
                  <a:schemeClr val="accent6"/>
                </a:solidFill>
              </a:rPr>
              <a:t>Vision</a:t>
            </a:r>
            <a:endParaRPr b="1" sz="2600">
              <a:solidFill>
                <a:schemeClr val="accent6"/>
              </a:solidFill>
            </a:endParaRPr>
          </a:p>
        </p:txBody>
      </p:sp>
      <p:sp>
        <p:nvSpPr>
          <p:cNvPr id="173" name="Google Shape;173;p21"/>
          <p:cNvSpPr txBox="1"/>
          <p:nvPr>
            <p:ph idx="4" type="body"/>
          </p:nvPr>
        </p:nvSpPr>
        <p:spPr>
          <a:xfrm>
            <a:off x="5088375" y="1574225"/>
            <a:ext cx="5626500" cy="4635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en-US"/>
              <a:t>To contribute to a future where EduTech platforms are personalized and optimized based on student data, fostering a more effective and engaging learning experience for all.  </a:t>
            </a:r>
            <a:endParaRPr b="1"/>
          </a:p>
          <a:p>
            <a:pPr indent="-342900" lvl="0" marL="457200" rtl="0" algn="l">
              <a:spcBef>
                <a:spcPts val="0"/>
              </a:spcBef>
              <a:spcAft>
                <a:spcPts val="0"/>
              </a:spcAft>
              <a:buSzPts val="1800"/>
              <a:buChar char="►"/>
            </a:pPr>
            <a:r>
              <a:rPr b="1" lang="en-US"/>
              <a:t>To empower EduTech company with data-driven insights that enable them to tailor their teaching methods to individual student strengths and preferences.</a:t>
            </a:r>
            <a:endParaRPr b="1"/>
          </a:p>
          <a:p>
            <a:pPr indent="-342900" lvl="0" marL="457200" rtl="0" algn="l">
              <a:spcBef>
                <a:spcPts val="0"/>
              </a:spcBef>
              <a:spcAft>
                <a:spcPts val="0"/>
              </a:spcAft>
              <a:buSzPts val="1800"/>
              <a:buChar char="►"/>
            </a:pPr>
            <a:r>
              <a:rPr b="1" lang="en-US"/>
              <a:t>To contribute to a more</a:t>
            </a:r>
            <a:r>
              <a:rPr b="1" lang="en-US"/>
              <a:t> </a:t>
            </a:r>
            <a:r>
              <a:rPr b="1" lang="en-US"/>
              <a:t>accessible and inclusive educational landscape by leveraging the power of 4.0 technologies.</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7"/>
          <p:cNvSpPr txBox="1"/>
          <p:nvPr>
            <p:ph type="title"/>
          </p:nvPr>
        </p:nvSpPr>
        <p:spPr>
          <a:xfrm>
            <a:off x="584400" y="469771"/>
            <a:ext cx="8596800" cy="1649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700">
                <a:solidFill>
                  <a:schemeClr val="accent6"/>
                </a:solidFill>
                <a:latin typeface="Times New Roman"/>
                <a:ea typeface="Times New Roman"/>
                <a:cs typeface="Times New Roman"/>
                <a:sym typeface="Times New Roman"/>
              </a:rPr>
              <a:t>Summary </a:t>
            </a:r>
            <a:endParaRPr sz="3700"/>
          </a:p>
        </p:txBody>
      </p:sp>
      <p:sp>
        <p:nvSpPr>
          <p:cNvPr id="551" name="Google Shape;551;p57"/>
          <p:cNvSpPr txBox="1"/>
          <p:nvPr/>
        </p:nvSpPr>
        <p:spPr>
          <a:xfrm>
            <a:off x="584400" y="2042500"/>
            <a:ext cx="92079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rebuchet MS"/>
              <a:buAutoNum type="arabicPeriod"/>
            </a:pPr>
            <a:r>
              <a:rPr lang="en-US" sz="2000">
                <a:solidFill>
                  <a:schemeClr val="dk1"/>
                </a:solidFill>
                <a:latin typeface="Trebuchet MS"/>
                <a:ea typeface="Trebuchet MS"/>
                <a:cs typeface="Trebuchet MS"/>
                <a:sym typeface="Trebuchet MS"/>
              </a:rPr>
              <a:t>Student interest in 4.0 technologies leans heavily towards Data Science and Artificial Intelligence, followed by Cybersecurity and Big Data Analytics.</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AutoNum type="arabicPeriod"/>
            </a:pPr>
            <a:r>
              <a:rPr lang="en-US" sz="2000">
                <a:solidFill>
                  <a:schemeClr val="dk1"/>
                </a:solidFill>
                <a:latin typeface="Trebuchet MS"/>
                <a:ea typeface="Trebuchet MS"/>
                <a:cs typeface="Trebuchet MS"/>
                <a:sym typeface="Trebuchet MS"/>
              </a:rPr>
              <a:t>There’s a clear preference for live learning formats over self-paced options. </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AutoNum type="arabicPeriod"/>
            </a:pPr>
            <a:r>
              <a:rPr lang="en-US" sz="2000">
                <a:solidFill>
                  <a:schemeClr val="dk1"/>
                </a:solidFill>
                <a:latin typeface="Trebuchet MS"/>
                <a:ea typeface="Trebuchet MS"/>
                <a:cs typeface="Trebuchet MS"/>
                <a:sym typeface="Trebuchet MS"/>
              </a:rPr>
              <a:t>A significant portion of respondents expressed a need for mentorship,indicating the potential for a robust mentorship program. </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AutoNum type="arabicPeriod"/>
            </a:pPr>
            <a:r>
              <a:rPr lang="en-US" sz="2000">
                <a:solidFill>
                  <a:schemeClr val="dk1"/>
                </a:solidFill>
                <a:latin typeface="Trebuchet MS"/>
                <a:ea typeface="Trebuchet MS"/>
                <a:cs typeface="Trebuchet MS"/>
                <a:sym typeface="Trebuchet MS"/>
              </a:rPr>
              <a:t>To maximize the impact of educational initiatives, a focus on these high-demand domains, coupled with a balance of live and self-paced learning options and mentorship opportunities, is recommended.</a:t>
            </a:r>
            <a:endParaRPr sz="1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8"/>
          <p:cNvSpPr txBox="1"/>
          <p:nvPr/>
        </p:nvSpPr>
        <p:spPr>
          <a:xfrm>
            <a:off x="327992" y="673991"/>
            <a:ext cx="9273208"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rgbClr val="002060"/>
                </a:solidFill>
                <a:latin typeface="Times New Roman"/>
                <a:ea typeface="Times New Roman"/>
                <a:cs typeface="Times New Roman"/>
                <a:sym typeface="Times New Roman"/>
              </a:rPr>
              <a:t>Technical Expertise</a:t>
            </a:r>
            <a:endParaRPr/>
          </a:p>
          <a:p>
            <a:pPr indent="-342900" lvl="0" marL="342900" marR="0" rtl="0" algn="l">
              <a:spcBef>
                <a:spcPts val="0"/>
              </a:spcBef>
              <a:spcAft>
                <a:spcPts val="0"/>
              </a:spcAft>
              <a:buClr>
                <a:schemeClr val="accent6"/>
              </a:buClr>
              <a:buSzPts val="2000"/>
              <a:buFont typeface="Noto Sans Symbols"/>
              <a:buChar char="▪"/>
            </a:pPr>
            <a:r>
              <a:rPr lang="en-US" sz="2000">
                <a:solidFill>
                  <a:schemeClr val="accent6"/>
                </a:solidFill>
                <a:latin typeface="Times New Roman"/>
                <a:ea typeface="Times New Roman"/>
                <a:cs typeface="Times New Roman"/>
                <a:sym typeface="Times New Roman"/>
              </a:rPr>
              <a:t>Data Analysis (SQL, etc.)</a:t>
            </a:r>
            <a:r>
              <a:rPr lang="en-US" sz="20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Gain hands-on experience in data cleaning, analysis techniques, and writing SQL queries - highly sought-after skills in the industry.</a:t>
            </a:r>
            <a:endParaRPr/>
          </a:p>
          <a:p>
            <a:pPr indent="-342900" lvl="0" marL="342900" marR="0" rtl="0" algn="l">
              <a:spcBef>
                <a:spcPts val="0"/>
              </a:spcBef>
              <a:spcAft>
                <a:spcPts val="0"/>
              </a:spcAft>
              <a:buClr>
                <a:schemeClr val="accent6"/>
              </a:buClr>
              <a:buSzPts val="2000"/>
              <a:buFont typeface="Noto Sans Symbols"/>
              <a:buChar char="▪"/>
            </a:pPr>
            <a:r>
              <a:rPr lang="en-US" sz="2000">
                <a:solidFill>
                  <a:schemeClr val="accent6"/>
                </a:solidFill>
                <a:latin typeface="Times New Roman"/>
                <a:ea typeface="Times New Roman"/>
                <a:cs typeface="Times New Roman"/>
                <a:sym typeface="Times New Roman"/>
              </a:rPr>
              <a:t>Tool Proficiency </a:t>
            </a:r>
            <a:r>
              <a:rPr lang="en-US" sz="2000">
                <a:solidFill>
                  <a:schemeClr val="dk1"/>
                </a:solidFill>
                <a:latin typeface="Times New Roman"/>
                <a:ea typeface="Times New Roman"/>
                <a:cs typeface="Times New Roman"/>
                <a:sym typeface="Times New Roman"/>
              </a:rPr>
              <a:t>Develop proficiency in using industry-standard tools like SQL, Power BI, and Excel for data manipulation, analysis, and visualization.</a:t>
            </a:r>
            <a:endParaRPr sz="2000">
              <a:solidFill>
                <a:schemeClr val="dk1"/>
              </a:solidFill>
              <a:latin typeface="Times New Roman"/>
              <a:ea typeface="Times New Roman"/>
              <a:cs typeface="Times New Roman"/>
              <a:sym typeface="Times New Roman"/>
            </a:endParaRPr>
          </a:p>
        </p:txBody>
      </p:sp>
      <p:sp>
        <p:nvSpPr>
          <p:cNvPr id="558" name="Google Shape;558;p58"/>
          <p:cNvSpPr txBox="1"/>
          <p:nvPr/>
        </p:nvSpPr>
        <p:spPr>
          <a:xfrm>
            <a:off x="327992" y="2922104"/>
            <a:ext cx="9899373"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u="sng">
                <a:solidFill>
                  <a:srgbClr val="002060"/>
                </a:solidFill>
                <a:latin typeface="Times New Roman"/>
                <a:ea typeface="Times New Roman"/>
                <a:cs typeface="Times New Roman"/>
                <a:sym typeface="Times New Roman"/>
              </a:rPr>
              <a:t>Data Science Simulation</a:t>
            </a:r>
            <a:endParaRPr/>
          </a:p>
          <a:p>
            <a:pPr indent="-342900" lvl="0" marL="342900" marR="0" rtl="0" algn="l">
              <a:spcBef>
                <a:spcPts val="0"/>
              </a:spcBef>
              <a:spcAft>
                <a:spcPts val="0"/>
              </a:spcAft>
              <a:buClr>
                <a:schemeClr val="accent6"/>
              </a:buClr>
              <a:buSzPts val="2000"/>
              <a:buFont typeface="Noto Sans Symbols"/>
              <a:buChar char="▪"/>
            </a:pPr>
            <a:r>
              <a:rPr lang="en-US" sz="2000">
                <a:solidFill>
                  <a:schemeClr val="accent6"/>
                </a:solidFill>
                <a:latin typeface="Times New Roman"/>
                <a:ea typeface="Times New Roman"/>
                <a:cs typeface="Times New Roman"/>
                <a:sym typeface="Times New Roman"/>
              </a:rPr>
              <a:t>Project Mimics Real-World Work </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Clean, analyze, and interpret real-time survey data, mimicking the core tasks undertaken by data scientists in various industries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t>
            </a:r>
            <a:r>
              <a:rPr b="1" lang="en-US" sz="2000" u="sng">
                <a:solidFill>
                  <a:srgbClr val="002060"/>
                </a:solidFill>
                <a:latin typeface="Times New Roman"/>
                <a:ea typeface="Times New Roman"/>
                <a:cs typeface="Times New Roman"/>
                <a:sym typeface="Times New Roman"/>
              </a:rPr>
              <a:t>Soft Skills Development </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a:t>
            </a:r>
            <a:r>
              <a:rPr lang="en-US" sz="2000">
                <a:solidFill>
                  <a:schemeClr val="accent6"/>
                </a:solidFill>
                <a:latin typeface="Times New Roman"/>
                <a:ea typeface="Times New Roman"/>
                <a:cs typeface="Times New Roman"/>
                <a:sym typeface="Times New Roman"/>
              </a:rPr>
              <a:t>Teamwork and Communication </a:t>
            </a:r>
            <a:r>
              <a:rPr lang="en-US" sz="2000">
                <a:solidFill>
                  <a:schemeClr val="dk1"/>
                </a:solidFill>
                <a:latin typeface="Times New Roman"/>
                <a:ea typeface="Times New Roman"/>
                <a:cs typeface="Times New Roman"/>
                <a:sym typeface="Times New Roman"/>
              </a:rPr>
              <a:t>Develop effective collaboration skills, foster improved communication, and practice project planning and task delegation. </a:t>
            </a:r>
            <a:endParaRPr/>
          </a:p>
          <a:p>
            <a:pPr indent="-342900" lvl="0" marL="342900" marR="0" rtl="0" algn="l">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 </a:t>
            </a:r>
            <a:r>
              <a:rPr lang="en-US" sz="2000">
                <a:solidFill>
                  <a:schemeClr val="accent6"/>
                </a:solidFill>
                <a:latin typeface="Times New Roman"/>
                <a:ea typeface="Times New Roman"/>
                <a:cs typeface="Times New Roman"/>
                <a:sym typeface="Times New Roman"/>
              </a:rPr>
              <a:t>Project Management </a:t>
            </a:r>
            <a:r>
              <a:rPr lang="en-US" sz="2000">
                <a:solidFill>
                  <a:schemeClr val="dk1"/>
                </a:solidFill>
                <a:latin typeface="Times New Roman"/>
                <a:ea typeface="Times New Roman"/>
                <a:cs typeface="Times New Roman"/>
                <a:sym typeface="Times New Roman"/>
              </a:rPr>
              <a:t>Gain practical experience in the fundamentals of project management, including planning, execution, and monitoring.</a:t>
            </a:r>
            <a:endParaRPr sz="2000">
              <a:solidFill>
                <a:schemeClr val="dk1"/>
              </a:solidFill>
              <a:latin typeface="Times New Roman"/>
              <a:ea typeface="Times New Roman"/>
              <a:cs typeface="Times New Roman"/>
              <a:sym typeface="Times New Roman"/>
            </a:endParaRPr>
          </a:p>
        </p:txBody>
      </p:sp>
      <p:sp>
        <p:nvSpPr>
          <p:cNvPr id="559" name="Google Shape;559;p58"/>
          <p:cNvSpPr txBox="1"/>
          <p:nvPr/>
        </p:nvSpPr>
        <p:spPr>
          <a:xfrm>
            <a:off x="3935902" y="149425"/>
            <a:ext cx="24876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300">
                <a:solidFill>
                  <a:schemeClr val="accent6"/>
                </a:solidFill>
                <a:latin typeface="Trebuchet MS"/>
                <a:ea typeface="Trebuchet MS"/>
                <a:cs typeface="Trebuchet MS"/>
                <a:sym typeface="Trebuchet MS"/>
              </a:rPr>
              <a:t>Advantages</a:t>
            </a:r>
            <a:endParaRPr b="1" sz="3300">
              <a:solidFill>
                <a:schemeClr val="accent6"/>
              </a:solidFill>
              <a:latin typeface="Trebuchet MS"/>
              <a:ea typeface="Trebuchet MS"/>
              <a:cs typeface="Trebuchet MS"/>
              <a:sym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9"/>
          <p:cNvSpPr txBox="1"/>
          <p:nvPr/>
        </p:nvSpPr>
        <p:spPr>
          <a:xfrm>
            <a:off x="963550" y="908475"/>
            <a:ext cx="6137700" cy="711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chemeClr val="accent6"/>
                </a:solidFill>
                <a:latin typeface="Trebuchet MS"/>
                <a:ea typeface="Trebuchet MS"/>
                <a:cs typeface="Trebuchet MS"/>
                <a:sym typeface="Trebuchet MS"/>
              </a:rPr>
              <a:t>References </a:t>
            </a:r>
            <a:endParaRPr sz="3600">
              <a:solidFill>
                <a:schemeClr val="accent6"/>
              </a:solidFill>
              <a:latin typeface="Trebuchet MS"/>
              <a:ea typeface="Trebuchet MS"/>
              <a:cs typeface="Trebuchet MS"/>
              <a:sym typeface="Trebuchet MS"/>
            </a:endParaRPr>
          </a:p>
        </p:txBody>
      </p:sp>
      <p:sp>
        <p:nvSpPr>
          <p:cNvPr id="565" name="Google Shape;565;p59"/>
          <p:cNvSpPr txBox="1"/>
          <p:nvPr/>
        </p:nvSpPr>
        <p:spPr>
          <a:xfrm>
            <a:off x="963550" y="1620075"/>
            <a:ext cx="8410500" cy="3967200"/>
          </a:xfrm>
          <a:prstGeom prst="rect">
            <a:avLst/>
          </a:prstGeom>
          <a:noFill/>
          <a:ln>
            <a:noFill/>
          </a:ln>
        </p:spPr>
        <p:txBody>
          <a:bodyPr anchorCtr="0" anchor="t" bIns="91425" lIns="91425" spcFirstLastPara="1" rIns="91425" wrap="square" tIns="91425">
            <a:normAutofit fontScale="70000" lnSpcReduction="20000"/>
          </a:bodyPr>
          <a:lstStyle/>
          <a:p>
            <a:pPr indent="0" lvl="0" marL="0" marR="0" rtl="0" algn="l">
              <a:lnSpc>
                <a:spcPct val="115000"/>
              </a:lnSpc>
              <a:spcBef>
                <a:spcPts val="1200"/>
              </a:spcBef>
              <a:spcAft>
                <a:spcPts val="0"/>
              </a:spcAft>
              <a:buClr>
                <a:schemeClr val="dk2"/>
              </a:buClr>
              <a:buSzPct val="75000"/>
              <a:buFont typeface="Arial"/>
              <a:buNone/>
            </a:pPr>
            <a:r>
              <a:rPr lang="en-US" sz="2400">
                <a:solidFill>
                  <a:schemeClr val="accent6"/>
                </a:solidFill>
              </a:rPr>
              <a:t>[1] Bannon, W. M. ”The 7 steps of data analysis.” New York: Stats Whisperer (2013). </a:t>
            </a:r>
            <a:endParaRPr sz="2400">
              <a:solidFill>
                <a:schemeClr val="accent6"/>
              </a:solidFill>
            </a:endParaRPr>
          </a:p>
          <a:p>
            <a:pPr indent="0" lvl="0" marL="0" marR="0" rtl="0" algn="l">
              <a:lnSpc>
                <a:spcPct val="115000"/>
              </a:lnSpc>
              <a:spcBef>
                <a:spcPts val="1200"/>
              </a:spcBef>
              <a:spcAft>
                <a:spcPts val="0"/>
              </a:spcAft>
              <a:buClr>
                <a:schemeClr val="dk2"/>
              </a:buClr>
              <a:buSzPct val="75000"/>
              <a:buFont typeface="Arial"/>
              <a:buNone/>
            </a:pPr>
            <a:r>
              <a:rPr lang="en-US" sz="2400">
                <a:solidFill>
                  <a:schemeClr val="accent6"/>
                </a:solidFill>
              </a:rPr>
              <a:t>[2] Javaid, Mohd, et al. ”Understanding the adoption of Industry 4.0 technologies in improving environmental sustainability.” Sustainable Operations and Computers 3 (2022): 203-217. </a:t>
            </a:r>
            <a:endParaRPr sz="2400">
              <a:solidFill>
                <a:schemeClr val="accent6"/>
              </a:solidFill>
            </a:endParaRPr>
          </a:p>
          <a:p>
            <a:pPr indent="0" lvl="0" marL="0" marR="0" rtl="0" algn="l">
              <a:lnSpc>
                <a:spcPct val="115000"/>
              </a:lnSpc>
              <a:spcBef>
                <a:spcPts val="1200"/>
              </a:spcBef>
              <a:spcAft>
                <a:spcPts val="0"/>
              </a:spcAft>
              <a:buClr>
                <a:schemeClr val="dk2"/>
              </a:buClr>
              <a:buSzPct val="75000"/>
              <a:buFont typeface="Arial"/>
              <a:buNone/>
            </a:pPr>
            <a:r>
              <a:rPr lang="en-US" sz="2400">
                <a:solidFill>
                  <a:schemeClr val="accent6"/>
                </a:solidFill>
              </a:rPr>
              <a:t>[3] Khan, Syed Abdul Rehman, Arsalan Zahid Piprani, and Zhang Yu. ”Digital technology and circular economy practices: future of supply chains.” Operations Management Research 15, no. 3 (2022): 676-688. </a:t>
            </a:r>
            <a:endParaRPr sz="2400">
              <a:solidFill>
                <a:schemeClr val="accent6"/>
              </a:solidFill>
            </a:endParaRPr>
          </a:p>
          <a:p>
            <a:pPr indent="0" lvl="0" marL="0" marR="0" rtl="0" algn="l">
              <a:lnSpc>
                <a:spcPct val="115000"/>
              </a:lnSpc>
              <a:spcBef>
                <a:spcPts val="1200"/>
              </a:spcBef>
              <a:spcAft>
                <a:spcPts val="0"/>
              </a:spcAft>
              <a:buClr>
                <a:schemeClr val="dk2"/>
              </a:buClr>
              <a:buSzPct val="75000"/>
              <a:buFont typeface="Arial"/>
              <a:buNone/>
            </a:pPr>
            <a:r>
              <a:rPr lang="en-US" sz="2400">
                <a:solidFill>
                  <a:schemeClr val="accent6"/>
                </a:solidFill>
              </a:rPr>
              <a:t>[4] Fink, Arlene. How to analyze survey data. Vol. 8. Sage, 1995. </a:t>
            </a:r>
            <a:endParaRPr sz="2400">
              <a:solidFill>
                <a:schemeClr val="accent6"/>
              </a:solidFill>
            </a:endParaRPr>
          </a:p>
          <a:p>
            <a:pPr indent="0" lvl="0" marL="0" marR="0" rtl="0" algn="l">
              <a:lnSpc>
                <a:spcPct val="115000"/>
              </a:lnSpc>
              <a:spcBef>
                <a:spcPts val="1200"/>
              </a:spcBef>
              <a:spcAft>
                <a:spcPts val="0"/>
              </a:spcAft>
              <a:buClr>
                <a:schemeClr val="dk2"/>
              </a:buClr>
              <a:buSzPct val="75000"/>
              <a:buFont typeface="Arial"/>
              <a:buNone/>
            </a:pPr>
            <a:r>
              <a:rPr lang="en-US" sz="2400">
                <a:solidFill>
                  <a:schemeClr val="accent6"/>
                </a:solidFill>
              </a:rPr>
              <a:t>[5] Couper, Mick P. ”Technology trends in survey data collection.” Social Science Computer Review 23, no. 4 (2005): 486-501. </a:t>
            </a:r>
            <a:endParaRPr sz="2400">
              <a:solidFill>
                <a:schemeClr val="accent6"/>
              </a:solidFill>
            </a:endParaRPr>
          </a:p>
          <a:p>
            <a:pPr indent="0" lvl="0" marL="0" marR="0" rtl="0" algn="l">
              <a:lnSpc>
                <a:spcPct val="115000"/>
              </a:lnSpc>
              <a:spcBef>
                <a:spcPts val="1200"/>
              </a:spcBef>
              <a:spcAft>
                <a:spcPts val="1200"/>
              </a:spcAft>
              <a:buClr>
                <a:schemeClr val="dk2"/>
              </a:buClr>
              <a:buSzPct val="75000"/>
              <a:buFont typeface="Arial"/>
              <a:buNone/>
            </a:pPr>
            <a:r>
              <a:rPr lang="en-US" sz="2400">
                <a:solidFill>
                  <a:schemeClr val="accent6"/>
                </a:solidFill>
              </a:rPr>
              <a:t>[6] </a:t>
            </a:r>
            <a:r>
              <a:rPr lang="en-US" sz="2350">
                <a:solidFill>
                  <a:schemeClr val="accent6"/>
                </a:solidFill>
                <a:highlight>
                  <a:srgbClr val="FFFFFF"/>
                </a:highlight>
              </a:rPr>
              <a:t>Rojko, A. (2017). Industry 4.0 concept: Background and overview. </a:t>
            </a:r>
            <a:r>
              <a:rPr i="1" lang="en-US" sz="2350">
                <a:solidFill>
                  <a:schemeClr val="accent6"/>
                </a:solidFill>
                <a:highlight>
                  <a:srgbClr val="FFFFFF"/>
                </a:highlight>
              </a:rPr>
              <a:t>International journal of interactive mobile technologies</a:t>
            </a:r>
            <a:r>
              <a:rPr lang="en-US" sz="2350">
                <a:solidFill>
                  <a:schemeClr val="accent6"/>
                </a:solidFill>
                <a:highlight>
                  <a:srgbClr val="FFFFFF"/>
                </a:highlight>
              </a:rPr>
              <a:t>, </a:t>
            </a:r>
            <a:r>
              <a:rPr i="1" lang="en-US" sz="2350">
                <a:solidFill>
                  <a:schemeClr val="accent6"/>
                </a:solidFill>
                <a:highlight>
                  <a:srgbClr val="FFFFFF"/>
                </a:highlight>
              </a:rPr>
              <a:t>11</a:t>
            </a:r>
            <a:r>
              <a:rPr lang="en-US" sz="2350">
                <a:solidFill>
                  <a:schemeClr val="accent6"/>
                </a:solidFill>
                <a:highlight>
                  <a:srgbClr val="FFFFFF"/>
                </a:highlight>
              </a:rPr>
              <a:t>(5).</a:t>
            </a:r>
            <a:endParaRPr sz="2350">
              <a:solidFill>
                <a:schemeClr val="accent6"/>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pic>
        <p:nvPicPr>
          <p:cNvPr id="570" name="Google Shape;570;p60"/>
          <p:cNvPicPr preferRelativeResize="0"/>
          <p:nvPr/>
        </p:nvPicPr>
        <p:blipFill rotWithShape="1">
          <a:blip r:embed="rId3">
            <a:alphaModFix/>
          </a:blip>
          <a:srcRect b="0" l="0" r="-4286" t="0"/>
          <a:stretch/>
        </p:blipFill>
        <p:spPr>
          <a:xfrm>
            <a:off x="1878500" y="1500900"/>
            <a:ext cx="6798550" cy="34289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nvSpPr>
        <p:spPr>
          <a:xfrm>
            <a:off x="402027" y="972103"/>
            <a:ext cx="8913300" cy="37467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2872"/>
              <a:buFont typeface="Arial"/>
              <a:buNone/>
            </a:pPr>
            <a:r>
              <a:rPr b="1" lang="en-US" sz="2600">
                <a:solidFill>
                  <a:srgbClr val="1C6294"/>
                </a:solidFill>
              </a:rPr>
              <a:t>Introduction</a:t>
            </a:r>
            <a:endParaRPr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2000">
                <a:solidFill>
                  <a:schemeClr val="dk1"/>
                </a:solidFill>
              </a:rPr>
              <a:t>PardhTech represents a company that assists software companies in making business decisions through a range of analytics services.</a:t>
            </a:r>
            <a:endParaRPr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marR="0" rtl="0" algn="l">
              <a:lnSpc>
                <a:spcPct val="115000"/>
              </a:lnSpc>
              <a:spcBef>
                <a:spcPts val="1200"/>
              </a:spcBef>
              <a:spcAft>
                <a:spcPts val="1200"/>
              </a:spcAft>
              <a:buClr>
                <a:schemeClr val="dk2"/>
              </a:buClr>
              <a:buSzPts val="1800"/>
              <a:buFont typeface="Arial"/>
              <a:buNone/>
            </a:pPr>
            <a:r>
              <a:t/>
            </a:r>
            <a:endParaRPr sz="2000">
              <a:solidFill>
                <a:schemeClr val="dk1"/>
              </a:solidFill>
            </a:endParaRPr>
          </a:p>
        </p:txBody>
      </p:sp>
      <p:pic>
        <p:nvPicPr>
          <p:cNvPr id="179" name="Google Shape;179;p22"/>
          <p:cNvPicPr preferRelativeResize="0"/>
          <p:nvPr/>
        </p:nvPicPr>
        <p:blipFill rotWithShape="1">
          <a:blip r:embed="rId3">
            <a:alphaModFix/>
          </a:blip>
          <a:srcRect b="0" l="0" r="0" t="0"/>
          <a:stretch/>
        </p:blipFill>
        <p:spPr>
          <a:xfrm>
            <a:off x="1178164" y="2960027"/>
            <a:ext cx="1992774" cy="20892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nvSpPr>
        <p:spPr>
          <a:xfrm>
            <a:off x="443450" y="803225"/>
            <a:ext cx="9250800" cy="5074800"/>
          </a:xfrm>
          <a:prstGeom prst="rect">
            <a:avLst/>
          </a:prstGeom>
          <a:noFill/>
          <a:ln>
            <a:noFill/>
          </a:ln>
        </p:spPr>
        <p:txBody>
          <a:bodyPr anchorCtr="0" anchor="t" bIns="45700" lIns="91425" spcFirstLastPara="1" rIns="91425" wrap="square" tIns="45700">
            <a:noAutofit/>
          </a:bodyPr>
          <a:lstStyle/>
          <a:p>
            <a:pPr indent="0" lvl="0" marL="0" marR="168910" rtl="0" algn="l">
              <a:spcBef>
                <a:spcPts val="0"/>
              </a:spcBef>
              <a:spcAft>
                <a:spcPts val="0"/>
              </a:spcAft>
              <a:buClr>
                <a:srgbClr val="000000"/>
              </a:buClr>
              <a:buSzPts val="990"/>
              <a:buFont typeface="Times New Roman"/>
              <a:buNone/>
            </a:pPr>
            <a:r>
              <a:rPr b="1" lang="en-US" sz="2400" u="sng">
                <a:solidFill>
                  <a:srgbClr val="0C57D3"/>
                </a:solidFill>
                <a:latin typeface="Times New Roman"/>
                <a:ea typeface="Times New Roman"/>
                <a:cs typeface="Times New Roman"/>
                <a:sym typeface="Times New Roman"/>
              </a:rPr>
              <a:t>Potential areas where PardhTech can assist EduTech:</a:t>
            </a:r>
            <a:endParaRPr b="1" sz="2400" u="sng">
              <a:solidFill>
                <a:srgbClr val="0C57D3"/>
              </a:solidFill>
              <a:latin typeface="Times New Roman"/>
              <a:ea typeface="Times New Roman"/>
              <a:cs typeface="Times New Roman"/>
              <a:sym typeface="Times New Roman"/>
            </a:endParaRPr>
          </a:p>
          <a:p>
            <a:pPr indent="0" lvl="0" marL="0" marR="168910" rtl="0" algn="l">
              <a:spcBef>
                <a:spcPts val="0"/>
              </a:spcBef>
              <a:spcAft>
                <a:spcPts val="0"/>
              </a:spcAft>
              <a:buClr>
                <a:srgbClr val="000000"/>
              </a:buClr>
              <a:buSzPts val="990"/>
              <a:buFont typeface="Times New Roman"/>
              <a:buNone/>
            </a:pPr>
            <a:r>
              <a:t/>
            </a:r>
            <a:endParaRPr b="1" sz="2200">
              <a:solidFill>
                <a:srgbClr val="0C57D3"/>
              </a:solidFill>
              <a:latin typeface="Times New Roman"/>
              <a:ea typeface="Times New Roman"/>
              <a:cs typeface="Times New Roman"/>
              <a:sym typeface="Times New Roman"/>
            </a:endParaRPr>
          </a:p>
          <a:p>
            <a:pPr indent="0" lvl="0" marL="69850" marR="168910" rtl="0" algn="l">
              <a:spcBef>
                <a:spcPts val="0"/>
              </a:spcBef>
              <a:spcAft>
                <a:spcPts val="0"/>
              </a:spcAft>
              <a:buClr>
                <a:srgbClr val="000000"/>
              </a:buClr>
              <a:buSzPts val="990"/>
              <a:buFont typeface="Times New Roman"/>
              <a:buNone/>
            </a:pPr>
            <a:r>
              <a:rPr b="1" lang="en-US" sz="2200">
                <a:latin typeface="Times New Roman"/>
                <a:ea typeface="Times New Roman"/>
                <a:cs typeface="Times New Roman"/>
                <a:sym typeface="Times New Roman"/>
              </a:rPr>
              <a:t> </a:t>
            </a:r>
            <a:r>
              <a:rPr b="1" lang="en-US" sz="2200">
                <a:solidFill>
                  <a:schemeClr val="accent6"/>
                </a:solidFill>
                <a:latin typeface="Times New Roman"/>
                <a:ea typeface="Times New Roman"/>
                <a:cs typeface="Times New Roman"/>
                <a:sym typeface="Times New Roman"/>
              </a:rPr>
              <a:t>Market Analysis</a:t>
            </a:r>
            <a:r>
              <a:rPr b="1" lang="en-US" sz="2200">
                <a:latin typeface="Times New Roman"/>
                <a:ea typeface="Times New Roman"/>
                <a:cs typeface="Times New Roman"/>
                <a:sym typeface="Times New Roman"/>
              </a:rPr>
              <a:t>:</a:t>
            </a:r>
            <a:r>
              <a:rPr lang="en-US" sz="2200">
                <a:latin typeface="Times New Roman"/>
                <a:ea typeface="Times New Roman"/>
                <a:cs typeface="Times New Roman"/>
                <a:sym typeface="Times New Roman"/>
              </a:rPr>
              <a:t> PardhTech’s analysis services can help EduTech identify the most in-demand 4.0 tech skills within the software industry. This will ensure their courses target the right areas and provide students with the most relevant skill sets. </a:t>
            </a:r>
            <a:endParaRPr sz="2200">
              <a:latin typeface="Times New Roman"/>
              <a:ea typeface="Times New Roman"/>
              <a:cs typeface="Times New Roman"/>
              <a:sym typeface="Times New Roman"/>
            </a:endParaRPr>
          </a:p>
          <a:p>
            <a:pPr indent="0" lvl="0" marL="69850" marR="168910" rtl="0" algn="l">
              <a:spcBef>
                <a:spcPts val="0"/>
              </a:spcBef>
              <a:spcAft>
                <a:spcPts val="0"/>
              </a:spcAft>
              <a:buClr>
                <a:srgbClr val="000000"/>
              </a:buClr>
              <a:buSzPts val="990"/>
              <a:buFont typeface="Times New Roman"/>
              <a:buNone/>
            </a:pPr>
            <a:r>
              <a:rPr b="1" lang="en-US" sz="2200">
                <a:latin typeface="Times New Roman"/>
                <a:ea typeface="Times New Roman"/>
                <a:cs typeface="Times New Roman"/>
                <a:sym typeface="Times New Roman"/>
              </a:rPr>
              <a:t> </a:t>
            </a:r>
            <a:r>
              <a:rPr b="1" lang="en-US" sz="2200">
                <a:solidFill>
                  <a:schemeClr val="accent6"/>
                </a:solidFill>
                <a:latin typeface="Times New Roman"/>
                <a:ea typeface="Times New Roman"/>
                <a:cs typeface="Times New Roman"/>
                <a:sym typeface="Times New Roman"/>
              </a:rPr>
              <a:t>Course Development:</a:t>
            </a:r>
            <a:r>
              <a:rPr lang="en-US" sz="2200">
                <a:latin typeface="Times New Roman"/>
                <a:ea typeface="Times New Roman"/>
                <a:cs typeface="Times New Roman"/>
                <a:sym typeface="Times New Roman"/>
              </a:rPr>
              <a:t> Pardh Tech can analyze existing learning materials and competitor courses to help EduTech develop high-quality and engaging course content. </a:t>
            </a:r>
            <a:endParaRPr sz="2200">
              <a:latin typeface="Times New Roman"/>
              <a:ea typeface="Times New Roman"/>
              <a:cs typeface="Times New Roman"/>
              <a:sym typeface="Times New Roman"/>
            </a:endParaRPr>
          </a:p>
          <a:p>
            <a:pPr indent="0" lvl="0" marL="69850" marR="168910" rtl="0" algn="l">
              <a:spcBef>
                <a:spcPts val="0"/>
              </a:spcBef>
              <a:spcAft>
                <a:spcPts val="0"/>
              </a:spcAft>
              <a:buClr>
                <a:srgbClr val="000000"/>
              </a:buClr>
              <a:buSzPts val="990"/>
              <a:buFont typeface="Times New Roman"/>
              <a:buNone/>
            </a:pPr>
            <a:r>
              <a:rPr b="1" lang="en-US" sz="2200">
                <a:solidFill>
                  <a:schemeClr val="accent6"/>
                </a:solidFill>
                <a:latin typeface="Times New Roman"/>
                <a:ea typeface="Times New Roman"/>
                <a:cs typeface="Times New Roman"/>
                <a:sym typeface="Times New Roman"/>
              </a:rPr>
              <a:t>Pricing Strategy:</a:t>
            </a:r>
            <a:r>
              <a:rPr lang="en-US" sz="2200">
                <a:latin typeface="Times New Roman"/>
                <a:ea typeface="Times New Roman"/>
                <a:cs typeface="Times New Roman"/>
                <a:sym typeface="Times New Roman"/>
              </a:rPr>
              <a:t> Pardh Tech’s expertise can be valuable in determining the optimal pricing strategy for EduTech’s courses, considering factors like target audience, competition, and course value.</a:t>
            </a:r>
            <a:endParaRPr sz="2200">
              <a:latin typeface="Times New Roman"/>
              <a:ea typeface="Times New Roman"/>
              <a:cs typeface="Times New Roman"/>
              <a:sym typeface="Times New Roman"/>
            </a:endParaRPr>
          </a:p>
          <a:p>
            <a:pPr indent="0" lvl="0" marL="69850" marR="168910" rtl="0" algn="l">
              <a:spcBef>
                <a:spcPts val="0"/>
              </a:spcBef>
              <a:spcAft>
                <a:spcPts val="0"/>
              </a:spcAft>
              <a:buClr>
                <a:srgbClr val="000000"/>
              </a:buClr>
              <a:buSzPts val="990"/>
              <a:buFont typeface="Times New Roman"/>
              <a:buNone/>
            </a:pPr>
            <a:r>
              <a:rPr lang="en-US" sz="2600">
                <a:latin typeface="Times New Roman"/>
                <a:ea typeface="Times New Roman"/>
                <a:cs typeface="Times New Roman"/>
                <a:sym typeface="Times New Roman"/>
              </a:rPr>
              <a:t>And  in more parameters…</a:t>
            </a:r>
            <a:endParaRPr sz="2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p:nvPr/>
        </p:nvSpPr>
        <p:spPr>
          <a:xfrm>
            <a:off x="511275" y="516226"/>
            <a:ext cx="9321300" cy="5773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1C6294"/>
              </a:buClr>
              <a:buSzPts val="2400"/>
              <a:buFont typeface="Trebuchet MS"/>
              <a:buNone/>
            </a:pPr>
            <a:r>
              <a:rPr b="1" i="0" lang="en-US" sz="2800" cap="none" strike="noStrike">
                <a:solidFill>
                  <a:srgbClr val="1C6294"/>
                </a:solidFill>
                <a:latin typeface="Trebuchet MS"/>
                <a:ea typeface="Trebuchet MS"/>
                <a:cs typeface="Trebuchet MS"/>
                <a:sym typeface="Trebuchet MS"/>
              </a:rPr>
              <a:t>P</a:t>
            </a:r>
            <a:r>
              <a:rPr b="1" lang="en-US" sz="2800">
                <a:solidFill>
                  <a:srgbClr val="1C6294"/>
                </a:solidFill>
                <a:latin typeface="Trebuchet MS"/>
                <a:ea typeface="Trebuchet MS"/>
                <a:cs typeface="Trebuchet MS"/>
                <a:sym typeface="Trebuchet MS"/>
              </a:rPr>
              <a:t>roblem</a:t>
            </a:r>
            <a:r>
              <a:rPr b="1" i="0" lang="en-US" sz="2800" cap="none" strike="noStrike">
                <a:solidFill>
                  <a:srgbClr val="1C6294"/>
                </a:solidFill>
                <a:latin typeface="Trebuchet MS"/>
                <a:ea typeface="Trebuchet MS"/>
                <a:cs typeface="Trebuchet MS"/>
                <a:sym typeface="Trebuchet MS"/>
              </a:rPr>
              <a:t> S</a:t>
            </a:r>
            <a:r>
              <a:rPr b="1" lang="en-US" sz="2800">
                <a:solidFill>
                  <a:srgbClr val="1C6294"/>
                </a:solidFill>
                <a:latin typeface="Trebuchet MS"/>
                <a:ea typeface="Trebuchet MS"/>
                <a:cs typeface="Trebuchet MS"/>
                <a:sym typeface="Trebuchet MS"/>
              </a:rPr>
              <a:t>tatement</a:t>
            </a:r>
            <a:endParaRPr b="1" sz="1800"/>
          </a:p>
          <a:p>
            <a:pPr indent="0" lvl="0" marL="0" marR="0" rtl="0" algn="l">
              <a:lnSpc>
                <a:spcPct val="100000"/>
              </a:lnSpc>
              <a:spcBef>
                <a:spcPts val="0"/>
              </a:spcBef>
              <a:spcAft>
                <a:spcPts val="0"/>
              </a:spcAft>
              <a:buClr>
                <a:schemeClr val="dk1"/>
              </a:buClr>
              <a:buSzPts val="2200"/>
              <a:buFont typeface="Trebuchet MS"/>
              <a:buNone/>
            </a:pPr>
            <a:r>
              <a:t/>
            </a:r>
            <a:endParaRPr b="1" i="0" sz="2100" u="none" cap="none" strike="noStrike">
              <a:solidFill>
                <a:srgbClr val="12416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100">
                <a:solidFill>
                  <a:srgbClr val="1F1F1F"/>
                </a:solidFill>
                <a:latin typeface="Times New Roman"/>
                <a:ea typeface="Times New Roman"/>
                <a:cs typeface="Times New Roman"/>
                <a:sym typeface="Times New Roman"/>
              </a:rPr>
              <a:t>Traditional methods of assessing student understanding and perspectives are often time-consuming and lack real-time insights. </a:t>
            </a:r>
            <a:endParaRPr sz="2100">
              <a:solidFill>
                <a:srgbClr val="1F1F1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100">
                <a:solidFill>
                  <a:srgbClr val="1F1F1F"/>
                </a:solidFill>
                <a:latin typeface="Times New Roman"/>
                <a:ea typeface="Times New Roman"/>
                <a:cs typeface="Times New Roman"/>
                <a:sym typeface="Times New Roman"/>
              </a:rPr>
              <a:t>This project aims to address this by developing a system to collect and visualize real-time data on students' attitudes towards and experiences with 4.0 technologies in education.</a:t>
            </a:r>
            <a:endParaRPr sz="2100">
              <a:solidFill>
                <a:srgbClr val="1F1F1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100">
                <a:solidFill>
                  <a:srgbClr val="1F1F1F"/>
                </a:solidFill>
                <a:latin typeface="Times New Roman"/>
                <a:ea typeface="Times New Roman"/>
                <a:cs typeface="Times New Roman"/>
                <a:sym typeface="Times New Roman"/>
              </a:rPr>
              <a:t> The goal is to gain a deeper understanding of student needs and preferences, enabling the creation of more engaging and effective learning experiences that leverage 4.0 technologies. The problem statement highlights the limitations of current methods, the project's purpose of real-time data collection and visualization, and the ultimate goal of improving educational experiences.</a:t>
            </a:r>
            <a:endParaRPr b="0" i="0" sz="2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nvSpPr>
        <p:spPr>
          <a:xfrm>
            <a:off x="200625" y="235575"/>
            <a:ext cx="872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rgbClr val="1C6294"/>
              </a:solidFill>
            </a:endParaRPr>
          </a:p>
        </p:txBody>
      </p:sp>
      <p:sp>
        <p:nvSpPr>
          <p:cNvPr id="196" name="Google Shape;196;p25"/>
          <p:cNvSpPr txBox="1"/>
          <p:nvPr/>
        </p:nvSpPr>
        <p:spPr>
          <a:xfrm>
            <a:off x="401275" y="851175"/>
            <a:ext cx="9198600" cy="51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600">
                <a:solidFill>
                  <a:srgbClr val="1C6294"/>
                </a:solidFill>
              </a:rPr>
              <a:t>Proposed System </a:t>
            </a:r>
            <a:endParaRPr b="1" sz="1700">
              <a:solidFill>
                <a:schemeClr val="dk1"/>
              </a:solidFill>
            </a:endParaRPr>
          </a:p>
          <a:p>
            <a:pPr indent="0" lvl="0" marL="0" rtl="0" algn="l">
              <a:lnSpc>
                <a:spcPct val="115000"/>
              </a:lnSpc>
              <a:spcBef>
                <a:spcPts val="1400"/>
              </a:spcBef>
              <a:spcAft>
                <a:spcPts val="0"/>
              </a:spcAft>
              <a:buNone/>
            </a:pPr>
            <a:r>
              <a:rPr b="1" lang="en-US" sz="1700">
                <a:solidFill>
                  <a:schemeClr val="dk1"/>
                </a:solidFill>
              </a:rPr>
              <a:t>Our Approach:</a:t>
            </a:r>
            <a:endParaRPr b="1" sz="1700">
              <a:solidFill>
                <a:schemeClr val="dk1"/>
              </a:solidFill>
            </a:endParaRPr>
          </a:p>
          <a:p>
            <a:pPr indent="-336550" lvl="0" marL="457200" rtl="0" algn="l">
              <a:lnSpc>
                <a:spcPct val="115000"/>
              </a:lnSpc>
              <a:spcBef>
                <a:spcPts val="1400"/>
              </a:spcBef>
              <a:spcAft>
                <a:spcPts val="0"/>
              </a:spcAft>
              <a:buClr>
                <a:schemeClr val="dk1"/>
              </a:buClr>
              <a:buSzPts val="1700"/>
              <a:buAutoNum type="arabicPeriod"/>
            </a:pPr>
            <a:r>
              <a:rPr b="1" lang="en-US" sz="1700">
                <a:solidFill>
                  <a:schemeClr val="dk1"/>
                </a:solidFill>
              </a:rPr>
              <a:t>Data Collection &amp; Analysis:</a:t>
            </a:r>
            <a:r>
              <a:rPr lang="en-US" sz="1700">
                <a:solidFill>
                  <a:schemeClr val="dk1"/>
                </a:solidFill>
              </a:rPr>
              <a:t> We partner with educational institutions to collect student data through surveys and assessments. Our team of data analysts then cleans, analyzes, and interprets this data to identify trends and patterns in student interests and learning preferences.</a:t>
            </a:r>
            <a:endParaRPr sz="1700">
              <a:solidFill>
                <a:schemeClr val="dk1"/>
              </a:solidFill>
            </a:endParaRPr>
          </a:p>
          <a:p>
            <a:pPr indent="-336550" lvl="0" marL="457200" rtl="0" algn="l">
              <a:lnSpc>
                <a:spcPct val="115000"/>
              </a:lnSpc>
              <a:spcBef>
                <a:spcPts val="0"/>
              </a:spcBef>
              <a:spcAft>
                <a:spcPts val="0"/>
              </a:spcAft>
              <a:buClr>
                <a:schemeClr val="dk1"/>
              </a:buClr>
              <a:buSzPts val="1700"/>
              <a:buAutoNum type="arabicPeriod"/>
            </a:pPr>
            <a:r>
              <a:rPr b="1" lang="en-US" sz="1700">
                <a:solidFill>
                  <a:schemeClr val="dk1"/>
                </a:solidFill>
              </a:rPr>
              <a:t>Actionable Insights:</a:t>
            </a:r>
            <a:r>
              <a:rPr lang="en-US" sz="1700">
                <a:solidFill>
                  <a:schemeClr val="dk1"/>
                </a:solidFill>
              </a:rPr>
              <a:t> Based on the data analysis, we provide educators with actionable recommendations for curriculum development and instructional delivery. This might include:</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US" sz="1700">
                <a:solidFill>
                  <a:schemeClr val="dk1"/>
                </a:solidFill>
              </a:rPr>
              <a:t>Identifying high-demand domains within 4.0 technologies (e.g., AI, Cybersecurity) and creating focused courses.</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US" sz="1700">
                <a:solidFill>
                  <a:schemeClr val="dk1"/>
                </a:solidFill>
              </a:rPr>
              <a:t>Recommending teaching methods aligned with student learning styles (e.g., hands-on projects for students who prefer practical application).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US" sz="1700">
                <a:solidFill>
                  <a:schemeClr val="dk1"/>
                </a:solidFill>
              </a:rPr>
              <a:t>Developing personalized learning pathways based on individual student strengths and weaknesses.</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p:nvPr/>
        </p:nvSpPr>
        <p:spPr>
          <a:xfrm>
            <a:off x="651652" y="536269"/>
            <a:ext cx="8780100" cy="5109000"/>
          </a:xfrm>
          <a:prstGeom prst="rect">
            <a:avLst/>
          </a:prstGeom>
          <a:noFill/>
          <a:ln>
            <a:noFill/>
          </a:ln>
        </p:spPr>
        <p:txBody>
          <a:bodyPr anchorCtr="0" anchor="ctr" bIns="0" lIns="0" spcFirstLastPara="1" rIns="0" wrap="square" tIns="0">
            <a:noAutofit/>
          </a:bodyPr>
          <a:lstStyle/>
          <a:p>
            <a:pPr indent="0" lvl="0" marL="457200" marR="0" rtl="0" algn="ctr">
              <a:lnSpc>
                <a:spcPct val="100000"/>
              </a:lnSpc>
              <a:spcBef>
                <a:spcPts val="0"/>
              </a:spcBef>
              <a:spcAft>
                <a:spcPts val="0"/>
              </a:spcAft>
              <a:buClr>
                <a:srgbClr val="1C6294"/>
              </a:buClr>
              <a:buSzPts val="2400"/>
              <a:buFont typeface="Trebuchet MS"/>
              <a:buNone/>
            </a:pPr>
            <a:r>
              <a:rPr b="1" lang="en-US" sz="2100">
                <a:solidFill>
                  <a:srgbClr val="1C6294"/>
                </a:solidFill>
                <a:latin typeface="Trebuchet MS"/>
                <a:ea typeface="Trebuchet MS"/>
                <a:cs typeface="Trebuchet MS"/>
                <a:sym typeface="Trebuchet MS"/>
              </a:rPr>
              <a:t> </a:t>
            </a:r>
            <a:r>
              <a:rPr b="1" lang="en-US" sz="2600">
                <a:solidFill>
                  <a:srgbClr val="1C6294"/>
                </a:solidFill>
                <a:latin typeface="Trebuchet MS"/>
                <a:ea typeface="Trebuchet MS"/>
                <a:cs typeface="Trebuchet MS"/>
                <a:sym typeface="Trebuchet MS"/>
              </a:rPr>
              <a:t> Requirements</a:t>
            </a:r>
            <a:endParaRPr b="1" i="0" sz="2400" cap="none" strike="noStrike">
              <a:solidFill>
                <a:srgbClr val="1C6294"/>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1C6294"/>
              </a:buClr>
              <a:buSzPts val="2400"/>
              <a:buFont typeface="Trebuchet MS"/>
              <a:buNone/>
            </a:pPr>
            <a:r>
              <a:rPr b="1" lang="en-US" sz="1900">
                <a:solidFill>
                  <a:srgbClr val="1C6294"/>
                </a:solidFill>
                <a:latin typeface="Trebuchet MS"/>
                <a:ea typeface="Trebuchet MS"/>
                <a:cs typeface="Trebuchet MS"/>
                <a:sym typeface="Trebuchet MS"/>
              </a:rPr>
              <a:t>     </a:t>
            </a:r>
            <a:endParaRPr b="1" sz="1900">
              <a:solidFill>
                <a:srgbClr val="1C6294"/>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1900">
              <a:solidFill>
                <a:srgbClr val="1C6294"/>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1900">
                <a:solidFill>
                  <a:schemeClr val="dk1"/>
                </a:solidFill>
                <a:latin typeface="Trebuchet MS"/>
                <a:ea typeface="Trebuchet MS"/>
                <a:cs typeface="Trebuchet MS"/>
                <a:sym typeface="Trebuchet MS"/>
              </a:rPr>
              <a:t>Software:</a:t>
            </a:r>
            <a:endParaRPr b="1" sz="1900">
              <a:solidFill>
                <a:schemeClr val="dk1"/>
              </a:solidFill>
              <a:latin typeface="Trebuchet MS"/>
              <a:ea typeface="Trebuchet MS"/>
              <a:cs typeface="Trebuchet MS"/>
              <a:sym typeface="Trebuchet MS"/>
            </a:endParaRPr>
          </a:p>
          <a:p>
            <a:pPr indent="-349250" lvl="0" marL="457200" rtl="0" algn="l">
              <a:spcBef>
                <a:spcPts val="0"/>
              </a:spcBef>
              <a:spcAft>
                <a:spcPts val="0"/>
              </a:spcAft>
              <a:buClr>
                <a:schemeClr val="dk1"/>
              </a:buClr>
              <a:buSzPts val="1900"/>
              <a:buFont typeface="Trebuchet MS"/>
              <a:buChar char="●"/>
            </a:pPr>
            <a:r>
              <a:rPr b="1" lang="en-US" sz="1900">
                <a:solidFill>
                  <a:schemeClr val="dk1"/>
                </a:solidFill>
                <a:latin typeface="Trebuchet MS"/>
                <a:ea typeface="Trebuchet MS"/>
                <a:cs typeface="Trebuchet MS"/>
                <a:sym typeface="Trebuchet MS"/>
              </a:rPr>
              <a:t> Survey creation: Google Forms</a:t>
            </a:r>
            <a:endParaRPr b="1" sz="1900">
              <a:solidFill>
                <a:schemeClr val="dk1"/>
              </a:solidFill>
              <a:latin typeface="Trebuchet MS"/>
              <a:ea typeface="Trebuchet MS"/>
              <a:cs typeface="Trebuchet MS"/>
              <a:sym typeface="Trebuchet MS"/>
            </a:endParaRPr>
          </a:p>
          <a:p>
            <a:pPr indent="-349250" lvl="0" marL="457200" rtl="0" algn="l">
              <a:spcBef>
                <a:spcPts val="0"/>
              </a:spcBef>
              <a:spcAft>
                <a:spcPts val="0"/>
              </a:spcAft>
              <a:buClr>
                <a:schemeClr val="dk1"/>
              </a:buClr>
              <a:buSzPts val="1900"/>
              <a:buFont typeface="Trebuchet MS"/>
              <a:buChar char="●"/>
            </a:pPr>
            <a:r>
              <a:rPr b="1" lang="en-US" sz="1900">
                <a:solidFill>
                  <a:schemeClr val="dk1"/>
                </a:solidFill>
                <a:latin typeface="Trebuchet MS"/>
                <a:ea typeface="Trebuchet MS"/>
                <a:cs typeface="Trebuchet MS"/>
                <a:sym typeface="Trebuchet MS"/>
              </a:rPr>
              <a:t> Data storage and analysis: Oracle Database (SQL)</a:t>
            </a:r>
            <a:endParaRPr b="1" sz="1900">
              <a:solidFill>
                <a:schemeClr val="dk1"/>
              </a:solidFill>
              <a:latin typeface="Trebuchet MS"/>
              <a:ea typeface="Trebuchet MS"/>
              <a:cs typeface="Trebuchet MS"/>
              <a:sym typeface="Trebuchet MS"/>
            </a:endParaRPr>
          </a:p>
          <a:p>
            <a:pPr indent="-349250" lvl="0" marL="457200" rtl="0" algn="l">
              <a:spcBef>
                <a:spcPts val="0"/>
              </a:spcBef>
              <a:spcAft>
                <a:spcPts val="0"/>
              </a:spcAft>
              <a:buClr>
                <a:schemeClr val="dk1"/>
              </a:buClr>
              <a:buSzPts val="1900"/>
              <a:buFont typeface="Trebuchet MS"/>
              <a:buChar char="●"/>
            </a:pPr>
            <a:r>
              <a:rPr b="1" lang="en-US" sz="1900">
                <a:solidFill>
                  <a:schemeClr val="dk1"/>
                </a:solidFill>
                <a:latin typeface="Trebuchet MS"/>
                <a:ea typeface="Trebuchet MS"/>
                <a:cs typeface="Trebuchet MS"/>
                <a:sym typeface="Trebuchet MS"/>
              </a:rPr>
              <a:t> Data visualization: Microsoft Power BI</a:t>
            </a:r>
            <a:endParaRPr b="1" sz="1900">
              <a:solidFill>
                <a:schemeClr val="dk1"/>
              </a:solidFill>
              <a:latin typeface="Trebuchet MS"/>
              <a:ea typeface="Trebuchet MS"/>
              <a:cs typeface="Trebuchet MS"/>
              <a:sym typeface="Trebuchet MS"/>
            </a:endParaRPr>
          </a:p>
          <a:p>
            <a:pPr indent="-349250" lvl="0" marL="457200" rtl="0" algn="l">
              <a:spcBef>
                <a:spcPts val="0"/>
              </a:spcBef>
              <a:spcAft>
                <a:spcPts val="0"/>
              </a:spcAft>
              <a:buClr>
                <a:schemeClr val="dk1"/>
              </a:buClr>
              <a:buSzPts val="1900"/>
              <a:buFont typeface="Trebuchet MS"/>
              <a:buChar char="●"/>
            </a:pPr>
            <a:r>
              <a:rPr b="1" lang="en-US" sz="1900">
                <a:solidFill>
                  <a:schemeClr val="dk1"/>
                </a:solidFill>
                <a:latin typeface="Trebuchet MS"/>
                <a:ea typeface="Trebuchet MS"/>
                <a:cs typeface="Trebuchet MS"/>
                <a:sym typeface="Trebuchet MS"/>
              </a:rPr>
              <a:t> Document creation and collaboration: Google Docs</a:t>
            </a:r>
            <a:endParaRPr b="1" sz="19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b="1" sz="19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1900">
                <a:solidFill>
                  <a:schemeClr val="dk1"/>
                </a:solidFill>
                <a:latin typeface="Trebuchet MS"/>
                <a:ea typeface="Trebuchet MS"/>
                <a:cs typeface="Trebuchet MS"/>
                <a:sym typeface="Trebuchet MS"/>
              </a:rPr>
              <a:t>Hardware:</a:t>
            </a:r>
            <a:endParaRPr b="1" sz="19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1900">
                <a:solidFill>
                  <a:schemeClr val="dk1"/>
                </a:solidFill>
                <a:latin typeface="Trebuchet MS"/>
                <a:ea typeface="Trebuchet MS"/>
                <a:cs typeface="Trebuchet MS"/>
                <a:sym typeface="Trebuchet MS"/>
              </a:rPr>
              <a:t>  Minimum requirements: 4 computers with internet access</a:t>
            </a:r>
            <a:endParaRPr b="1" sz="1900">
              <a:solidFill>
                <a:schemeClr val="dk1"/>
              </a:solidFill>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n-US" sz="1200">
                <a:solidFill>
                  <a:srgbClr val="1C6294"/>
                </a:solidFill>
                <a:latin typeface="Trebuchet MS"/>
                <a:ea typeface="Trebuchet MS"/>
                <a:cs typeface="Trebuchet MS"/>
                <a:sym typeface="Trebuchet MS"/>
              </a:rPr>
              <a:t>.</a:t>
            </a:r>
            <a:endParaRPr b="1" sz="1200">
              <a:solidFill>
                <a:srgbClr val="1C6294"/>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1C6294"/>
              </a:buClr>
              <a:buSzPts val="2400"/>
              <a:buFont typeface="Trebuchet MS"/>
              <a:buNone/>
            </a:pPr>
            <a:r>
              <a:t/>
            </a:r>
            <a:endParaRPr b="1" sz="1200">
              <a:solidFill>
                <a:srgbClr val="1C6294"/>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200"/>
              <a:buFont typeface="Trebuchet MS"/>
              <a:buNone/>
            </a:pPr>
            <a:r>
              <a:t/>
            </a:r>
            <a:endParaRPr b="1" i="0" sz="1200" u="none" cap="none" strike="noStrike">
              <a:solidFill>
                <a:srgbClr val="12416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1F1F1F"/>
              </a:buClr>
              <a:buSzPts val="2200"/>
              <a:buFont typeface="Times New Roman"/>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