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8" r:id="rId13"/>
    <p:sldId id="267"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42E5271-964B-4E1C-98E2-D616AEF98EFB}">
          <p14:sldIdLst>
            <p14:sldId id="256"/>
            <p14:sldId id="257"/>
            <p14:sldId id="258"/>
            <p14:sldId id="259"/>
          </p14:sldIdLst>
        </p14:section>
        <p14:section name="Untitled Section" id="{FD969680-559C-4026-92BF-26FAD99478EE}">
          <p14:sldIdLst>
            <p14:sldId id="260"/>
            <p14:sldId id="261"/>
            <p14:sldId id="263"/>
            <p14:sldId id="262"/>
            <p14:sldId id="264"/>
            <p14:sldId id="265"/>
            <p14:sldId id="266"/>
            <p14:sldId id="268"/>
            <p14:sldId id="267"/>
            <p14:sldId id="26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45A05068-4785-496C-9BE7-38749017D36F}" type="datetimeFigureOut">
              <a:rPr lang="en-US" smtClean="0"/>
              <a:t>11/17/2019</a:t>
            </a:fld>
            <a:endParaRPr lang="en-US"/>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DEBAAA1A-0EB6-4FB3-AAEA-2360940C8C69}" type="slidenum">
              <a:rPr lang="en-US" smtClean="0"/>
              <a:t>‹#›</a:t>
            </a:fld>
            <a:endParaRPr lang="en-US"/>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237759122"/>
      </p:ext>
    </p:extLst>
  </p:cSld>
  <p:clrMapOvr>
    <a:masterClrMapping/>
  </p:clrMapOvr>
  <p:extLst mod="1">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A05068-4785-496C-9BE7-38749017D36F}" type="datetimeFigureOut">
              <a:rPr lang="en-US" smtClean="0"/>
              <a:t>11/17/2019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AAA1A-0EB6-4FB3-AAEA-2360940C8C69}" type="slidenum">
              <a:rPr lang="en-US" smtClean="0"/>
              <a:t>‹#›</a:t>
            </a:fld>
            <a:endParaRPr lang="en-US"/>
          </a:p>
        </p:txBody>
      </p:sp>
    </p:spTree>
    <p:extLst>
      <p:ext uri="{BB962C8B-B14F-4D97-AF65-F5344CB8AC3E}">
        <p14:creationId xmlns:p14="http://schemas.microsoft.com/office/powerpoint/2010/main" val="1993822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45A05068-4785-496C-9BE7-38749017D36F}" type="datetimeFigureOut">
              <a:rPr lang="en-US" smtClean="0"/>
              <a:t>11/17/2019</a:t>
            </a:fld>
            <a:endParaRPr lang="en-US"/>
          </a:p>
        </p:txBody>
      </p:sp>
      <p:sp>
        <p:nvSpPr>
          <p:cNvPr id="5" name="Footer Placeholder 4"/>
          <p:cNvSpPr>
            <a:spLocks noGrp="1"/>
          </p:cNvSpPr>
          <p:nvPr>
            <p:ph type="ftr" sz="quarter" idx="11"/>
          </p:nvPr>
        </p:nvSpPr>
        <p:spPr>
          <a:xfrm>
            <a:off x="2933699" y="6296615"/>
            <a:ext cx="5959577" cy="365125"/>
          </a:xfrm>
        </p:spPr>
        <p:txBody>
          <a:bodyPr/>
          <a:lstStyle/>
          <a:p>
            <a:endParaRPr lang="en-US"/>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DEBAAA1A-0EB6-4FB3-AAEA-2360940C8C69}" type="slidenum">
              <a:rPr lang="en-US" smtClean="0"/>
              <a:t>‹#›</a:t>
            </a:fld>
            <a:endParaRPr lang="en-US"/>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9567425"/>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A05068-4785-496C-9BE7-38749017D36F}" type="datetimeFigureOut">
              <a:rPr lang="en-US" smtClean="0"/>
              <a:t>11/17/2019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AAA1A-0EB6-4FB3-AAEA-2360940C8C69}" type="slidenum">
              <a:rPr lang="en-US" smtClean="0"/>
              <a:t>‹#›</a:t>
            </a:fld>
            <a:endParaRPr lang="en-US"/>
          </a:p>
        </p:txBody>
      </p:sp>
    </p:spTree>
    <p:extLst>
      <p:ext uri="{BB962C8B-B14F-4D97-AF65-F5344CB8AC3E}">
        <p14:creationId xmlns:p14="http://schemas.microsoft.com/office/powerpoint/2010/main" val="3183333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45A05068-4785-496C-9BE7-38749017D36F}" type="datetimeFigureOut">
              <a:rPr lang="en-US" smtClean="0"/>
              <a:t>11/17/2019</a:t>
            </a:fld>
            <a:endParaRPr lang="en-US"/>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DEBAAA1A-0EB6-4FB3-AAEA-2360940C8C69}" type="slidenum">
              <a:rPr lang="en-US" smtClean="0"/>
              <a:t>‹#›</a:t>
            </a:fld>
            <a:endParaRPr lang="en-US"/>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106037084"/>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A05068-4785-496C-9BE7-38749017D36F}" type="datetimeFigureOut">
              <a:rPr lang="en-US" smtClean="0"/>
              <a:t>11/17/2019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AAA1A-0EB6-4FB3-AAEA-2360940C8C69}" type="slidenum">
              <a:rPr lang="en-US" smtClean="0"/>
              <a:t>‹#›</a:t>
            </a:fld>
            <a:endParaRPr lang="en-US"/>
          </a:p>
        </p:txBody>
      </p:sp>
    </p:spTree>
    <p:extLst>
      <p:ext uri="{BB962C8B-B14F-4D97-AF65-F5344CB8AC3E}">
        <p14:creationId xmlns:p14="http://schemas.microsoft.com/office/powerpoint/2010/main" val="43802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A05068-4785-496C-9BE7-38749017D36F}" type="datetimeFigureOut">
              <a:rPr lang="en-US" smtClean="0"/>
              <a:t>11/17/2019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BAAA1A-0EB6-4FB3-AAEA-2360940C8C69}" type="slidenum">
              <a:rPr lang="en-US" smtClean="0"/>
              <a:t>‹#›</a:t>
            </a:fld>
            <a:endParaRPr lang="en-US"/>
          </a:p>
        </p:txBody>
      </p:sp>
    </p:spTree>
    <p:extLst>
      <p:ext uri="{BB962C8B-B14F-4D97-AF65-F5344CB8AC3E}">
        <p14:creationId xmlns:p14="http://schemas.microsoft.com/office/powerpoint/2010/main" val="4120488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A05068-4785-496C-9BE7-38749017D36F}" type="datetimeFigureOut">
              <a:rPr lang="en-US" smtClean="0"/>
              <a:t>11/17/2019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BAAA1A-0EB6-4FB3-AAEA-2360940C8C69}" type="slidenum">
              <a:rPr lang="en-US" smtClean="0"/>
              <a:t>‹#›</a:t>
            </a:fld>
            <a:endParaRPr lang="en-US"/>
          </a:p>
        </p:txBody>
      </p:sp>
    </p:spTree>
    <p:extLst>
      <p:ext uri="{BB962C8B-B14F-4D97-AF65-F5344CB8AC3E}">
        <p14:creationId xmlns:p14="http://schemas.microsoft.com/office/powerpoint/2010/main" val="2362460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45A05068-4785-496C-9BE7-38749017D36F}" type="datetimeFigureOut">
              <a:rPr lang="en-US" smtClean="0"/>
              <a:t>11/17/2019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BAAA1A-0EB6-4FB3-AAEA-2360940C8C69}" type="slidenum">
              <a:rPr lang="en-US" smtClean="0"/>
              <a:t>‹#›</a:t>
            </a:fld>
            <a:endParaRPr lang="en-US"/>
          </a:p>
        </p:txBody>
      </p:sp>
    </p:spTree>
    <p:extLst>
      <p:ext uri="{BB962C8B-B14F-4D97-AF65-F5344CB8AC3E}">
        <p14:creationId xmlns:p14="http://schemas.microsoft.com/office/powerpoint/2010/main" val="4031243491"/>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45A05068-4785-496C-9BE7-38749017D36F}" type="datetimeFigureOut">
              <a:rPr lang="en-US" smtClean="0"/>
              <a:t>11/17/2019</a:t>
            </a:fld>
            <a:endParaRPr lang="en-US"/>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DEBAAA1A-0EB6-4FB3-AAEA-2360940C8C69}" type="slidenum">
              <a:rPr lang="en-US" smtClean="0"/>
              <a:t>‹#›</a:t>
            </a:fld>
            <a:endParaRPr lang="en-US"/>
          </a:p>
        </p:txBody>
      </p:sp>
    </p:spTree>
    <p:extLst>
      <p:ext uri="{BB962C8B-B14F-4D97-AF65-F5344CB8AC3E}">
        <p14:creationId xmlns:p14="http://schemas.microsoft.com/office/powerpoint/2010/main" val="3537484218"/>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45A05068-4785-496C-9BE7-38749017D36F}" type="datetimeFigureOut">
              <a:rPr lang="en-US" smtClean="0"/>
              <a:t>11/17/2019</a:t>
            </a:fld>
            <a:endParaRPr lang="en-US"/>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DEBAAA1A-0EB6-4FB3-AAEA-2360940C8C69}" type="slidenum">
              <a:rPr lang="en-US" smtClean="0"/>
              <a:t>‹#›</a:t>
            </a:fld>
            <a:endParaRPr lang="en-US"/>
          </a:p>
        </p:txBody>
      </p:sp>
    </p:spTree>
    <p:extLst>
      <p:ext uri="{BB962C8B-B14F-4D97-AF65-F5344CB8AC3E}">
        <p14:creationId xmlns:p14="http://schemas.microsoft.com/office/powerpoint/2010/main" val="2951701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45A05068-4785-496C-9BE7-38749017D36F}" type="datetimeFigureOut">
              <a:rPr lang="en-US" smtClean="0"/>
              <a:t>11/17/2019</a:t>
            </a:fld>
            <a:endParaRPr lang="en-US"/>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DEBAAA1A-0EB6-4FB3-AAEA-2360940C8C69}" type="slidenum">
              <a:rPr lang="en-US" smtClean="0"/>
              <a:t>‹#›</a:t>
            </a:fld>
            <a:endParaRPr lang="en-US"/>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958055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4912A-D146-48F4-B0ED-D7087592C8EA}"/>
              </a:ext>
            </a:extLst>
          </p:cNvPr>
          <p:cNvSpPr>
            <a:spLocks noGrp="1"/>
          </p:cNvSpPr>
          <p:nvPr>
            <p:ph type="ctrTitle"/>
          </p:nvPr>
        </p:nvSpPr>
        <p:spPr/>
        <p:txBody>
          <a:bodyPr>
            <a:normAutofit/>
          </a:bodyPr>
          <a:lstStyle/>
          <a:p>
            <a:r>
              <a:rPr lang="en-US" dirty="0"/>
              <a:t>Detecting Self Disclosure in Medical Forums</a:t>
            </a:r>
          </a:p>
        </p:txBody>
      </p:sp>
      <p:sp>
        <p:nvSpPr>
          <p:cNvPr id="3" name="Subtitle 2">
            <a:extLst>
              <a:ext uri="{FF2B5EF4-FFF2-40B4-BE49-F238E27FC236}">
                <a16:creationId xmlns:a16="http://schemas.microsoft.com/office/drawing/2014/main" id="{24E9EF0F-B7E1-4C8E-9FBA-A36E7F4251B8}"/>
              </a:ext>
            </a:extLst>
          </p:cNvPr>
          <p:cNvSpPr>
            <a:spLocks noGrp="1"/>
          </p:cNvSpPr>
          <p:nvPr>
            <p:ph type="subTitle" idx="1"/>
          </p:nvPr>
        </p:nvSpPr>
        <p:spPr/>
        <p:txBody>
          <a:bodyPr/>
          <a:lstStyle/>
          <a:p>
            <a:r>
              <a:rPr lang="en-US" dirty="0"/>
              <a:t>Physical conditions vs. Mental conditions</a:t>
            </a:r>
          </a:p>
        </p:txBody>
      </p:sp>
    </p:spTree>
    <p:extLst>
      <p:ext uri="{BB962C8B-B14F-4D97-AF65-F5344CB8AC3E}">
        <p14:creationId xmlns:p14="http://schemas.microsoft.com/office/powerpoint/2010/main" val="2057296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F6501-9D3E-41E9-AF42-D01EA077774A}"/>
              </a:ext>
            </a:extLst>
          </p:cNvPr>
          <p:cNvSpPr>
            <a:spLocks noGrp="1"/>
          </p:cNvSpPr>
          <p:nvPr>
            <p:ph type="title"/>
          </p:nvPr>
        </p:nvSpPr>
        <p:spPr/>
        <p:txBody>
          <a:bodyPr/>
          <a:lstStyle/>
          <a:p>
            <a:r>
              <a:rPr lang="en-US" dirty="0"/>
              <a:t>Statistics</a:t>
            </a:r>
          </a:p>
        </p:txBody>
      </p:sp>
      <p:sp>
        <p:nvSpPr>
          <p:cNvPr id="3" name="Content Placeholder 2">
            <a:extLst>
              <a:ext uri="{FF2B5EF4-FFF2-40B4-BE49-F238E27FC236}">
                <a16:creationId xmlns:a16="http://schemas.microsoft.com/office/drawing/2014/main" id="{3D58DF6D-B1B1-4C4A-BC4E-4369895DE56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05986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93DD4-B30F-449C-89DB-92A788CB7259}"/>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FCCF0DE-9981-46A1-8D3E-EB80AEDF356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91166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82BEC-DB7B-43C7-8359-B48228CF4354}"/>
              </a:ext>
            </a:extLst>
          </p:cNvPr>
          <p:cNvSpPr>
            <a:spLocks noGrp="1"/>
          </p:cNvSpPr>
          <p:nvPr>
            <p:ph type="title"/>
          </p:nvPr>
        </p:nvSpPr>
        <p:spPr/>
        <p:txBody>
          <a:bodyPr/>
          <a:lstStyle/>
          <a:p>
            <a:r>
              <a:rPr lang="en-US" dirty="0"/>
              <a:t>improvements</a:t>
            </a:r>
          </a:p>
        </p:txBody>
      </p:sp>
      <p:sp>
        <p:nvSpPr>
          <p:cNvPr id="3" name="Content Placeholder 2">
            <a:extLst>
              <a:ext uri="{FF2B5EF4-FFF2-40B4-BE49-F238E27FC236}">
                <a16:creationId xmlns:a16="http://schemas.microsoft.com/office/drawing/2014/main" id="{B5123F4D-CAD5-431B-B88F-5997C7AF350B}"/>
              </a:ext>
            </a:extLst>
          </p:cNvPr>
          <p:cNvSpPr>
            <a:spLocks noGrp="1"/>
          </p:cNvSpPr>
          <p:nvPr>
            <p:ph idx="1"/>
          </p:nvPr>
        </p:nvSpPr>
        <p:spPr/>
        <p:txBody>
          <a:bodyPr/>
          <a:lstStyle/>
          <a:p>
            <a:r>
              <a:rPr lang="en-US" dirty="0"/>
              <a:t>Regularization</a:t>
            </a:r>
          </a:p>
          <a:p>
            <a:r>
              <a:rPr lang="en-US" dirty="0"/>
              <a:t>More categories</a:t>
            </a:r>
          </a:p>
          <a:p>
            <a:r>
              <a:rPr lang="en-US" dirty="0"/>
              <a:t>More samples in each category</a:t>
            </a:r>
          </a:p>
          <a:p>
            <a:r>
              <a:rPr lang="en-US" dirty="0"/>
              <a:t>More labels</a:t>
            </a:r>
          </a:p>
          <a:p>
            <a:r>
              <a:rPr lang="en-US" dirty="0"/>
              <a:t>Static vs. non static channels</a:t>
            </a:r>
          </a:p>
        </p:txBody>
      </p:sp>
    </p:spTree>
    <p:extLst>
      <p:ext uri="{BB962C8B-B14F-4D97-AF65-F5344CB8AC3E}">
        <p14:creationId xmlns:p14="http://schemas.microsoft.com/office/powerpoint/2010/main" val="1530325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0FA4C-4916-4739-AB61-502E7DC111D0}"/>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451C2958-B783-4A7E-811E-1CFADE59687F}"/>
              </a:ext>
            </a:extLst>
          </p:cNvPr>
          <p:cNvSpPr>
            <a:spLocks noGrp="1"/>
          </p:cNvSpPr>
          <p:nvPr>
            <p:ph idx="1"/>
          </p:nvPr>
        </p:nvSpPr>
        <p:spPr/>
        <p:txBody>
          <a:bodyPr>
            <a:normAutofit/>
          </a:bodyPr>
          <a:lstStyle/>
          <a:p>
            <a:pPr marL="457200" indent="-457200">
              <a:buFont typeface="+mj-lt"/>
              <a:buAutoNum type="arabicPeriod"/>
            </a:pPr>
            <a:r>
              <a:rPr lang="en-US" dirty="0"/>
              <a:t>https://psychology.iresearchnet.com/social-psychology/self/self-disclosure/</a:t>
            </a:r>
          </a:p>
          <a:p>
            <a:pPr marL="457200" indent="-457200">
              <a:buFont typeface="+mj-lt"/>
              <a:buAutoNum type="arabicPeriod"/>
            </a:pPr>
            <a:r>
              <a:rPr lang="en-US" dirty="0"/>
              <a:t>Sloan, Denise M. Self-disclosure and psychological well-being. APA </a:t>
            </a:r>
            <a:r>
              <a:rPr lang="en-US" dirty="0" err="1"/>
              <a:t>PsycNet</a:t>
            </a:r>
            <a:endParaRPr lang="en-US" dirty="0"/>
          </a:p>
          <a:p>
            <a:pPr marL="457200" indent="-457200">
              <a:buFont typeface="+mj-lt"/>
              <a:buAutoNum type="arabicPeriod"/>
            </a:pPr>
            <a:r>
              <a:rPr lang="en-US" dirty="0"/>
              <a:t>https://study.com/academy/lesson/self-representation-face-to-face-vs-online.html</a:t>
            </a:r>
          </a:p>
          <a:p>
            <a:pPr marL="457200" indent="-457200">
              <a:buFont typeface="+mj-lt"/>
              <a:buAutoNum type="arabicPeriod"/>
            </a:pPr>
            <a:r>
              <a:rPr lang="en-US" dirty="0"/>
              <a:t>patient.info</a:t>
            </a:r>
          </a:p>
          <a:p>
            <a:pPr marL="457200" indent="-457200">
              <a:buFont typeface="+mj-lt"/>
              <a:buAutoNum type="arabicPeriod"/>
            </a:pPr>
            <a:r>
              <a:rPr lang="en-US" dirty="0" err="1"/>
              <a:t>kim</a:t>
            </a:r>
            <a:r>
              <a:rPr lang="en-US" dirty="0"/>
              <a:t>, “Convolutional Neural Networks for Sentence Classification”, 2014.</a:t>
            </a:r>
          </a:p>
          <a:p>
            <a:pPr marL="457200" indent="-457200">
              <a:buFont typeface="+mj-lt"/>
              <a:buAutoNum type="arabicPeriod"/>
            </a:pPr>
            <a:endParaRPr lang="en-US" dirty="0"/>
          </a:p>
        </p:txBody>
      </p:sp>
    </p:spTree>
    <p:extLst>
      <p:ext uri="{BB962C8B-B14F-4D97-AF65-F5344CB8AC3E}">
        <p14:creationId xmlns:p14="http://schemas.microsoft.com/office/powerpoint/2010/main" val="1885864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D3F38-3B3C-417D-BDE4-A4F79E39D34E}"/>
              </a:ext>
            </a:extLst>
          </p:cNvPr>
          <p:cNvSpPr>
            <a:spLocks noGrp="1"/>
          </p:cNvSpPr>
          <p:nvPr>
            <p:ph type="title"/>
          </p:nvPr>
        </p:nvSpPr>
        <p:spPr/>
        <p:txBody>
          <a:bodyPr/>
          <a:lstStyle/>
          <a:p>
            <a:r>
              <a:rPr lang="en-US" dirty="0"/>
              <a:t>Any questions?</a:t>
            </a:r>
          </a:p>
        </p:txBody>
      </p:sp>
    </p:spTree>
    <p:extLst>
      <p:ext uri="{BB962C8B-B14F-4D97-AF65-F5344CB8AC3E}">
        <p14:creationId xmlns:p14="http://schemas.microsoft.com/office/powerpoint/2010/main" val="848431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78B8A-7FA8-4431-B76F-8E7A4A5A6707}"/>
              </a:ext>
            </a:extLst>
          </p:cNvPr>
          <p:cNvSpPr>
            <a:spLocks noGrp="1"/>
          </p:cNvSpPr>
          <p:nvPr>
            <p:ph type="title"/>
          </p:nvPr>
        </p:nvSpPr>
        <p:spPr>
          <a:xfrm>
            <a:off x="2997201" y="1830579"/>
            <a:ext cx="6024824" cy="1837181"/>
          </a:xfrm>
        </p:spPr>
        <p:txBody>
          <a:bodyPr>
            <a:normAutofit/>
          </a:bodyPr>
          <a:lstStyle/>
          <a:p>
            <a:r>
              <a:rPr lang="en-US" sz="6000" dirty="0"/>
              <a:t>Self-Disclosure</a:t>
            </a:r>
          </a:p>
        </p:txBody>
      </p:sp>
      <p:sp>
        <p:nvSpPr>
          <p:cNvPr id="3" name="Text Placeholder 2">
            <a:extLst>
              <a:ext uri="{FF2B5EF4-FFF2-40B4-BE49-F238E27FC236}">
                <a16:creationId xmlns:a16="http://schemas.microsoft.com/office/drawing/2014/main" id="{203FB19E-166E-4E3E-9E73-BC82D0179DF8}"/>
              </a:ext>
            </a:extLst>
          </p:cNvPr>
          <p:cNvSpPr>
            <a:spLocks noGrp="1"/>
          </p:cNvSpPr>
          <p:nvPr>
            <p:ph type="body" idx="1"/>
          </p:nvPr>
        </p:nvSpPr>
        <p:spPr/>
        <p:txBody>
          <a:bodyPr>
            <a:normAutofit fontScale="92500" lnSpcReduction="20000"/>
          </a:bodyPr>
          <a:lstStyle/>
          <a:p>
            <a:r>
              <a:rPr lang="en-US" dirty="0"/>
              <a:t>Self-disclosure refers to the process of revealing personal information about oneself to others</a:t>
            </a:r>
          </a:p>
        </p:txBody>
      </p:sp>
    </p:spTree>
    <p:extLst>
      <p:ext uri="{BB962C8B-B14F-4D97-AF65-F5344CB8AC3E}">
        <p14:creationId xmlns:p14="http://schemas.microsoft.com/office/powerpoint/2010/main" val="1309155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51392-5A96-4D9F-8821-D546C7B9F315}"/>
              </a:ext>
            </a:extLst>
          </p:cNvPr>
          <p:cNvSpPr>
            <a:spLocks noGrp="1"/>
          </p:cNvSpPr>
          <p:nvPr>
            <p:ph type="title"/>
          </p:nvPr>
        </p:nvSpPr>
        <p:spPr>
          <a:xfrm>
            <a:off x="2885440" y="568345"/>
            <a:ext cx="8818831" cy="1560716"/>
          </a:xfrm>
        </p:spPr>
        <p:txBody>
          <a:bodyPr/>
          <a:lstStyle/>
          <a:p>
            <a:r>
              <a:rPr lang="en-US" dirty="0"/>
              <a:t>Why we are researching on self-disclosure online?</a:t>
            </a:r>
          </a:p>
        </p:txBody>
      </p:sp>
      <p:sp>
        <p:nvSpPr>
          <p:cNvPr id="3" name="Content Placeholder 2">
            <a:extLst>
              <a:ext uri="{FF2B5EF4-FFF2-40B4-BE49-F238E27FC236}">
                <a16:creationId xmlns:a16="http://schemas.microsoft.com/office/drawing/2014/main" id="{C8FDE7B0-5917-4E89-B647-36E637E763F0}"/>
              </a:ext>
            </a:extLst>
          </p:cNvPr>
          <p:cNvSpPr>
            <a:spLocks noGrp="1"/>
          </p:cNvSpPr>
          <p:nvPr>
            <p:ph idx="1"/>
          </p:nvPr>
        </p:nvSpPr>
        <p:spPr>
          <a:xfrm>
            <a:off x="2519680" y="2438400"/>
            <a:ext cx="9184591" cy="3651504"/>
          </a:xfrm>
        </p:spPr>
        <p:txBody>
          <a:bodyPr>
            <a:normAutofit fontScale="85000" lnSpcReduction="20000"/>
          </a:bodyPr>
          <a:lstStyle/>
          <a:p>
            <a:r>
              <a:rPr lang="en-US" dirty="0"/>
              <a:t>In addition to facilitating social bonds, self-disclosure also produces a wide variety of health benefits, and self-disclosure in psychotherapy is thought to play a critical role in successful treatment outcome.</a:t>
            </a:r>
          </a:p>
          <a:p>
            <a:r>
              <a:rPr lang="en-US" dirty="0"/>
              <a:t>Research has been mainly done on the psychological aspect of this issue. We would like to consider whether patients in physical pain have the same tendency to self-disclose than mental patients or not. By finding which disease category has the most tendency to self-disclose, medical procedures could be revised and improved and hopefully help more patients.</a:t>
            </a:r>
          </a:p>
          <a:p>
            <a:r>
              <a:rPr lang="en-US" dirty="0"/>
              <a:t>In person, acts of self-disclosure bring a risk of the other person's displeasure or rejection. In rare cases, the disclosure can have violent consequences. Further, because of the revealed identities of the communicants, one party can tell the secrets or unflattering attributes of the other party to a wider social group. The degree of anonymity online, varying by whether the parties know each other in their normal lives, can sometimes encourage self-disclosure of intimate information because there is a lack of wider consequences.</a:t>
            </a:r>
          </a:p>
        </p:txBody>
      </p:sp>
    </p:spTree>
    <p:extLst>
      <p:ext uri="{BB962C8B-B14F-4D97-AF65-F5344CB8AC3E}">
        <p14:creationId xmlns:p14="http://schemas.microsoft.com/office/powerpoint/2010/main" val="1081150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322A2-C854-45AC-901D-91A362C20A60}"/>
              </a:ext>
            </a:extLst>
          </p:cNvPr>
          <p:cNvSpPr>
            <a:spLocks noGrp="1"/>
          </p:cNvSpPr>
          <p:nvPr>
            <p:ph type="title"/>
          </p:nvPr>
        </p:nvSpPr>
        <p:spPr>
          <a:xfrm>
            <a:off x="487730" y="441414"/>
            <a:ext cx="3227715" cy="1687924"/>
          </a:xfrm>
        </p:spPr>
        <p:txBody>
          <a:bodyPr/>
          <a:lstStyle/>
          <a:p>
            <a:r>
              <a:rPr lang="en-US" dirty="0"/>
              <a:t>project goal</a:t>
            </a:r>
          </a:p>
        </p:txBody>
      </p:sp>
      <p:sp>
        <p:nvSpPr>
          <p:cNvPr id="4" name="Text Placeholder 3">
            <a:extLst>
              <a:ext uri="{FF2B5EF4-FFF2-40B4-BE49-F238E27FC236}">
                <a16:creationId xmlns:a16="http://schemas.microsoft.com/office/drawing/2014/main" id="{A3827CAA-B973-4097-B9BB-BE5E20E2911B}"/>
              </a:ext>
            </a:extLst>
          </p:cNvPr>
          <p:cNvSpPr>
            <a:spLocks noGrp="1"/>
          </p:cNvSpPr>
          <p:nvPr>
            <p:ph type="body" sz="half" idx="2"/>
          </p:nvPr>
        </p:nvSpPr>
        <p:spPr>
          <a:xfrm>
            <a:off x="487730" y="2177325"/>
            <a:ext cx="3227715" cy="2872197"/>
          </a:xfrm>
        </p:spPr>
        <p:txBody>
          <a:bodyPr/>
          <a:lstStyle/>
          <a:p>
            <a:r>
              <a:rPr lang="en-US" dirty="0"/>
              <a:t>find an approximate estimation of which disease category has the most tendency to self-disclose.</a:t>
            </a:r>
          </a:p>
        </p:txBody>
      </p:sp>
      <p:sp>
        <p:nvSpPr>
          <p:cNvPr id="7" name="Content Placeholder 2">
            <a:extLst>
              <a:ext uri="{FF2B5EF4-FFF2-40B4-BE49-F238E27FC236}">
                <a16:creationId xmlns:a16="http://schemas.microsoft.com/office/drawing/2014/main" id="{FE6F73A8-08E8-4D79-92C5-5344ED18348A}"/>
              </a:ext>
            </a:extLst>
          </p:cNvPr>
          <p:cNvSpPr>
            <a:spLocks noGrp="1"/>
          </p:cNvSpPr>
          <p:nvPr>
            <p:ph idx="1"/>
          </p:nvPr>
        </p:nvSpPr>
        <p:spPr>
          <a:xfrm>
            <a:off x="3714750" y="601663"/>
            <a:ext cx="7597775" cy="5654675"/>
          </a:xfrm>
        </p:spPr>
        <p:txBody>
          <a:bodyPr/>
          <a:lstStyle/>
          <a:p>
            <a:pPr marL="0" indent="0">
              <a:buNone/>
            </a:pPr>
            <a:r>
              <a:rPr lang="en-US" dirty="0"/>
              <a:t> Our categories are as follows: </a:t>
            </a:r>
          </a:p>
          <a:p>
            <a:pPr marL="285750" indent="-285750">
              <a:buFont typeface="Arial" panose="020B0604020202020204" pitchFamily="34" charset="0"/>
              <a:buChar char="•"/>
            </a:pPr>
            <a:r>
              <a:rPr lang="en-US" dirty="0"/>
              <a:t>Mental health (anxiety disorder and depression)</a:t>
            </a:r>
          </a:p>
          <a:p>
            <a:pPr marL="285750" indent="-285750">
              <a:buFont typeface="Arial" panose="020B0604020202020204" pitchFamily="34" charset="0"/>
              <a:buChar char="•"/>
            </a:pPr>
            <a:r>
              <a:rPr lang="en-US" dirty="0"/>
              <a:t>Physical health (Abdominal disorders, Knee problems)</a:t>
            </a:r>
          </a:p>
          <a:p>
            <a:pPr marL="0" indent="0">
              <a:buNone/>
            </a:pPr>
            <a:endParaRPr lang="en-US" dirty="0"/>
          </a:p>
          <a:p>
            <a:pPr marL="0" indent="0">
              <a:buNone/>
            </a:pPr>
            <a:endParaRPr lang="en-US" dirty="0"/>
          </a:p>
          <a:p>
            <a:pPr marL="0" indent="0">
              <a:buNone/>
            </a:pPr>
            <a:r>
              <a:rPr lang="en-US" dirty="0"/>
              <a:t>Comments are crawled from </a:t>
            </a:r>
          </a:p>
          <a:p>
            <a:pPr marL="0" indent="0">
              <a:buNone/>
            </a:pPr>
            <a:r>
              <a:rPr lang="en-US" dirty="0"/>
              <a:t>an online health forum </a:t>
            </a:r>
          </a:p>
          <a:p>
            <a:pPr marL="0" indent="0">
              <a:buNone/>
            </a:pPr>
            <a:r>
              <a:rPr lang="en-US" dirty="0"/>
              <a:t>Patient.info</a:t>
            </a:r>
          </a:p>
          <a:p>
            <a:pPr marL="0" indent="0">
              <a:buNone/>
            </a:pPr>
            <a:endParaRPr lang="en-US" dirty="0"/>
          </a:p>
        </p:txBody>
      </p:sp>
      <p:pic>
        <p:nvPicPr>
          <p:cNvPr id="9" name="Picture 8" descr="A screenshot of a cell phone&#10;&#10;Description automatically generated">
            <a:extLst>
              <a:ext uri="{FF2B5EF4-FFF2-40B4-BE49-F238E27FC236}">
                <a16:creationId xmlns:a16="http://schemas.microsoft.com/office/drawing/2014/main" id="{058B6620-FF77-4CD6-A186-60DC134ED7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7391" y="1926604"/>
            <a:ext cx="4255134" cy="4719775"/>
          </a:xfrm>
          <a:prstGeom prst="rect">
            <a:avLst/>
          </a:prstGeom>
        </p:spPr>
      </p:pic>
    </p:spTree>
    <p:extLst>
      <p:ext uri="{BB962C8B-B14F-4D97-AF65-F5344CB8AC3E}">
        <p14:creationId xmlns:p14="http://schemas.microsoft.com/office/powerpoint/2010/main" val="1887350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72D26-E711-4B16-B67D-8285BF5088CE}"/>
              </a:ext>
            </a:extLst>
          </p:cNvPr>
          <p:cNvSpPr>
            <a:spLocks noGrp="1"/>
          </p:cNvSpPr>
          <p:nvPr>
            <p:ph type="title"/>
          </p:nvPr>
        </p:nvSpPr>
        <p:spPr/>
        <p:txBody>
          <a:bodyPr/>
          <a:lstStyle/>
          <a:p>
            <a:r>
              <a:rPr lang="en-US" dirty="0"/>
              <a:t>Text Preprocessing</a:t>
            </a:r>
          </a:p>
        </p:txBody>
      </p:sp>
      <p:sp>
        <p:nvSpPr>
          <p:cNvPr id="3" name="TextBox 2">
            <a:extLst>
              <a:ext uri="{FF2B5EF4-FFF2-40B4-BE49-F238E27FC236}">
                <a16:creationId xmlns:a16="http://schemas.microsoft.com/office/drawing/2014/main" id="{54D2F492-3B39-4531-A991-68426493D183}"/>
              </a:ext>
            </a:extLst>
          </p:cNvPr>
          <p:cNvSpPr txBox="1"/>
          <p:nvPr/>
        </p:nvSpPr>
        <p:spPr>
          <a:xfrm>
            <a:off x="2933700" y="2528838"/>
            <a:ext cx="7551420" cy="2916696"/>
          </a:xfrm>
          <a:prstGeom prst="rect">
            <a:avLst/>
          </a:prstGeom>
          <a:noFill/>
        </p:spPr>
        <p:txBody>
          <a:bodyPr wrap="square" rtlCol="0">
            <a:spAutoFit/>
          </a:bodyPr>
          <a:lstStyle>
            <a:defPPr>
              <a:defRPr lang="en-US"/>
            </a:defPPr>
            <a:lvl1pPr marL="320040" indent="-320040" defTabSz="914400">
              <a:lnSpc>
                <a:spcPct val="91000"/>
              </a:lnSpc>
              <a:spcBef>
                <a:spcPts val="930"/>
              </a:spcBef>
              <a:buFont typeface="Corbel" panose="020B0503020204020204" pitchFamily="34" charset="0"/>
              <a:buChar char="–"/>
              <a:defRPr sz="1700">
                <a:solidFill>
                  <a:schemeClr val="tx2">
                    <a:lumMod val="75000"/>
                    <a:lumOff val="25000"/>
                  </a:schemeClr>
                </a:solidFill>
              </a:defRPr>
            </a:lvl1pPr>
          </a:lstStyle>
          <a:p>
            <a:r>
              <a:rPr lang="en-US" dirty="0"/>
              <a:t>Removing </a:t>
            </a:r>
            <a:r>
              <a:rPr lang="en-US" dirty="0" err="1"/>
              <a:t>stopwords</a:t>
            </a:r>
            <a:endParaRPr lang="en-US" dirty="0"/>
          </a:p>
          <a:p>
            <a:r>
              <a:rPr lang="en-US" dirty="0"/>
              <a:t>Removing punctuation</a:t>
            </a:r>
          </a:p>
          <a:p>
            <a:r>
              <a:rPr lang="en-US" dirty="0"/>
              <a:t>Removing emojis</a:t>
            </a:r>
          </a:p>
          <a:p>
            <a:r>
              <a:rPr lang="en-US" dirty="0"/>
              <a:t>Removing digits</a:t>
            </a:r>
          </a:p>
          <a:p>
            <a:r>
              <a:rPr lang="en-US" dirty="0"/>
              <a:t>Spell-correction</a:t>
            </a:r>
          </a:p>
          <a:p>
            <a:r>
              <a:rPr lang="en-US" dirty="0"/>
              <a:t>Tokenizing</a:t>
            </a:r>
          </a:p>
          <a:p>
            <a:r>
              <a:rPr lang="en-US" dirty="0"/>
              <a:t>Padding sequences</a:t>
            </a:r>
          </a:p>
          <a:p>
            <a:r>
              <a:rPr lang="en-US" dirty="0"/>
              <a:t>Using Glove 100d to create an embedding matrix</a:t>
            </a:r>
          </a:p>
        </p:txBody>
      </p:sp>
    </p:spTree>
    <p:extLst>
      <p:ext uri="{BB962C8B-B14F-4D97-AF65-F5344CB8AC3E}">
        <p14:creationId xmlns:p14="http://schemas.microsoft.com/office/powerpoint/2010/main" val="156927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E040-59D1-4378-BECB-23F2612B387C}"/>
              </a:ext>
            </a:extLst>
          </p:cNvPr>
          <p:cNvSpPr>
            <a:spLocks noGrp="1"/>
          </p:cNvSpPr>
          <p:nvPr>
            <p:ph type="title"/>
          </p:nvPr>
        </p:nvSpPr>
        <p:spPr/>
        <p:txBody>
          <a:bodyPr/>
          <a:lstStyle/>
          <a:p>
            <a:r>
              <a:rPr lang="en-US" dirty="0"/>
              <a:t>Labelling the data</a:t>
            </a:r>
          </a:p>
        </p:txBody>
      </p:sp>
      <p:sp>
        <p:nvSpPr>
          <p:cNvPr id="3" name="Content Placeholder 2">
            <a:extLst>
              <a:ext uri="{FF2B5EF4-FFF2-40B4-BE49-F238E27FC236}">
                <a16:creationId xmlns:a16="http://schemas.microsoft.com/office/drawing/2014/main" id="{3D3EB06E-7056-48C5-9C81-29C6DE6D691D}"/>
              </a:ext>
            </a:extLst>
          </p:cNvPr>
          <p:cNvSpPr>
            <a:spLocks noGrp="1"/>
          </p:cNvSpPr>
          <p:nvPr>
            <p:ph idx="1"/>
          </p:nvPr>
        </p:nvSpPr>
        <p:spPr/>
        <p:txBody>
          <a:bodyPr/>
          <a:lstStyle/>
          <a:p>
            <a:r>
              <a:rPr lang="en-US" dirty="0"/>
              <a:t>1500 comments labelled as self-disclosing comments</a:t>
            </a:r>
          </a:p>
          <a:p>
            <a:r>
              <a:rPr lang="en-US" dirty="0"/>
              <a:t>1050 comments labelled as non self-disclosing comments</a:t>
            </a:r>
          </a:p>
        </p:txBody>
      </p:sp>
    </p:spTree>
    <p:extLst>
      <p:ext uri="{BB962C8B-B14F-4D97-AF65-F5344CB8AC3E}">
        <p14:creationId xmlns:p14="http://schemas.microsoft.com/office/powerpoint/2010/main" val="3736068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FCDF6-B427-4B55-83CB-570A98DFBD8C}"/>
              </a:ext>
            </a:extLst>
          </p:cNvPr>
          <p:cNvSpPr>
            <a:spLocks noGrp="1"/>
          </p:cNvSpPr>
          <p:nvPr>
            <p:ph type="title"/>
          </p:nvPr>
        </p:nvSpPr>
        <p:spPr/>
        <p:txBody>
          <a:bodyPr/>
          <a:lstStyle/>
          <a:p>
            <a:r>
              <a:rPr lang="en-US" dirty="0"/>
              <a:t>The model</a:t>
            </a:r>
          </a:p>
        </p:txBody>
      </p:sp>
      <p:pic>
        <p:nvPicPr>
          <p:cNvPr id="6" name="Picture 5" descr="A close up of a map&#10;&#10;Description automatically generated">
            <a:extLst>
              <a:ext uri="{FF2B5EF4-FFF2-40B4-BE49-F238E27FC236}">
                <a16:creationId xmlns:a16="http://schemas.microsoft.com/office/drawing/2014/main" id="{1C670BB4-0791-4535-8F33-0F6A89D937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2215197"/>
            <a:ext cx="9753600" cy="4276725"/>
          </a:xfrm>
          <a:prstGeom prst="rect">
            <a:avLst/>
          </a:prstGeom>
        </p:spPr>
      </p:pic>
    </p:spTree>
    <p:extLst>
      <p:ext uri="{BB962C8B-B14F-4D97-AF65-F5344CB8AC3E}">
        <p14:creationId xmlns:p14="http://schemas.microsoft.com/office/powerpoint/2010/main" val="724836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DC13F-4D34-4197-B9B0-455C7A93593B}"/>
              </a:ext>
            </a:extLst>
          </p:cNvPr>
          <p:cNvSpPr>
            <a:spLocks noGrp="1"/>
          </p:cNvSpPr>
          <p:nvPr>
            <p:ph type="title"/>
          </p:nvPr>
        </p:nvSpPr>
        <p:spPr/>
        <p:txBody>
          <a:bodyPr/>
          <a:lstStyle/>
          <a:p>
            <a:r>
              <a:rPr lang="en-US" dirty="0"/>
              <a:t>The model &amp; </a:t>
            </a:r>
            <a:r>
              <a:rPr lang="en-US" dirty="0" err="1"/>
              <a:t>hyperparamters</a:t>
            </a:r>
            <a:endParaRPr lang="en-US" dirty="0"/>
          </a:p>
        </p:txBody>
      </p:sp>
      <p:sp>
        <p:nvSpPr>
          <p:cNvPr id="3" name="Content Placeholder 2">
            <a:extLst>
              <a:ext uri="{FF2B5EF4-FFF2-40B4-BE49-F238E27FC236}">
                <a16:creationId xmlns:a16="http://schemas.microsoft.com/office/drawing/2014/main" id="{1D7270C7-6F80-4ED9-A0EF-C03868066D57}"/>
              </a:ext>
            </a:extLst>
          </p:cNvPr>
          <p:cNvSpPr>
            <a:spLocks noGrp="1"/>
          </p:cNvSpPr>
          <p:nvPr>
            <p:ph idx="1"/>
          </p:nvPr>
        </p:nvSpPr>
        <p:spPr/>
        <p:txBody>
          <a:bodyPr/>
          <a:lstStyle/>
          <a:p>
            <a:r>
              <a:rPr lang="en-US" dirty="0"/>
              <a:t>Binary Classifier</a:t>
            </a:r>
          </a:p>
          <a:p>
            <a:r>
              <a:rPr lang="en-US" dirty="0"/>
              <a:t>Convolutional 1D (32 filters, kernel size of 8, </a:t>
            </a:r>
            <a:r>
              <a:rPr lang="en-US" dirty="0" err="1"/>
              <a:t>relu</a:t>
            </a:r>
            <a:r>
              <a:rPr lang="en-US" dirty="0"/>
              <a:t> activation)</a:t>
            </a:r>
          </a:p>
          <a:p>
            <a:r>
              <a:rPr lang="en-US" dirty="0" err="1"/>
              <a:t>Maxpooling</a:t>
            </a:r>
            <a:r>
              <a:rPr lang="en-US" dirty="0"/>
              <a:t> 1D (10)</a:t>
            </a:r>
          </a:p>
          <a:p>
            <a:r>
              <a:rPr lang="en-US" dirty="0"/>
              <a:t>Adam optimizer (learning rate = 0.001, beta1 = 0.9, beta2 = 0.999)</a:t>
            </a:r>
          </a:p>
          <a:p>
            <a:r>
              <a:rPr lang="en-US" dirty="0"/>
              <a:t>Evaluation metrics: accuracy, precision, recall, F1</a:t>
            </a:r>
          </a:p>
          <a:p>
            <a:r>
              <a:rPr lang="en-US" dirty="0"/>
              <a:t>Batch size = 32</a:t>
            </a:r>
          </a:p>
          <a:p>
            <a:r>
              <a:rPr lang="en-US" dirty="0"/>
              <a:t>Epochs = 5</a:t>
            </a:r>
          </a:p>
        </p:txBody>
      </p:sp>
    </p:spTree>
    <p:extLst>
      <p:ext uri="{BB962C8B-B14F-4D97-AF65-F5344CB8AC3E}">
        <p14:creationId xmlns:p14="http://schemas.microsoft.com/office/powerpoint/2010/main" val="1990235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9D2A9-1C30-40F1-9BBB-6027AFB602F5}"/>
              </a:ext>
            </a:extLst>
          </p:cNvPr>
          <p:cNvSpPr>
            <a:spLocks noGrp="1"/>
          </p:cNvSpPr>
          <p:nvPr>
            <p:ph type="title"/>
          </p:nvPr>
        </p:nvSpPr>
        <p:spPr/>
        <p:txBody>
          <a:bodyPr/>
          <a:lstStyle/>
          <a:p>
            <a:r>
              <a:rPr lang="en-US" dirty="0"/>
              <a:t>Evaluation of the model</a:t>
            </a:r>
          </a:p>
        </p:txBody>
      </p:sp>
      <p:sp>
        <p:nvSpPr>
          <p:cNvPr id="3" name="Content Placeholder 2">
            <a:extLst>
              <a:ext uri="{FF2B5EF4-FFF2-40B4-BE49-F238E27FC236}">
                <a16:creationId xmlns:a16="http://schemas.microsoft.com/office/drawing/2014/main" id="{AFB89022-9737-44EA-A69D-DC9BD2C6F69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62301435"/>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docProps/app.xml><?xml version="1.0" encoding="utf-8"?>
<Properties xmlns="http://schemas.openxmlformats.org/officeDocument/2006/extended-properties" xmlns:vt="http://schemas.openxmlformats.org/officeDocument/2006/docPropsVTypes">
  <Template>TM10001104[[fn=Feathered]]</Template>
  <TotalTime>109</TotalTime>
  <Words>451</Words>
  <Application>Microsoft Office PowerPoint</Application>
  <PresentationFormat>Widescreen</PresentationFormat>
  <Paragraphs>55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Century Schoolbook</vt:lpstr>
      <vt:lpstr>Corbel</vt:lpstr>
      <vt:lpstr>Feathered</vt:lpstr>
      <vt:lpstr>Detecting Self Disclosure in Medical Forums</vt:lpstr>
      <vt:lpstr>Self-Disclosure</vt:lpstr>
      <vt:lpstr>Why we are researching on self-disclosure online?</vt:lpstr>
      <vt:lpstr>project goal</vt:lpstr>
      <vt:lpstr>Text Preprocessing</vt:lpstr>
      <vt:lpstr>Labelling the data</vt:lpstr>
      <vt:lpstr>The model</vt:lpstr>
      <vt:lpstr>The model &amp; hyperparamters</vt:lpstr>
      <vt:lpstr>Evaluation of the model</vt:lpstr>
      <vt:lpstr>Statistics</vt:lpstr>
      <vt:lpstr>Conclusion</vt:lpstr>
      <vt:lpstr>improvements</vt:lpstr>
      <vt:lpstr>References</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Detecting Self Disclosure in Medical Forums</dc:title>
  <dc:creator>Ranjbar-Noiey, Pardis</dc:creator>
  <cp:lastModifiedBy>Ranjbar-Noiey, Pardis</cp:lastModifiedBy>
  <cp:revision>16</cp:revision>
  <dcterms:created xsi:type="dcterms:W3CDTF">2019-11-17T17:19:13Z</dcterms:created>
  <dcterms:modified xsi:type="dcterms:W3CDTF">2019-11-17T19:08:36Z</dcterms:modified>
</cp:coreProperties>
</file>