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1" r:id="rId1"/>
  </p:sldMasterIdLst>
  <p:notesMasterIdLst>
    <p:notesMasterId r:id="rId28"/>
  </p:notesMasterIdLst>
  <p:sldIdLst>
    <p:sldId id="256" r:id="rId2"/>
    <p:sldId id="257" r:id="rId3"/>
    <p:sldId id="303" r:id="rId4"/>
    <p:sldId id="318" r:id="rId5"/>
    <p:sldId id="319" r:id="rId6"/>
    <p:sldId id="306" r:id="rId7"/>
    <p:sldId id="315" r:id="rId8"/>
    <p:sldId id="327" r:id="rId9"/>
    <p:sldId id="325" r:id="rId10"/>
    <p:sldId id="320" r:id="rId11"/>
    <p:sldId id="321" r:id="rId12"/>
    <p:sldId id="323" r:id="rId13"/>
    <p:sldId id="324" r:id="rId14"/>
    <p:sldId id="307" r:id="rId15"/>
    <p:sldId id="316" r:id="rId16"/>
    <p:sldId id="309" r:id="rId17"/>
    <p:sldId id="329" r:id="rId18"/>
    <p:sldId id="333" r:id="rId19"/>
    <p:sldId id="334" r:id="rId20"/>
    <p:sldId id="310" r:id="rId21"/>
    <p:sldId id="331" r:id="rId22"/>
    <p:sldId id="332" r:id="rId23"/>
    <p:sldId id="311" r:id="rId24"/>
    <p:sldId id="313" r:id="rId25"/>
    <p:sldId id="317" r:id="rId26"/>
    <p:sldId id="302" r:id="rId27"/>
  </p:sldIdLst>
  <p:sldSz cx="9144000" cy="5143500" type="screen16x9"/>
  <p:notesSz cx="6858000" cy="9144000"/>
  <p:embeddedFontLst>
    <p:embeddedFont>
      <p:font typeface="Helvetica Neue Light" panose="020B0604020202020204" charset="0"/>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 name="Google Shape;1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7384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7077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8781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648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1938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5067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19523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0790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90554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2047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27547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903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18658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84171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13617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42658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6000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4349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5559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6188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764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1181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06984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16503" y="1125575"/>
            <a:ext cx="5514900" cy="20526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rgbClr val="FFFFFF"/>
              </a:buClr>
              <a:buSzPts val="4300"/>
              <a:buNone/>
              <a:defRPr sz="4300">
                <a:solidFill>
                  <a:srgbClr val="FFFFFF"/>
                </a:solidFill>
              </a:defRPr>
            </a:lvl1pPr>
            <a:lvl2pPr lvl="1" algn="ctr">
              <a:lnSpc>
                <a:spcPct val="100000"/>
              </a:lnSpc>
              <a:spcBef>
                <a:spcPts val="0"/>
              </a:spcBef>
              <a:spcAft>
                <a:spcPts val="0"/>
              </a:spcAft>
              <a:buSzPts val="4300"/>
              <a:buNone/>
              <a:defRPr sz="4300"/>
            </a:lvl2pPr>
            <a:lvl3pPr lvl="2" algn="ctr">
              <a:lnSpc>
                <a:spcPct val="100000"/>
              </a:lnSpc>
              <a:spcBef>
                <a:spcPts val="0"/>
              </a:spcBef>
              <a:spcAft>
                <a:spcPts val="0"/>
              </a:spcAft>
              <a:buSzPts val="4300"/>
              <a:buNone/>
              <a:defRPr sz="4300"/>
            </a:lvl3pPr>
            <a:lvl4pPr lvl="3" algn="ctr">
              <a:lnSpc>
                <a:spcPct val="100000"/>
              </a:lnSpc>
              <a:spcBef>
                <a:spcPts val="0"/>
              </a:spcBef>
              <a:spcAft>
                <a:spcPts val="0"/>
              </a:spcAft>
              <a:buSzPts val="4300"/>
              <a:buNone/>
              <a:defRPr sz="4300"/>
            </a:lvl4pPr>
            <a:lvl5pPr lvl="4" algn="ctr">
              <a:lnSpc>
                <a:spcPct val="100000"/>
              </a:lnSpc>
              <a:spcBef>
                <a:spcPts val="0"/>
              </a:spcBef>
              <a:spcAft>
                <a:spcPts val="0"/>
              </a:spcAft>
              <a:buSzPts val="4300"/>
              <a:buNone/>
              <a:defRPr sz="4300"/>
            </a:lvl5pPr>
            <a:lvl6pPr lvl="5" algn="ctr">
              <a:lnSpc>
                <a:spcPct val="100000"/>
              </a:lnSpc>
              <a:spcBef>
                <a:spcPts val="0"/>
              </a:spcBef>
              <a:spcAft>
                <a:spcPts val="0"/>
              </a:spcAft>
              <a:buSzPts val="4300"/>
              <a:buNone/>
              <a:defRPr sz="4300"/>
            </a:lvl6pPr>
            <a:lvl7pPr lvl="6" algn="ctr">
              <a:lnSpc>
                <a:spcPct val="100000"/>
              </a:lnSpc>
              <a:spcBef>
                <a:spcPts val="0"/>
              </a:spcBef>
              <a:spcAft>
                <a:spcPts val="0"/>
              </a:spcAft>
              <a:buSzPts val="4300"/>
              <a:buNone/>
              <a:defRPr sz="4300"/>
            </a:lvl7pPr>
            <a:lvl8pPr lvl="7" algn="ctr">
              <a:lnSpc>
                <a:spcPct val="100000"/>
              </a:lnSpc>
              <a:spcBef>
                <a:spcPts val="0"/>
              </a:spcBef>
              <a:spcAft>
                <a:spcPts val="0"/>
              </a:spcAft>
              <a:buSzPts val="4300"/>
              <a:buNone/>
              <a:defRPr sz="4300"/>
            </a:lvl8pPr>
            <a:lvl9pPr lvl="8" algn="ctr">
              <a:lnSpc>
                <a:spcPct val="100000"/>
              </a:lnSpc>
              <a:spcBef>
                <a:spcPts val="0"/>
              </a:spcBef>
              <a:spcAft>
                <a:spcPts val="0"/>
              </a:spcAft>
              <a:buSzPts val="4300"/>
              <a:buNone/>
              <a:defRPr sz="4300"/>
            </a:lvl9pPr>
          </a:lstStyle>
          <a:p>
            <a:endParaRPr/>
          </a:p>
        </p:txBody>
      </p:sp>
      <p:sp>
        <p:nvSpPr>
          <p:cNvPr id="11" name="Google Shape;11;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
        <p:cNvGrpSpPr/>
        <p:nvPr/>
      </p:nvGrpSpPr>
      <p:grpSpPr>
        <a:xfrm>
          <a:off x="0" y="0"/>
          <a:ext cx="0" cy="0"/>
          <a:chOff x="0" y="0"/>
          <a:chExt cx="0" cy="0"/>
        </a:xfrm>
      </p:grpSpPr>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p:cSld name="CUSTOM">
    <p:bg>
      <p:bgPr>
        <a:blipFill>
          <a:blip r:embed="rId2">
            <a:alphaModFix/>
          </a:blip>
          <a:stretch>
            <a:fillRect/>
          </a:stretch>
        </a:blipFill>
        <a:effectLst/>
      </p:bgPr>
    </p:bg>
    <p:spTree>
      <p:nvGrpSpPr>
        <p:cNvPr id="1" name="Shape 1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16500" y="368825"/>
            <a:ext cx="64845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Roboto"/>
              <a:buNone/>
              <a:defRPr sz="2800" b="1"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479200"/>
            <a:ext cx="8520600" cy="31839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eg"/><Relationship Id="rId7" Type="http://schemas.openxmlformats.org/officeDocument/2006/relationships/image" Target="../media/image13.jpeg"/><Relationship Id="rId12"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jpeg"/><Relationship Id="rId11" Type="http://schemas.openxmlformats.org/officeDocument/2006/relationships/image" Target="../media/image17.png"/><Relationship Id="rId5" Type="http://schemas.openxmlformats.org/officeDocument/2006/relationships/image" Target="../media/image11.jpe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jpe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igitallibrary.un.org/?ln=en" TargetMode="External"/><Relationship Id="rId7" Type="http://schemas.openxmlformats.org/officeDocument/2006/relationships/hyperlink" Target="https://www.icj-cij.org/case/131/advisory-opinions"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www.icj-cij.org/case/131/oral-proceedings" TargetMode="External"/><Relationship Id="rId5" Type="http://schemas.openxmlformats.org/officeDocument/2006/relationships/hyperlink" Target="https://www.icj-cij.org/case/131/written-proceedings" TargetMode="External"/><Relationship Id="rId4" Type="http://schemas.openxmlformats.org/officeDocument/2006/relationships/hyperlink" Target="https://www.icj-cij.org/advisory-proceedings"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19" name="Google Shape;19;p5"/>
          <p:cNvSpPr txBox="1">
            <a:spLocks noGrp="1"/>
          </p:cNvSpPr>
          <p:nvPr>
            <p:ph type="ctrTitle"/>
          </p:nvPr>
        </p:nvSpPr>
        <p:spPr>
          <a:xfrm>
            <a:off x="601263" y="519150"/>
            <a:ext cx="5514900" cy="20526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ct val="99537"/>
              <a:buNone/>
            </a:pPr>
            <a:r>
              <a:rPr lang="es-UY" sz="3600" dirty="0"/>
              <a:t>Proyecto Final de Bootcamp: Big Data, Machine Learning y AI</a:t>
            </a:r>
            <a:endParaRPr sz="3600" dirty="0"/>
          </a:p>
        </p:txBody>
      </p:sp>
      <p:sp>
        <p:nvSpPr>
          <p:cNvPr id="20" name="Google Shape;20;p5"/>
          <p:cNvSpPr txBox="1"/>
          <p:nvPr/>
        </p:nvSpPr>
        <p:spPr>
          <a:xfrm>
            <a:off x="601263" y="3571345"/>
            <a:ext cx="7854707"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UY" b="0" i="0" dirty="0">
                <a:solidFill>
                  <a:srgbClr val="DBDEE1"/>
                </a:solidFill>
                <a:effectLst/>
                <a:latin typeface="gg sans"/>
              </a:rPr>
              <a:t>Amado Martínez | Jorge Arrojo | Juan David Pardo | Rolando </a:t>
            </a:r>
            <a:r>
              <a:rPr lang="es-UY" b="0" i="0" dirty="0" err="1">
                <a:solidFill>
                  <a:srgbClr val="DBDEE1"/>
                </a:solidFill>
                <a:effectLst/>
                <a:latin typeface="gg sans"/>
              </a:rPr>
              <a:t>Rodriguez</a:t>
            </a:r>
            <a:r>
              <a:rPr lang="es-UY" b="0" i="0" dirty="0">
                <a:solidFill>
                  <a:srgbClr val="DBDEE1"/>
                </a:solidFill>
                <a:effectLst/>
                <a:latin typeface="gg sans"/>
              </a:rPr>
              <a:t> | Santiago Bedoya </a:t>
            </a:r>
            <a:endParaRPr lang="es-ES" sz="1400" b="0" i="0" u="none" strike="noStrike" cap="none" dirty="0">
              <a:solidFill>
                <a:schemeClr val="lt1"/>
              </a:solidFill>
              <a:latin typeface="Arial"/>
              <a:ea typeface="Arial"/>
              <a:cs typeface="Arial"/>
              <a:sym typeface="Arial"/>
            </a:endParaRPr>
          </a:p>
        </p:txBody>
      </p:sp>
      <p:sp>
        <p:nvSpPr>
          <p:cNvPr id="3" name="TextBox 2">
            <a:extLst>
              <a:ext uri="{FF2B5EF4-FFF2-40B4-BE49-F238E27FC236}">
                <a16:creationId xmlns:a16="http://schemas.microsoft.com/office/drawing/2014/main" id="{998C8F4C-92BA-EDB6-7A14-8BC9014E07C0}"/>
              </a:ext>
            </a:extLst>
          </p:cNvPr>
          <p:cNvSpPr txBox="1"/>
          <p:nvPr/>
        </p:nvSpPr>
        <p:spPr>
          <a:xfrm>
            <a:off x="601263" y="3140200"/>
            <a:ext cx="4572000" cy="400110"/>
          </a:xfrm>
          <a:prstGeom prst="rect">
            <a:avLst/>
          </a:prstGeom>
          <a:noFill/>
        </p:spPr>
        <p:txBody>
          <a:bodyPr wrap="square">
            <a:spAutoFit/>
          </a:bodyPr>
          <a:lstStyle/>
          <a:p>
            <a:r>
              <a:rPr lang="es-ES" sz="2000" dirty="0">
                <a:solidFill>
                  <a:schemeClr val="bg1"/>
                </a:solidFill>
                <a:latin typeface="Roboto" panose="02000000000000000000" pitchFamily="2" charset="0"/>
                <a:ea typeface="Roboto" panose="02000000000000000000" pitchFamily="2" charset="0"/>
                <a:cs typeface="Roboto" panose="02000000000000000000" pitchFamily="2" charset="0"/>
              </a:rPr>
              <a:t>Equipo : Data Divers</a:t>
            </a:r>
            <a:endParaRPr lang="es-UY" sz="20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6" name="Google Shape;26;p6"/>
          <p:cNvSpPr txBox="1"/>
          <p:nvPr/>
        </p:nvSpPr>
        <p:spPr>
          <a:xfrm>
            <a:off x="662940" y="923699"/>
            <a:ext cx="8016240" cy="3475300"/>
          </a:xfrm>
          <a:prstGeom prst="rect">
            <a:avLst/>
          </a:prstGeom>
          <a:noFill/>
          <a:ln>
            <a:noFill/>
          </a:ln>
        </p:spPr>
        <p:txBody>
          <a:bodyPr spcFirstLastPara="1" wrap="square" lIns="0" tIns="22850" rIns="0" bIns="0" anchor="t" anchorCtr="0">
            <a:spAutoFit/>
          </a:bodyPr>
          <a:lstStyle/>
          <a:p>
            <a:pPr marL="9525" marR="58579" algn="just">
              <a:lnSpc>
                <a:spcPct val="200000"/>
              </a:lnSpc>
              <a:spcBef>
                <a:spcPts val="180"/>
              </a:spcBef>
            </a:pPr>
            <a:r>
              <a:rPr lang="es-MX" sz="1800" b="1" dirty="0">
                <a:latin typeface="Helvetica Neue Light"/>
              </a:rPr>
              <a:t>Datos y Ficheros:</a:t>
            </a:r>
          </a:p>
          <a:p>
            <a:pPr marL="9525" marR="58579" algn="just">
              <a:lnSpc>
                <a:spcPct val="150000"/>
              </a:lnSpc>
              <a:spcBef>
                <a:spcPts val="180"/>
              </a:spcBef>
            </a:pPr>
            <a:r>
              <a:rPr lang="es-MX" sz="1600" b="1" dirty="0">
                <a:latin typeface="Helvetica Neue Light"/>
              </a:rPr>
              <a:t>Dividimos los datos y ficheros en dos categorías principales:</a:t>
            </a:r>
            <a:r>
              <a:rPr lang="es-MX" sz="1800" b="1" dirty="0">
                <a:latin typeface="Helvetica Neue Light"/>
              </a:rPr>
              <a:t> </a:t>
            </a:r>
          </a:p>
          <a:p>
            <a:pPr marL="342900" lvl="1" indent="-342900">
              <a:buFont typeface="+mj-lt"/>
              <a:buAutoNum type="arabicParenR"/>
            </a:pPr>
            <a:r>
              <a:rPr lang="es-MX" b="1" i="0" dirty="0">
                <a:solidFill>
                  <a:srgbClr val="0D0D0D"/>
                </a:solidFill>
                <a:effectLst/>
                <a:highlight>
                  <a:srgbClr val="FFFFFF"/>
                </a:highlight>
                <a:latin typeface="ui-sans-serif"/>
              </a:rPr>
              <a:t>Votaciones de la Asamblea General de la ONU:</a:t>
            </a:r>
            <a:endParaRPr lang="es-MX" b="0" i="0" dirty="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s-MX" b="0" i="0" dirty="0">
                <a:solidFill>
                  <a:srgbClr val="0D0D0D"/>
                </a:solidFill>
                <a:effectLst/>
                <a:highlight>
                  <a:srgbClr val="FFFFFF"/>
                </a:highlight>
                <a:latin typeface="ui-sans-serif"/>
              </a:rPr>
              <a:t>Datos desde 1946 hasta 2014 provienen del Harvard University Dataverse y el repositorio United Nations General Assembly Voting Data.</a:t>
            </a:r>
          </a:p>
          <a:p>
            <a:pPr marL="742950" lvl="1" indent="-285750" algn="l">
              <a:buFont typeface="Arial" panose="020B0604020202020204" pitchFamily="34" charset="0"/>
              <a:buChar char="•"/>
            </a:pPr>
            <a:r>
              <a:rPr lang="es-MX" b="0" i="0" dirty="0">
                <a:solidFill>
                  <a:srgbClr val="0D0D0D"/>
                </a:solidFill>
                <a:effectLst/>
                <a:highlight>
                  <a:srgbClr val="FFFFFF"/>
                </a:highlight>
                <a:latin typeface="ui-sans-serif"/>
              </a:rPr>
              <a:t>Datos desde 2014 obtenidos mediante técnicas de Crawling y Scrapping de la Biblioteca Digital de la ONU (United Nations Digital Library).</a:t>
            </a:r>
          </a:p>
          <a:p>
            <a:pPr marL="742950" lvl="1" indent="-285750" algn="l">
              <a:buFont typeface="Arial" panose="020B0604020202020204" pitchFamily="34" charset="0"/>
              <a:buChar char="•"/>
            </a:pPr>
            <a:endParaRPr lang="es-MX" b="0" i="0" dirty="0">
              <a:solidFill>
                <a:srgbClr val="0D0D0D"/>
              </a:solidFill>
              <a:effectLst/>
              <a:highlight>
                <a:srgbClr val="FFFFFF"/>
              </a:highlight>
              <a:latin typeface="ui-sans-serif"/>
            </a:endParaRPr>
          </a:p>
          <a:p>
            <a:pPr marL="342900" lvl="1" indent="-342900">
              <a:buFont typeface="+mj-lt"/>
              <a:buAutoNum type="arabicParenR" startAt="2"/>
            </a:pPr>
            <a:r>
              <a:rPr lang="es-MX" b="1" dirty="0">
                <a:solidFill>
                  <a:srgbClr val="0D0D0D"/>
                </a:solidFill>
                <a:highlight>
                  <a:srgbClr val="FFFFFF"/>
                </a:highlight>
                <a:latin typeface="ui-sans-serif"/>
              </a:rPr>
              <a:t>Modelo de NLP para la opinión consultiva de la CIJ:</a:t>
            </a:r>
          </a:p>
          <a:p>
            <a:pPr marL="742950" lvl="1" indent="-285750" algn="l">
              <a:buFont typeface="Arial" panose="020B0604020202020204" pitchFamily="34" charset="0"/>
              <a:buChar char="•"/>
            </a:pPr>
            <a:r>
              <a:rPr lang="es-MX" b="0" i="0" dirty="0">
                <a:solidFill>
                  <a:srgbClr val="0D0D0D"/>
                </a:solidFill>
                <a:effectLst/>
                <a:highlight>
                  <a:srgbClr val="FFFFFF"/>
                </a:highlight>
                <a:latin typeface="ui-sans-serif"/>
              </a:rPr>
              <a:t>Datos de la Corte Internacional de Justicia, principalmente documentos en PDF de las opiniones consultivas de 2004 y 2023.</a:t>
            </a:r>
          </a:p>
          <a:p>
            <a:br>
              <a:rPr lang="es-MX" dirty="0"/>
            </a:br>
            <a:endParaRPr lang="es-MX" sz="1800" dirty="0">
              <a:solidFill>
                <a:srgbClr val="0D0D0D"/>
              </a:solidFill>
              <a:highlight>
                <a:srgbClr val="FFFFFF"/>
              </a:highlight>
              <a:latin typeface="ui-sans-serif"/>
            </a:endParaRPr>
          </a:p>
        </p:txBody>
      </p:sp>
      <p:sp>
        <p:nvSpPr>
          <p:cNvPr id="27" name="Google Shape;27;p6"/>
          <p:cNvSpPr txBox="1"/>
          <p:nvPr/>
        </p:nvSpPr>
        <p:spPr>
          <a:xfrm>
            <a:off x="662940" y="585145"/>
            <a:ext cx="4572000"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MX" sz="1600" b="1" dirty="0">
                <a:latin typeface="Helvetica Neue Light"/>
              </a:rPr>
              <a:t>Documentación de Archivos del Proyecto</a:t>
            </a:r>
            <a:endParaRPr sz="1600" b="1" dirty="0">
              <a:latin typeface="Helvetica Neue Light"/>
              <a:sym typeface="Helvetica Neue Light"/>
            </a:endParaRPr>
          </a:p>
        </p:txBody>
      </p:sp>
    </p:spTree>
    <p:extLst>
      <p:ext uri="{BB962C8B-B14F-4D97-AF65-F5344CB8AC3E}">
        <p14:creationId xmlns:p14="http://schemas.microsoft.com/office/powerpoint/2010/main" val="1361912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6" name="Google Shape;26;p6"/>
          <p:cNvSpPr txBox="1"/>
          <p:nvPr/>
        </p:nvSpPr>
        <p:spPr>
          <a:xfrm>
            <a:off x="662939" y="923699"/>
            <a:ext cx="8072351" cy="3090580"/>
          </a:xfrm>
          <a:prstGeom prst="rect">
            <a:avLst/>
          </a:prstGeom>
          <a:noFill/>
          <a:ln>
            <a:noFill/>
          </a:ln>
        </p:spPr>
        <p:txBody>
          <a:bodyPr spcFirstLastPara="1" wrap="square" lIns="0" tIns="22850" rIns="0" bIns="0" anchor="t" anchorCtr="0">
            <a:spAutoFit/>
          </a:bodyPr>
          <a:lstStyle/>
          <a:p>
            <a:pPr marL="9525" marR="58579" algn="just">
              <a:lnSpc>
                <a:spcPct val="200000"/>
              </a:lnSpc>
              <a:spcBef>
                <a:spcPts val="180"/>
              </a:spcBef>
            </a:pPr>
            <a:r>
              <a:rPr lang="es-MX" sz="1800" b="1" dirty="0">
                <a:latin typeface="Helvetica Neue Light"/>
              </a:rPr>
              <a:t>Datos y Ficheros:</a:t>
            </a:r>
          </a:p>
          <a:p>
            <a:pPr marL="9525" marR="58579" algn="just">
              <a:lnSpc>
                <a:spcPct val="150000"/>
              </a:lnSpc>
              <a:spcBef>
                <a:spcPts val="180"/>
              </a:spcBef>
            </a:pPr>
            <a:r>
              <a:rPr lang="es-MX" sz="1600" b="1" dirty="0">
                <a:latin typeface="Helvetica Neue Light"/>
              </a:rPr>
              <a:t>Procesamiento y Estructuración de Datos: </a:t>
            </a:r>
          </a:p>
          <a:p>
            <a:pPr marL="742950" lvl="1" indent="-285750">
              <a:buFont typeface="Arial" panose="020B0604020202020204" pitchFamily="34" charset="0"/>
              <a:buChar char="•"/>
            </a:pPr>
            <a:r>
              <a:rPr lang="es-MX" b="0" i="0" dirty="0">
                <a:solidFill>
                  <a:srgbClr val="0D0D0D"/>
                </a:solidFill>
                <a:effectLst/>
                <a:highlight>
                  <a:srgbClr val="FFFFFF"/>
                </a:highlight>
                <a:latin typeface="ui-sans-serif"/>
              </a:rPr>
              <a:t>Implementamos un sistema de </a:t>
            </a:r>
            <a:r>
              <a:rPr lang="es-MX" b="0" i="0" dirty="0" err="1">
                <a:solidFill>
                  <a:srgbClr val="0D0D0D"/>
                </a:solidFill>
                <a:effectLst/>
                <a:highlight>
                  <a:srgbClr val="FFFFFF"/>
                </a:highlight>
                <a:latin typeface="ui-sans-serif"/>
              </a:rPr>
              <a:t>Crawling</a:t>
            </a:r>
            <a:r>
              <a:rPr lang="es-MX" b="0" i="0" dirty="0">
                <a:solidFill>
                  <a:srgbClr val="0D0D0D"/>
                </a:solidFill>
                <a:effectLst/>
                <a:highlight>
                  <a:srgbClr val="FFFFFF"/>
                </a:highlight>
                <a:latin typeface="ui-sans-serif"/>
              </a:rPr>
              <a:t> con </a:t>
            </a:r>
            <a:r>
              <a:rPr lang="es-MX" b="0" i="0" dirty="0" err="1">
                <a:solidFill>
                  <a:srgbClr val="0D0D0D"/>
                </a:solidFill>
                <a:effectLst/>
                <a:highlight>
                  <a:srgbClr val="FFFFFF"/>
                </a:highlight>
                <a:latin typeface="ui-sans-serif"/>
              </a:rPr>
              <a:t>Selenium</a:t>
            </a:r>
            <a:r>
              <a:rPr lang="es-MX" b="0" i="0" dirty="0">
                <a:solidFill>
                  <a:srgbClr val="0D0D0D"/>
                </a:solidFill>
                <a:effectLst/>
                <a:highlight>
                  <a:srgbClr val="FFFFFF"/>
                </a:highlight>
                <a:latin typeface="ui-sans-serif"/>
              </a:rPr>
              <a:t> y WebDriver para extraer URLs y un sistema de Scrapping con lxml para procesar y almacenar los datos </a:t>
            </a:r>
            <a:r>
              <a:rPr lang="es-MX" dirty="0">
                <a:solidFill>
                  <a:srgbClr val="0D0D0D"/>
                </a:solidFill>
                <a:highlight>
                  <a:srgbClr val="FFFFFF"/>
                </a:highlight>
                <a:latin typeface="ui-sans-serif"/>
              </a:rPr>
              <a:t>para prepararlos en</a:t>
            </a:r>
            <a:r>
              <a:rPr lang="es-MX" b="0" i="0" dirty="0">
                <a:solidFill>
                  <a:srgbClr val="0D0D0D"/>
                </a:solidFill>
                <a:effectLst/>
                <a:highlight>
                  <a:srgbClr val="FFFFFF"/>
                </a:highlight>
                <a:latin typeface="ui-sans-serif"/>
              </a:rPr>
              <a:t> formatos JSON y CSV.</a:t>
            </a:r>
          </a:p>
          <a:p>
            <a:pPr marL="742950" lvl="1" indent="-285750">
              <a:buFont typeface="Arial" panose="020B0604020202020204" pitchFamily="34" charset="0"/>
              <a:buChar char="•"/>
            </a:pPr>
            <a:endParaRPr lang="es-MX" b="0" i="0" dirty="0">
              <a:solidFill>
                <a:srgbClr val="0D0D0D"/>
              </a:solidFill>
              <a:effectLst/>
              <a:highlight>
                <a:srgbClr val="FFFFFF"/>
              </a:highlight>
              <a:latin typeface="ui-sans-serif"/>
            </a:endParaRPr>
          </a:p>
          <a:p>
            <a:pPr marL="742950" lvl="1" indent="-285750">
              <a:buFont typeface="Arial" panose="020B0604020202020204" pitchFamily="34" charset="0"/>
              <a:buChar char="•"/>
            </a:pPr>
            <a:r>
              <a:rPr lang="es-MX" b="0" i="0" dirty="0">
                <a:solidFill>
                  <a:srgbClr val="0D0D0D"/>
                </a:solidFill>
                <a:effectLst/>
                <a:highlight>
                  <a:srgbClr val="FFFFFF"/>
                </a:highlight>
                <a:latin typeface="ui-sans-serif"/>
              </a:rPr>
              <a:t>Segmentamos y transformamos documentos PDF usando PyPDF2, permitiendo la organización de textos en formatos más manejables (texto plano y JSON).</a:t>
            </a:r>
          </a:p>
          <a:p>
            <a:pPr marL="742950" lvl="1" indent="-285750" algn="l">
              <a:buFont typeface="Arial" panose="020B0604020202020204" pitchFamily="34" charset="0"/>
              <a:buChar char="•"/>
            </a:pPr>
            <a:endParaRPr lang="es-MX" b="0" i="0" dirty="0">
              <a:solidFill>
                <a:srgbClr val="0D0D0D"/>
              </a:solidFill>
              <a:effectLst/>
              <a:highlight>
                <a:srgbClr val="FFFFFF"/>
              </a:highlight>
              <a:latin typeface="ui-sans-serif"/>
            </a:endParaRPr>
          </a:p>
          <a:p>
            <a:pPr lvl="1">
              <a:lnSpc>
                <a:spcPct val="150000"/>
              </a:lnSpc>
            </a:pPr>
            <a:r>
              <a:rPr lang="es-UY" sz="1600" b="1" dirty="0">
                <a:latin typeface="Helvetica Neue Light"/>
              </a:rPr>
              <a:t>Dificultades: </a:t>
            </a:r>
          </a:p>
          <a:p>
            <a:pPr marL="742950" lvl="1" indent="-285750">
              <a:buFont typeface="Arial" panose="020B0604020202020204" pitchFamily="34" charset="0"/>
              <a:buChar char="•"/>
            </a:pPr>
            <a:r>
              <a:rPr lang="es-MX" dirty="0">
                <a:solidFill>
                  <a:srgbClr val="0D0D0D"/>
                </a:solidFill>
                <a:highlight>
                  <a:srgbClr val="FFFFFF"/>
                </a:highlight>
                <a:latin typeface="ui-sans-serif"/>
              </a:rPr>
              <a:t> Encontramos desafíos con los documentos de Oral Proceedings debido a la calidad de digitalización, lo que limitó el alcance inicial del dataset.</a:t>
            </a:r>
          </a:p>
        </p:txBody>
      </p:sp>
      <p:sp>
        <p:nvSpPr>
          <p:cNvPr id="27" name="Google Shape;27;p6"/>
          <p:cNvSpPr txBox="1"/>
          <p:nvPr/>
        </p:nvSpPr>
        <p:spPr>
          <a:xfrm>
            <a:off x="662940" y="585145"/>
            <a:ext cx="4572000"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MX" sz="1600" b="1" dirty="0">
                <a:latin typeface="Helvetica Neue Light"/>
              </a:rPr>
              <a:t>Documentación de Archivos del Proyecto</a:t>
            </a:r>
            <a:endParaRPr sz="1600" b="1" dirty="0">
              <a:latin typeface="Helvetica Neue Light"/>
              <a:sym typeface="Helvetica Neue Light"/>
            </a:endParaRPr>
          </a:p>
        </p:txBody>
      </p:sp>
    </p:spTree>
    <p:extLst>
      <p:ext uri="{BB962C8B-B14F-4D97-AF65-F5344CB8AC3E}">
        <p14:creationId xmlns:p14="http://schemas.microsoft.com/office/powerpoint/2010/main" val="662395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6" name="Google Shape;26;p6"/>
          <p:cNvSpPr txBox="1"/>
          <p:nvPr/>
        </p:nvSpPr>
        <p:spPr>
          <a:xfrm>
            <a:off x="662940" y="923699"/>
            <a:ext cx="8016240" cy="2695600"/>
          </a:xfrm>
          <a:prstGeom prst="rect">
            <a:avLst/>
          </a:prstGeom>
          <a:noFill/>
          <a:ln>
            <a:noFill/>
          </a:ln>
        </p:spPr>
        <p:txBody>
          <a:bodyPr spcFirstLastPara="1" wrap="square" lIns="0" tIns="22850" rIns="0" bIns="0" anchor="t" anchorCtr="0">
            <a:spAutoFit/>
          </a:bodyPr>
          <a:lstStyle/>
          <a:p>
            <a:pPr marL="9525" marR="58579" algn="just">
              <a:lnSpc>
                <a:spcPct val="200000"/>
              </a:lnSpc>
              <a:spcBef>
                <a:spcPts val="180"/>
              </a:spcBef>
            </a:pPr>
            <a:r>
              <a:rPr lang="es-MX" sz="1600" b="1" dirty="0">
                <a:latin typeface="Helvetica Neue Light"/>
              </a:rPr>
              <a:t>Diseño y Estrategia del DAaaS:</a:t>
            </a:r>
          </a:p>
          <a:p>
            <a:pPr marL="742950" lvl="1" indent="-285750">
              <a:buFont typeface="Arial" panose="020B0604020202020204" pitchFamily="34" charset="0"/>
              <a:buChar char="•"/>
            </a:pPr>
            <a:r>
              <a:rPr lang="es-MX" b="0" i="0" dirty="0">
                <a:solidFill>
                  <a:srgbClr val="0D0D0D"/>
                </a:solidFill>
                <a:effectLst/>
                <a:highlight>
                  <a:srgbClr val="FFFFFF"/>
                </a:highlight>
                <a:latin typeface="ui-sans-serif"/>
              </a:rPr>
              <a:t>Creamos una arquitectura pensando en escalar el proyecto a un sistema que sea capaz de evolucionar en una solución que permita universalizar la informa que se trata en el ámbito de las Naciones Unidades y por eso diseñamos una arquitectura escalable.</a:t>
            </a:r>
          </a:p>
          <a:p>
            <a:pPr marL="742950" lvl="1" indent="-285750">
              <a:buFont typeface="Arial" panose="020B0604020202020204" pitchFamily="34" charset="0"/>
              <a:buChar char="•"/>
            </a:pPr>
            <a:endParaRPr lang="es-MX" b="0" i="0" dirty="0">
              <a:solidFill>
                <a:srgbClr val="0D0D0D"/>
              </a:solidFill>
              <a:effectLst/>
              <a:highlight>
                <a:srgbClr val="FFFFFF"/>
              </a:highlight>
              <a:latin typeface="ui-sans-serif"/>
            </a:endParaRPr>
          </a:p>
          <a:p>
            <a:pPr marL="742950" lvl="1" indent="-285750">
              <a:buFont typeface="Arial" panose="020B0604020202020204" pitchFamily="34" charset="0"/>
              <a:buChar char="•"/>
            </a:pPr>
            <a:r>
              <a:rPr lang="es-MX" b="0" i="0" dirty="0">
                <a:solidFill>
                  <a:srgbClr val="0D0D0D"/>
                </a:solidFill>
                <a:effectLst/>
                <a:highlight>
                  <a:srgbClr val="FFFFFF"/>
                </a:highlight>
                <a:latin typeface="ui-sans-serif"/>
              </a:rPr>
              <a:t>Para </a:t>
            </a:r>
            <a:r>
              <a:rPr lang="es-MX" dirty="0">
                <a:solidFill>
                  <a:srgbClr val="0D0D0D"/>
                </a:solidFill>
                <a:highlight>
                  <a:srgbClr val="FFFFFF"/>
                </a:highlight>
                <a:latin typeface="ui-sans-serif"/>
              </a:rPr>
              <a:t>eso propusimos c</a:t>
            </a:r>
            <a:r>
              <a:rPr lang="es-MX" b="0" i="0" dirty="0">
                <a:solidFill>
                  <a:srgbClr val="0D0D0D"/>
                </a:solidFill>
                <a:effectLst/>
                <a:highlight>
                  <a:srgbClr val="FFFFFF"/>
                </a:highlight>
                <a:latin typeface="ui-sans-serif"/>
              </a:rPr>
              <a:t>rear una aplicación web para mejorar el acceso y la difusión de información sobre asuntos tratados por la ONU, con capacidades de búsqueda, visualización, consulta y predicción de resoluciones basadas en documentos y recomendaciones. Incluir notificaciones en tiempo real sobre nuevas resoluciones, opiniones y votaciones. Además de un chat para realizar consultas sobre temas específicos que serán atendidos por IA Generativa</a:t>
            </a:r>
            <a:endParaRPr lang="es-MX" dirty="0">
              <a:solidFill>
                <a:srgbClr val="0D0D0D"/>
              </a:solidFill>
              <a:highlight>
                <a:srgbClr val="FFFFFF"/>
              </a:highlight>
              <a:latin typeface="ui-sans-serif"/>
            </a:endParaRPr>
          </a:p>
          <a:p>
            <a:pPr marL="457200" lvl="1"/>
            <a:endParaRPr lang="es-MX" dirty="0">
              <a:solidFill>
                <a:srgbClr val="0D0D0D"/>
              </a:solidFill>
              <a:highlight>
                <a:srgbClr val="FFFFFF"/>
              </a:highlight>
              <a:latin typeface="ui-sans-serif"/>
            </a:endParaRPr>
          </a:p>
        </p:txBody>
      </p:sp>
      <p:sp>
        <p:nvSpPr>
          <p:cNvPr id="27" name="Google Shape;27;p6"/>
          <p:cNvSpPr txBox="1"/>
          <p:nvPr/>
        </p:nvSpPr>
        <p:spPr>
          <a:xfrm>
            <a:off x="662940" y="585145"/>
            <a:ext cx="4572000"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UY" sz="1600" b="1" dirty="0">
                <a:latin typeface="Helvetica Neue Light"/>
              </a:rPr>
              <a:t>Arquitectura del DAaaS</a:t>
            </a:r>
            <a:endParaRPr sz="1600" b="1" dirty="0">
              <a:latin typeface="Helvetica Neue Light"/>
              <a:sym typeface="Helvetica Neue Light"/>
            </a:endParaRPr>
          </a:p>
        </p:txBody>
      </p:sp>
    </p:spTree>
    <p:extLst>
      <p:ext uri="{BB962C8B-B14F-4D97-AF65-F5344CB8AC3E}">
        <p14:creationId xmlns:p14="http://schemas.microsoft.com/office/powerpoint/2010/main" val="1996770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6" name="Google Shape;26;p6"/>
          <p:cNvSpPr txBox="1"/>
          <p:nvPr/>
        </p:nvSpPr>
        <p:spPr>
          <a:xfrm>
            <a:off x="662940" y="923699"/>
            <a:ext cx="8016240" cy="3793336"/>
          </a:xfrm>
          <a:prstGeom prst="rect">
            <a:avLst/>
          </a:prstGeom>
          <a:noFill/>
          <a:ln>
            <a:noFill/>
          </a:ln>
        </p:spPr>
        <p:txBody>
          <a:bodyPr spcFirstLastPara="1" wrap="square" lIns="0" tIns="22850" rIns="0" bIns="0" anchor="t" anchorCtr="0">
            <a:spAutoFit/>
          </a:bodyPr>
          <a:lstStyle/>
          <a:p>
            <a:pPr marL="9525" marR="58579" algn="just">
              <a:lnSpc>
                <a:spcPct val="200000"/>
              </a:lnSpc>
              <a:spcBef>
                <a:spcPts val="180"/>
              </a:spcBef>
            </a:pPr>
            <a:r>
              <a:rPr lang="es-UY" sz="1600" b="1" dirty="0">
                <a:latin typeface="Helvetica Neue Light"/>
              </a:rPr>
              <a:t>Infraestructura y Almacenamiento</a:t>
            </a:r>
            <a:r>
              <a:rPr lang="es-MX" sz="1600" b="1" dirty="0">
                <a:latin typeface="Helvetica Neue Light"/>
              </a:rPr>
              <a:t>:</a:t>
            </a:r>
          </a:p>
          <a:p>
            <a:pPr marL="742950" lvl="1" indent="-285750">
              <a:buFont typeface="Arial" panose="020B0604020202020204" pitchFamily="34" charset="0"/>
              <a:buChar char="•"/>
            </a:pPr>
            <a:r>
              <a:rPr lang="es-MX" dirty="0">
                <a:solidFill>
                  <a:srgbClr val="0D0D0D"/>
                </a:solidFill>
                <a:highlight>
                  <a:srgbClr val="FFFFFF"/>
                </a:highlight>
                <a:latin typeface="ui-sans-serif"/>
              </a:rPr>
              <a:t>Google Cloud Storage para almacenamiento de datos y documentos</a:t>
            </a:r>
          </a:p>
          <a:p>
            <a:pPr marL="742950" lvl="1" indent="-285750">
              <a:buFont typeface="Arial" panose="020B0604020202020204" pitchFamily="34" charset="0"/>
              <a:buChar char="•"/>
            </a:pPr>
            <a:r>
              <a:rPr lang="es-MX" dirty="0">
                <a:solidFill>
                  <a:srgbClr val="0D0D0D"/>
                </a:solidFill>
                <a:highlight>
                  <a:srgbClr val="FFFFFF"/>
                </a:highlight>
                <a:latin typeface="ui-sans-serif"/>
              </a:rPr>
              <a:t>Google Cloud SQL y Chroma DB para gestión de bases de datos</a:t>
            </a:r>
          </a:p>
          <a:p>
            <a:pPr marL="742950" lvl="1" indent="-285750">
              <a:buFont typeface="Arial" panose="020B0604020202020204" pitchFamily="34" charset="0"/>
              <a:buChar char="•"/>
            </a:pPr>
            <a:r>
              <a:rPr lang="es-MX" dirty="0">
                <a:solidFill>
                  <a:srgbClr val="0D0D0D"/>
                </a:solidFill>
                <a:highlight>
                  <a:srgbClr val="FFFFFF"/>
                </a:highlight>
                <a:latin typeface="ui-sans-serif"/>
              </a:rPr>
              <a:t>Load Balancers y Firewalls para gestión de tráfico y seguridad</a:t>
            </a:r>
          </a:p>
          <a:p>
            <a:pPr marL="9525" marR="58579" algn="just">
              <a:lnSpc>
                <a:spcPct val="150000"/>
              </a:lnSpc>
              <a:spcBef>
                <a:spcPts val="180"/>
              </a:spcBef>
            </a:pPr>
            <a:r>
              <a:rPr lang="es-MX" sz="1600" b="1" dirty="0">
                <a:latin typeface="Helvetica Neue Light"/>
              </a:rPr>
              <a:t>Procesamiento de Datos:</a:t>
            </a:r>
          </a:p>
          <a:p>
            <a:pPr marL="742950" lvl="1" indent="-285750">
              <a:buFont typeface="Arial" panose="020B0604020202020204" pitchFamily="34" charset="0"/>
              <a:buChar char="•"/>
            </a:pPr>
            <a:r>
              <a:rPr lang="es-UY" dirty="0">
                <a:solidFill>
                  <a:srgbClr val="0D0D0D"/>
                </a:solidFill>
                <a:highlight>
                  <a:srgbClr val="FFFFFF"/>
                </a:highlight>
                <a:latin typeface="ui-sans-serif"/>
              </a:rPr>
              <a:t>Cloud Functions para ejecutar crawlers y scrappers</a:t>
            </a:r>
          </a:p>
          <a:p>
            <a:pPr marL="742950" lvl="1" indent="-285750">
              <a:buFont typeface="Arial" panose="020B0604020202020204" pitchFamily="34" charset="0"/>
              <a:buChar char="•"/>
            </a:pPr>
            <a:r>
              <a:rPr lang="es-UY" dirty="0">
                <a:solidFill>
                  <a:srgbClr val="0D0D0D"/>
                </a:solidFill>
                <a:highlight>
                  <a:srgbClr val="FFFFFF"/>
                </a:highlight>
                <a:latin typeface="ui-sans-serif"/>
              </a:rPr>
              <a:t>Cloud Scheduler para tareas programadas</a:t>
            </a:r>
          </a:p>
          <a:p>
            <a:pPr marL="742950" lvl="1" indent="-285750">
              <a:buFont typeface="Arial" panose="020B0604020202020204" pitchFamily="34" charset="0"/>
              <a:buChar char="•"/>
            </a:pPr>
            <a:r>
              <a:rPr lang="es-UY" dirty="0">
                <a:solidFill>
                  <a:srgbClr val="0D0D0D"/>
                </a:solidFill>
                <a:highlight>
                  <a:srgbClr val="FFFFFF"/>
                </a:highlight>
                <a:latin typeface="ui-sans-serif"/>
              </a:rPr>
              <a:t>DataPrep y BigQuery para Datawarehousing</a:t>
            </a:r>
          </a:p>
          <a:p>
            <a:pPr marL="742950" lvl="1" indent="-285750">
              <a:buFont typeface="Arial" panose="020B0604020202020204" pitchFamily="34" charset="0"/>
              <a:buChar char="•"/>
            </a:pPr>
            <a:r>
              <a:rPr lang="es-UY" dirty="0">
                <a:solidFill>
                  <a:srgbClr val="0D0D0D"/>
                </a:solidFill>
                <a:highlight>
                  <a:srgbClr val="FFFFFF"/>
                </a:highlight>
                <a:latin typeface="ui-sans-serif"/>
              </a:rPr>
              <a:t>ElasticSearch y Kibana para análisis de logs</a:t>
            </a:r>
          </a:p>
          <a:p>
            <a:pPr marL="457200" lvl="1"/>
            <a:endParaRPr lang="es-MX" dirty="0">
              <a:solidFill>
                <a:srgbClr val="0D0D0D"/>
              </a:solidFill>
              <a:highlight>
                <a:srgbClr val="FFFFFF"/>
              </a:highlight>
              <a:latin typeface="ui-sans-serif"/>
            </a:endParaRPr>
          </a:p>
          <a:p>
            <a:pPr marL="9525" marR="58579" algn="just">
              <a:lnSpc>
                <a:spcPct val="150000"/>
              </a:lnSpc>
              <a:spcBef>
                <a:spcPts val="180"/>
              </a:spcBef>
            </a:pPr>
            <a:r>
              <a:rPr lang="es-UY" sz="1600" b="1" dirty="0">
                <a:latin typeface="Helvetica Neue Light"/>
              </a:rPr>
              <a:t>Notificaciones y Monitoreo</a:t>
            </a:r>
            <a:r>
              <a:rPr lang="es-MX" sz="1600" b="1" dirty="0">
                <a:latin typeface="Helvetica Neue Light"/>
              </a:rPr>
              <a:t>s:</a:t>
            </a:r>
          </a:p>
          <a:p>
            <a:pPr marL="742950" lvl="1" indent="-285750">
              <a:buFont typeface="Arial" panose="020B0604020202020204" pitchFamily="34" charset="0"/>
              <a:buChar char="•"/>
            </a:pPr>
            <a:r>
              <a:rPr lang="es-MX" dirty="0">
                <a:solidFill>
                  <a:srgbClr val="0D0D0D"/>
                </a:solidFill>
                <a:highlight>
                  <a:srgbClr val="FFFFFF"/>
                </a:highlight>
                <a:latin typeface="ui-sans-serif"/>
              </a:rPr>
              <a:t>Firebase Cloud Messaging para notificaciones push</a:t>
            </a:r>
          </a:p>
          <a:p>
            <a:pPr marL="742950" lvl="1" indent="-285750">
              <a:buFont typeface="Arial" panose="020B0604020202020204" pitchFamily="34" charset="0"/>
              <a:buChar char="•"/>
            </a:pPr>
            <a:r>
              <a:rPr lang="es-MX" dirty="0">
                <a:solidFill>
                  <a:srgbClr val="0D0D0D"/>
                </a:solidFill>
                <a:highlight>
                  <a:srgbClr val="FFFFFF"/>
                </a:highlight>
                <a:latin typeface="ui-sans-serif"/>
              </a:rPr>
              <a:t>Configuración de retención de logs para análisis detallado</a:t>
            </a:r>
          </a:p>
          <a:p>
            <a:pPr marL="457200" lvl="1"/>
            <a:endParaRPr lang="es-MX" dirty="0">
              <a:solidFill>
                <a:srgbClr val="0D0D0D"/>
              </a:solidFill>
              <a:highlight>
                <a:srgbClr val="FFFFFF"/>
              </a:highlight>
              <a:latin typeface="ui-sans-serif"/>
            </a:endParaRPr>
          </a:p>
        </p:txBody>
      </p:sp>
      <p:sp>
        <p:nvSpPr>
          <p:cNvPr id="27" name="Google Shape;27;p6"/>
          <p:cNvSpPr txBox="1"/>
          <p:nvPr/>
        </p:nvSpPr>
        <p:spPr>
          <a:xfrm>
            <a:off x="662940" y="585145"/>
            <a:ext cx="4572000"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UY" sz="1600" b="1" dirty="0">
                <a:latin typeface="Helvetica Neue Light"/>
              </a:rPr>
              <a:t>Arquitectura del DAaaS (Data as a Service)</a:t>
            </a:r>
            <a:endParaRPr sz="1600" b="1" dirty="0">
              <a:latin typeface="Helvetica Neue Light"/>
              <a:sym typeface="Helvetica Neue Light"/>
            </a:endParaRPr>
          </a:p>
        </p:txBody>
      </p:sp>
    </p:spTree>
    <p:extLst>
      <p:ext uri="{BB962C8B-B14F-4D97-AF65-F5344CB8AC3E}">
        <p14:creationId xmlns:p14="http://schemas.microsoft.com/office/powerpoint/2010/main" val="341589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pic>
        <p:nvPicPr>
          <p:cNvPr id="2086" name="Picture 38" descr="Icono de línea de aprendizaje automático">
            <a:extLst>
              <a:ext uri="{FF2B5EF4-FFF2-40B4-BE49-F238E27FC236}">
                <a16:creationId xmlns:a16="http://schemas.microsoft.com/office/drawing/2014/main" id="{C257F795-9C2E-A8AA-49A9-23E1A9B3A3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4158" y="3123358"/>
            <a:ext cx="1527638" cy="1527638"/>
          </a:xfrm>
          <a:prstGeom prst="rect">
            <a:avLst/>
          </a:prstGeom>
          <a:noFill/>
          <a:extLst>
            <a:ext uri="{909E8E84-426E-40DD-AFC4-6F175D3DCCD1}">
              <a14:hiddenFill xmlns:a14="http://schemas.microsoft.com/office/drawing/2010/main">
                <a:solidFill>
                  <a:srgbClr val="FFFFFF"/>
                </a:solidFill>
              </a14:hiddenFill>
            </a:ext>
          </a:extLst>
        </p:spPr>
      </p:pic>
      <p:sp>
        <p:nvSpPr>
          <p:cNvPr id="27" name="Google Shape;27;p6"/>
          <p:cNvSpPr txBox="1"/>
          <p:nvPr/>
        </p:nvSpPr>
        <p:spPr>
          <a:xfrm>
            <a:off x="662940" y="585145"/>
            <a:ext cx="4572000" cy="338514"/>
          </a:xfrm>
          <a:prstGeom prst="rect">
            <a:avLst/>
          </a:prstGeom>
          <a:noFill/>
          <a:ln>
            <a:noFill/>
          </a:ln>
        </p:spPr>
        <p:txBody>
          <a:bodyPr spcFirstLastPara="1" wrap="square" lIns="91425" tIns="45700" rIns="91425" bIns="45700" anchor="t" anchorCtr="0">
            <a:spAutoFit/>
          </a:bodyPr>
          <a:lstStyle/>
          <a:p>
            <a:r>
              <a:rPr lang="es-ES" sz="1600" b="1" i="0" u="none" strike="noStrike" cap="none" dirty="0">
                <a:solidFill>
                  <a:srgbClr val="000000"/>
                </a:solidFill>
                <a:latin typeface="Helvetica Neue Light"/>
                <a:ea typeface="Helvetica Neue Light"/>
                <a:cs typeface="Helvetica Neue Light"/>
                <a:sym typeface="Helvetica Neue Light"/>
              </a:rPr>
              <a:t>Arquitectura </a:t>
            </a:r>
            <a:r>
              <a:rPr lang="es-ES" sz="1600" b="1" i="0" u="none" strike="noStrike" cap="none" dirty="0">
                <a:solidFill>
                  <a:srgbClr val="FFC000"/>
                </a:solidFill>
                <a:latin typeface="Helvetica Neue Light"/>
                <a:ea typeface="Helvetica Neue Light"/>
                <a:cs typeface="Helvetica Neue Light"/>
                <a:sym typeface="Helvetica Neue Light"/>
              </a:rPr>
              <a:t>|</a:t>
            </a:r>
            <a:r>
              <a:rPr lang="es-ES" sz="1600" b="1" i="0" u="none" strike="noStrike" cap="none" dirty="0">
                <a:solidFill>
                  <a:srgbClr val="000000"/>
                </a:solidFill>
                <a:latin typeface="Helvetica Neue Light"/>
                <a:ea typeface="Helvetica Neue Light"/>
                <a:cs typeface="Helvetica Neue Light"/>
                <a:sym typeface="Helvetica Neue Light"/>
              </a:rPr>
              <a:t> Diagrama</a:t>
            </a:r>
            <a:endParaRPr sz="1600" b="1" i="0" u="none" strike="noStrike" cap="none" dirty="0">
              <a:solidFill>
                <a:srgbClr val="000000"/>
              </a:solidFill>
              <a:latin typeface="Helvetica Neue Light"/>
              <a:ea typeface="Helvetica Neue Light"/>
              <a:cs typeface="Helvetica Neue Light"/>
              <a:sym typeface="Helvetica Neue Light"/>
            </a:endParaRPr>
          </a:p>
        </p:txBody>
      </p:sp>
      <p:pic>
        <p:nvPicPr>
          <p:cNvPr id="2050" name="Picture 2">
            <a:extLst>
              <a:ext uri="{FF2B5EF4-FFF2-40B4-BE49-F238E27FC236}">
                <a16:creationId xmlns:a16="http://schemas.microsoft.com/office/drawing/2014/main" id="{446F4A1F-4955-0CDD-993A-517A505B12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501453" y="1637481"/>
            <a:ext cx="648166" cy="64816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escarga ahora este icono en formato SVG, PSD, PNG, EPS o como ...">
            <a:extLst>
              <a:ext uri="{FF2B5EF4-FFF2-40B4-BE49-F238E27FC236}">
                <a16:creationId xmlns:a16="http://schemas.microsoft.com/office/drawing/2014/main" id="{37F3F9A3-1FF5-2138-430F-DF006FDF9C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6329" y="3723238"/>
            <a:ext cx="694027" cy="69402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cono de línea de vector de proceso 8897363 Vector en Vecteezy">
            <a:extLst>
              <a:ext uri="{FF2B5EF4-FFF2-40B4-BE49-F238E27FC236}">
                <a16:creationId xmlns:a16="http://schemas.microsoft.com/office/drawing/2014/main" id="{77052F38-7C0F-0440-F33F-8ABCCE495F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6112" y="3297341"/>
            <a:ext cx="784029" cy="681216"/>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ágenes de Llm: descubre bancos de fotos, ilustraciones, vectores ...">
            <a:extLst>
              <a:ext uri="{FF2B5EF4-FFF2-40B4-BE49-F238E27FC236}">
                <a16:creationId xmlns:a16="http://schemas.microsoft.com/office/drawing/2014/main" id="{3B4A6542-A866-B3DE-BBD1-53DD0C353A8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8478" y="2591808"/>
            <a:ext cx="992331" cy="992331"/>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Chatbot Icon Vector Art, Icons, and Graphics for Free Download">
            <a:extLst>
              <a:ext uri="{FF2B5EF4-FFF2-40B4-BE49-F238E27FC236}">
                <a16:creationId xmlns:a16="http://schemas.microsoft.com/office/drawing/2014/main" id="{1E468A5F-3FE2-FD28-E6EA-7AA385B7A4C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90904" y="923699"/>
            <a:ext cx="516879" cy="49656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004EEF6-1C65-D64D-DF97-70DB54D35E4B}"/>
              </a:ext>
            </a:extLst>
          </p:cNvPr>
          <p:cNvSpPr txBox="1"/>
          <p:nvPr/>
        </p:nvSpPr>
        <p:spPr>
          <a:xfrm>
            <a:off x="240136" y="2251408"/>
            <a:ext cx="1317990" cy="246221"/>
          </a:xfrm>
          <a:prstGeom prst="rect">
            <a:avLst/>
          </a:prstGeom>
          <a:noFill/>
        </p:spPr>
        <p:txBody>
          <a:bodyPr wrap="none" rtlCol="0">
            <a:spAutoFit/>
          </a:bodyPr>
          <a:lstStyle/>
          <a:p>
            <a:r>
              <a:rPr lang="es-UY" sz="1000" dirty="0"/>
              <a:t>Archivos de entrada</a:t>
            </a:r>
          </a:p>
        </p:txBody>
      </p:sp>
      <p:sp>
        <p:nvSpPr>
          <p:cNvPr id="4" name="TextBox 3">
            <a:extLst>
              <a:ext uri="{FF2B5EF4-FFF2-40B4-BE49-F238E27FC236}">
                <a16:creationId xmlns:a16="http://schemas.microsoft.com/office/drawing/2014/main" id="{163D4F42-2FC0-DD8C-895C-431079DC3BDB}"/>
              </a:ext>
            </a:extLst>
          </p:cNvPr>
          <p:cNvSpPr txBox="1"/>
          <p:nvPr/>
        </p:nvSpPr>
        <p:spPr>
          <a:xfrm>
            <a:off x="1166112" y="4034056"/>
            <a:ext cx="1035861" cy="246221"/>
          </a:xfrm>
          <a:prstGeom prst="rect">
            <a:avLst/>
          </a:prstGeom>
          <a:noFill/>
        </p:spPr>
        <p:txBody>
          <a:bodyPr wrap="none" rtlCol="0">
            <a:spAutoFit/>
          </a:bodyPr>
          <a:lstStyle/>
          <a:p>
            <a:r>
              <a:rPr lang="es-UY" sz="1000" dirty="0"/>
              <a:t>Procesamiento</a:t>
            </a:r>
          </a:p>
        </p:txBody>
      </p:sp>
      <p:pic>
        <p:nvPicPr>
          <p:cNvPr id="2072" name="Picture 24" descr="Search-Box Icons - Free SVG &amp; PNG Search-Box Images - Noun ...">
            <a:extLst>
              <a:ext uri="{FF2B5EF4-FFF2-40B4-BE49-F238E27FC236}">
                <a16:creationId xmlns:a16="http://schemas.microsoft.com/office/drawing/2014/main" id="{6BD2E42C-C550-54AC-F71F-DCAD5099B2E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23888" y="1607478"/>
            <a:ext cx="749388" cy="708172"/>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Topic icon question mark with male user person Vector Image">
            <a:extLst>
              <a:ext uri="{FF2B5EF4-FFF2-40B4-BE49-F238E27FC236}">
                <a16:creationId xmlns:a16="http://schemas.microsoft.com/office/drawing/2014/main" id="{BEA46B7E-8671-74B3-3788-4E3FF21DD6EB}"/>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6737" b="11227"/>
          <a:stretch/>
        </p:blipFill>
        <p:spPr bwMode="auto">
          <a:xfrm>
            <a:off x="7603307" y="705230"/>
            <a:ext cx="694027" cy="71503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3716907-FE6F-E901-77D3-9E2534AB1F12}"/>
              </a:ext>
            </a:extLst>
          </p:cNvPr>
          <p:cNvSpPr txBox="1"/>
          <p:nvPr/>
        </p:nvSpPr>
        <p:spPr>
          <a:xfrm>
            <a:off x="7937567" y="1365444"/>
            <a:ext cx="625492" cy="246221"/>
          </a:xfrm>
          <a:prstGeom prst="rect">
            <a:avLst/>
          </a:prstGeom>
          <a:noFill/>
        </p:spPr>
        <p:txBody>
          <a:bodyPr wrap="none" rtlCol="0">
            <a:spAutoFit/>
          </a:bodyPr>
          <a:lstStyle/>
          <a:p>
            <a:r>
              <a:rPr lang="es-UY" sz="1000" dirty="0"/>
              <a:t>Usuario</a:t>
            </a:r>
          </a:p>
        </p:txBody>
      </p:sp>
      <p:sp>
        <p:nvSpPr>
          <p:cNvPr id="8" name="TextBox 7">
            <a:extLst>
              <a:ext uri="{FF2B5EF4-FFF2-40B4-BE49-F238E27FC236}">
                <a16:creationId xmlns:a16="http://schemas.microsoft.com/office/drawing/2014/main" id="{2D2B6B3B-9EE5-6E34-3AD5-9654F1C9A4CE}"/>
              </a:ext>
            </a:extLst>
          </p:cNvPr>
          <p:cNvSpPr txBox="1"/>
          <p:nvPr/>
        </p:nvSpPr>
        <p:spPr>
          <a:xfrm>
            <a:off x="4679081" y="552722"/>
            <a:ext cx="1367682" cy="246221"/>
          </a:xfrm>
          <a:prstGeom prst="rect">
            <a:avLst/>
          </a:prstGeom>
          <a:noFill/>
        </p:spPr>
        <p:txBody>
          <a:bodyPr wrap="none" rtlCol="0">
            <a:spAutoFit/>
          </a:bodyPr>
          <a:lstStyle/>
          <a:p>
            <a:r>
              <a:rPr lang="es-UY" sz="1000" dirty="0"/>
              <a:t>Consulta Embedding</a:t>
            </a:r>
          </a:p>
        </p:txBody>
      </p:sp>
      <p:sp>
        <p:nvSpPr>
          <p:cNvPr id="9" name="Freeform: Shape 8">
            <a:extLst>
              <a:ext uri="{FF2B5EF4-FFF2-40B4-BE49-F238E27FC236}">
                <a16:creationId xmlns:a16="http://schemas.microsoft.com/office/drawing/2014/main" id="{B76A8189-29A2-A78B-6ACC-B8FDC927584D}"/>
              </a:ext>
            </a:extLst>
          </p:cNvPr>
          <p:cNvSpPr/>
          <p:nvPr/>
        </p:nvSpPr>
        <p:spPr>
          <a:xfrm>
            <a:off x="6236419" y="1058964"/>
            <a:ext cx="1412807" cy="784029"/>
          </a:xfrm>
          <a:custGeom>
            <a:avLst/>
            <a:gdLst>
              <a:gd name="connsiteX0" fmla="*/ 1318758 w 1318758"/>
              <a:gd name="connsiteY0" fmla="*/ 57510 h 806497"/>
              <a:gd name="connsiteX1" fmla="*/ 744386 w 1318758"/>
              <a:gd name="connsiteY1" fmla="*/ 806491 h 806497"/>
              <a:gd name="connsiteX2" fmla="*/ 537612 w 1318758"/>
              <a:gd name="connsiteY2" fmla="*/ 71295 h 806497"/>
              <a:gd name="connsiteX3" fmla="*/ 0 w 1318758"/>
              <a:gd name="connsiteY3" fmla="*/ 25346 h 806497"/>
            </a:gdLst>
            <a:ahLst/>
            <a:cxnLst>
              <a:cxn ang="0">
                <a:pos x="connsiteX0" y="connsiteY0"/>
              </a:cxn>
              <a:cxn ang="0">
                <a:pos x="connsiteX1" y="connsiteY1"/>
              </a:cxn>
              <a:cxn ang="0">
                <a:pos x="connsiteX2" y="connsiteY2"/>
              </a:cxn>
              <a:cxn ang="0">
                <a:pos x="connsiteX3" y="connsiteY3"/>
              </a:cxn>
            </a:cxnLst>
            <a:rect l="l" t="t" r="r" b="b"/>
            <a:pathLst>
              <a:path w="1318758" h="806497">
                <a:moveTo>
                  <a:pt x="1318758" y="57510"/>
                </a:moveTo>
                <a:cubicBezTo>
                  <a:pt x="1096667" y="430852"/>
                  <a:pt x="874577" y="804194"/>
                  <a:pt x="744386" y="806491"/>
                </a:cubicBezTo>
                <a:cubicBezTo>
                  <a:pt x="614195" y="808788"/>
                  <a:pt x="661676" y="201486"/>
                  <a:pt x="537612" y="71295"/>
                </a:cubicBezTo>
                <a:cubicBezTo>
                  <a:pt x="413548" y="-58896"/>
                  <a:pt x="101855" y="29941"/>
                  <a:pt x="0" y="25346"/>
                </a:cubicBezTo>
              </a:path>
            </a:pathLst>
          </a:custGeom>
          <a:noFill/>
          <a:ln>
            <a:headEnd type="none"/>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dirty="0"/>
          </a:p>
        </p:txBody>
      </p:sp>
      <p:sp>
        <p:nvSpPr>
          <p:cNvPr id="11" name="Freeform: Shape 10">
            <a:extLst>
              <a:ext uri="{FF2B5EF4-FFF2-40B4-BE49-F238E27FC236}">
                <a16:creationId xmlns:a16="http://schemas.microsoft.com/office/drawing/2014/main" id="{D1D291A6-C06E-A950-A33E-E04C9F3FC2C3}"/>
              </a:ext>
            </a:extLst>
          </p:cNvPr>
          <p:cNvSpPr/>
          <p:nvPr/>
        </p:nvSpPr>
        <p:spPr>
          <a:xfrm>
            <a:off x="609068" y="2536788"/>
            <a:ext cx="432936" cy="1315508"/>
          </a:xfrm>
          <a:custGeom>
            <a:avLst/>
            <a:gdLst>
              <a:gd name="connsiteX0" fmla="*/ 251639 w 1099672"/>
              <a:gd name="connsiteY0" fmla="*/ 0 h 1236523"/>
              <a:gd name="connsiteX1" fmla="*/ 52536 w 1099672"/>
              <a:gd name="connsiteY1" fmla="*/ 1135625 h 1236523"/>
              <a:gd name="connsiteX2" fmla="*/ 1099672 w 1099672"/>
              <a:gd name="connsiteY2" fmla="*/ 1179871 h 1236523"/>
            </a:gdLst>
            <a:ahLst/>
            <a:cxnLst>
              <a:cxn ang="0">
                <a:pos x="connsiteX0" y="connsiteY0"/>
              </a:cxn>
              <a:cxn ang="0">
                <a:pos x="connsiteX1" y="connsiteY1"/>
              </a:cxn>
              <a:cxn ang="0">
                <a:pos x="connsiteX2" y="connsiteY2"/>
              </a:cxn>
            </a:cxnLst>
            <a:rect l="l" t="t" r="r" b="b"/>
            <a:pathLst>
              <a:path w="1099672" h="1236523">
                <a:moveTo>
                  <a:pt x="251639" y="0"/>
                </a:moveTo>
                <a:cubicBezTo>
                  <a:pt x="81418" y="469490"/>
                  <a:pt x="-88803" y="938980"/>
                  <a:pt x="52536" y="1135625"/>
                </a:cubicBezTo>
                <a:cubicBezTo>
                  <a:pt x="193875" y="1332270"/>
                  <a:pt x="925149" y="1181100"/>
                  <a:pt x="1099672" y="1179871"/>
                </a:cubicBezTo>
              </a:path>
            </a:pathLst>
          </a:custGeom>
          <a:noFill/>
          <a:ln>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dirty="0"/>
          </a:p>
        </p:txBody>
      </p:sp>
      <p:pic>
        <p:nvPicPr>
          <p:cNvPr id="2080" name="Picture 32" descr="Database, db, index, record, search, storage icon - Download on Iconfinder">
            <a:extLst>
              <a:ext uri="{FF2B5EF4-FFF2-40B4-BE49-F238E27FC236}">
                <a16:creationId xmlns:a16="http://schemas.microsoft.com/office/drawing/2014/main" id="{BA38205E-E6F5-FCAD-1D06-F29A1E16C61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57048" y="1353711"/>
            <a:ext cx="1251599" cy="1251599"/>
          </a:xfrm>
          <a:prstGeom prst="rect">
            <a:avLst/>
          </a:prstGeom>
          <a:noFill/>
          <a:extLst>
            <a:ext uri="{909E8E84-426E-40DD-AFC4-6F175D3DCCD1}">
              <a14:hiddenFill xmlns:a14="http://schemas.microsoft.com/office/drawing/2010/main">
                <a:solidFill>
                  <a:srgbClr val="FFFFFF"/>
                </a:solidFill>
              </a14:hiddenFill>
            </a:ext>
          </a:extLst>
        </p:spPr>
      </p:pic>
      <p:pic>
        <p:nvPicPr>
          <p:cNvPr id="2082" name="Picture 34" descr="Vector Embeddings are a list of numbers">
            <a:extLst>
              <a:ext uri="{FF2B5EF4-FFF2-40B4-BE49-F238E27FC236}">
                <a16:creationId xmlns:a16="http://schemas.microsoft.com/office/drawing/2014/main" id="{7D70449C-2F47-D9BF-F347-316E54C7C55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77249" y="2281059"/>
            <a:ext cx="2339292" cy="811442"/>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Shape 12">
            <a:extLst>
              <a:ext uri="{FF2B5EF4-FFF2-40B4-BE49-F238E27FC236}">
                <a16:creationId xmlns:a16="http://schemas.microsoft.com/office/drawing/2014/main" id="{A0C5E8B4-D952-8274-7569-ABD1FA265D29}"/>
              </a:ext>
            </a:extLst>
          </p:cNvPr>
          <p:cNvSpPr/>
          <p:nvPr/>
        </p:nvSpPr>
        <p:spPr>
          <a:xfrm>
            <a:off x="2112679" y="2829641"/>
            <a:ext cx="845378" cy="681217"/>
          </a:xfrm>
          <a:custGeom>
            <a:avLst/>
            <a:gdLst>
              <a:gd name="connsiteX0" fmla="*/ 0 w 1148110"/>
              <a:gd name="connsiteY0" fmla="*/ 693174 h 777280"/>
              <a:gd name="connsiteX1" fmla="*/ 1039762 w 1148110"/>
              <a:gd name="connsiteY1" fmla="*/ 715297 h 777280"/>
              <a:gd name="connsiteX2" fmla="*/ 1120878 w 1148110"/>
              <a:gd name="connsiteY2" fmla="*/ 0 h 777280"/>
            </a:gdLst>
            <a:ahLst/>
            <a:cxnLst>
              <a:cxn ang="0">
                <a:pos x="connsiteX0" y="connsiteY0"/>
              </a:cxn>
              <a:cxn ang="0">
                <a:pos x="connsiteX1" y="connsiteY1"/>
              </a:cxn>
              <a:cxn ang="0">
                <a:pos x="connsiteX2" y="connsiteY2"/>
              </a:cxn>
            </a:cxnLst>
            <a:rect l="l" t="t" r="r" b="b"/>
            <a:pathLst>
              <a:path w="1148110" h="777280">
                <a:moveTo>
                  <a:pt x="0" y="693174"/>
                </a:moveTo>
                <a:cubicBezTo>
                  <a:pt x="426474" y="762000"/>
                  <a:pt x="852949" y="830826"/>
                  <a:pt x="1039762" y="715297"/>
                </a:cubicBezTo>
                <a:cubicBezTo>
                  <a:pt x="1226575" y="599768"/>
                  <a:pt x="1113504" y="148713"/>
                  <a:pt x="1120878" y="0"/>
                </a:cubicBezTo>
              </a:path>
            </a:pathLst>
          </a:custGeom>
          <a:noFill/>
          <a:ln>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dirty="0"/>
          </a:p>
        </p:txBody>
      </p:sp>
      <p:sp>
        <p:nvSpPr>
          <p:cNvPr id="14" name="Freeform: Shape 13">
            <a:extLst>
              <a:ext uri="{FF2B5EF4-FFF2-40B4-BE49-F238E27FC236}">
                <a16:creationId xmlns:a16="http://schemas.microsoft.com/office/drawing/2014/main" id="{EB149EDF-B037-B913-5DA6-3B6056A2A619}"/>
              </a:ext>
            </a:extLst>
          </p:cNvPr>
          <p:cNvSpPr/>
          <p:nvPr/>
        </p:nvSpPr>
        <p:spPr>
          <a:xfrm>
            <a:off x="2958057" y="1740483"/>
            <a:ext cx="994831" cy="611000"/>
          </a:xfrm>
          <a:custGeom>
            <a:avLst/>
            <a:gdLst>
              <a:gd name="connsiteX0" fmla="*/ 50237 w 964637"/>
              <a:gd name="connsiteY0" fmla="*/ 1082414 h 1082414"/>
              <a:gd name="connsiteX1" fmla="*/ 101856 w 964637"/>
              <a:gd name="connsiteY1" fmla="*/ 72149 h 1082414"/>
              <a:gd name="connsiteX2" fmla="*/ 964637 w 964637"/>
              <a:gd name="connsiteY2" fmla="*/ 86898 h 1082414"/>
            </a:gdLst>
            <a:ahLst/>
            <a:cxnLst>
              <a:cxn ang="0">
                <a:pos x="connsiteX0" y="connsiteY0"/>
              </a:cxn>
              <a:cxn ang="0">
                <a:pos x="connsiteX1" y="connsiteY1"/>
              </a:cxn>
              <a:cxn ang="0">
                <a:pos x="connsiteX2" y="connsiteY2"/>
              </a:cxn>
            </a:cxnLst>
            <a:rect l="l" t="t" r="r" b="b"/>
            <a:pathLst>
              <a:path w="964637" h="1082414">
                <a:moveTo>
                  <a:pt x="50237" y="1082414"/>
                </a:moveTo>
                <a:cubicBezTo>
                  <a:pt x="-154" y="660241"/>
                  <a:pt x="-50544" y="238068"/>
                  <a:pt x="101856" y="72149"/>
                </a:cubicBezTo>
                <a:cubicBezTo>
                  <a:pt x="254256" y="-93770"/>
                  <a:pt x="796260" y="77066"/>
                  <a:pt x="964637" y="86898"/>
                </a:cubicBezTo>
              </a:path>
            </a:pathLst>
          </a:custGeom>
          <a:noFill/>
          <a:ln>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dirty="0"/>
          </a:p>
        </p:txBody>
      </p:sp>
      <p:sp>
        <p:nvSpPr>
          <p:cNvPr id="15" name="Freeform: Shape 14">
            <a:extLst>
              <a:ext uri="{FF2B5EF4-FFF2-40B4-BE49-F238E27FC236}">
                <a16:creationId xmlns:a16="http://schemas.microsoft.com/office/drawing/2014/main" id="{D32334B6-08E1-AA0B-30E6-D264006E82FE}"/>
              </a:ext>
            </a:extLst>
          </p:cNvPr>
          <p:cNvSpPr/>
          <p:nvPr/>
        </p:nvSpPr>
        <p:spPr>
          <a:xfrm>
            <a:off x="5058697" y="1607478"/>
            <a:ext cx="749388" cy="689555"/>
          </a:xfrm>
          <a:custGeom>
            <a:avLst/>
            <a:gdLst>
              <a:gd name="connsiteX0" fmla="*/ 737419 w 737419"/>
              <a:gd name="connsiteY0" fmla="*/ 0 h 763201"/>
              <a:gd name="connsiteX1" fmla="*/ 538316 w 737419"/>
              <a:gd name="connsiteY1" fmla="*/ 744794 h 763201"/>
              <a:gd name="connsiteX2" fmla="*/ 0 w 737419"/>
              <a:gd name="connsiteY2" fmla="*/ 530942 h 763201"/>
            </a:gdLst>
            <a:ahLst/>
            <a:cxnLst>
              <a:cxn ang="0">
                <a:pos x="connsiteX0" y="connsiteY0"/>
              </a:cxn>
              <a:cxn ang="0">
                <a:pos x="connsiteX1" y="connsiteY1"/>
              </a:cxn>
              <a:cxn ang="0">
                <a:pos x="connsiteX2" y="connsiteY2"/>
              </a:cxn>
            </a:cxnLst>
            <a:rect l="l" t="t" r="r" b="b"/>
            <a:pathLst>
              <a:path w="737419" h="763201">
                <a:moveTo>
                  <a:pt x="737419" y="0"/>
                </a:moveTo>
                <a:cubicBezTo>
                  <a:pt x="699319" y="328152"/>
                  <a:pt x="661219" y="656304"/>
                  <a:pt x="538316" y="744794"/>
                </a:cubicBezTo>
                <a:cubicBezTo>
                  <a:pt x="415413" y="833284"/>
                  <a:pt x="126590" y="576416"/>
                  <a:pt x="0" y="530942"/>
                </a:cubicBezTo>
              </a:path>
            </a:pathLst>
          </a:custGeom>
          <a:noFill/>
          <a:ln>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dirty="0"/>
          </a:p>
        </p:txBody>
      </p:sp>
      <p:sp>
        <p:nvSpPr>
          <p:cNvPr id="16" name="TextBox 15">
            <a:extLst>
              <a:ext uri="{FF2B5EF4-FFF2-40B4-BE49-F238E27FC236}">
                <a16:creationId xmlns:a16="http://schemas.microsoft.com/office/drawing/2014/main" id="{2032EBB2-10FE-0854-C695-577D5236957B}"/>
              </a:ext>
            </a:extLst>
          </p:cNvPr>
          <p:cNvSpPr txBox="1"/>
          <p:nvPr/>
        </p:nvSpPr>
        <p:spPr>
          <a:xfrm>
            <a:off x="5058697" y="2330015"/>
            <a:ext cx="1374094" cy="246221"/>
          </a:xfrm>
          <a:prstGeom prst="rect">
            <a:avLst/>
          </a:prstGeom>
          <a:noFill/>
        </p:spPr>
        <p:txBody>
          <a:bodyPr wrap="none" rtlCol="0">
            <a:spAutoFit/>
          </a:bodyPr>
          <a:lstStyle/>
          <a:p>
            <a:r>
              <a:rPr lang="es-UY" sz="1000" dirty="0"/>
              <a:t>Búsqueda semántica</a:t>
            </a:r>
          </a:p>
        </p:txBody>
      </p:sp>
      <p:sp>
        <p:nvSpPr>
          <p:cNvPr id="17" name="TextBox 16">
            <a:extLst>
              <a:ext uri="{FF2B5EF4-FFF2-40B4-BE49-F238E27FC236}">
                <a16:creationId xmlns:a16="http://schemas.microsoft.com/office/drawing/2014/main" id="{1C8726B3-8905-60FE-4CDC-DA79F0DC27C9}"/>
              </a:ext>
            </a:extLst>
          </p:cNvPr>
          <p:cNvSpPr txBox="1"/>
          <p:nvPr/>
        </p:nvSpPr>
        <p:spPr>
          <a:xfrm>
            <a:off x="3895450" y="1326115"/>
            <a:ext cx="894797" cy="246221"/>
          </a:xfrm>
          <a:prstGeom prst="rect">
            <a:avLst/>
          </a:prstGeom>
          <a:noFill/>
        </p:spPr>
        <p:txBody>
          <a:bodyPr wrap="none" rtlCol="0">
            <a:spAutoFit/>
          </a:bodyPr>
          <a:lstStyle/>
          <a:p>
            <a:r>
              <a:rPr lang="es-UY" sz="1000" dirty="0"/>
              <a:t>BD Vectorial</a:t>
            </a:r>
          </a:p>
        </p:txBody>
      </p:sp>
      <p:sp>
        <p:nvSpPr>
          <p:cNvPr id="18" name="TextBox 17">
            <a:extLst>
              <a:ext uri="{FF2B5EF4-FFF2-40B4-BE49-F238E27FC236}">
                <a16:creationId xmlns:a16="http://schemas.microsoft.com/office/drawing/2014/main" id="{DEC0BCA0-0400-40C5-E135-805180856D12}"/>
              </a:ext>
            </a:extLst>
          </p:cNvPr>
          <p:cNvSpPr txBox="1"/>
          <p:nvPr/>
        </p:nvSpPr>
        <p:spPr>
          <a:xfrm>
            <a:off x="7123348" y="2105261"/>
            <a:ext cx="688009" cy="246221"/>
          </a:xfrm>
          <a:prstGeom prst="rect">
            <a:avLst/>
          </a:prstGeom>
          <a:noFill/>
        </p:spPr>
        <p:txBody>
          <a:bodyPr wrap="none" rtlCol="0">
            <a:spAutoFit/>
          </a:bodyPr>
          <a:lstStyle/>
          <a:p>
            <a:r>
              <a:rPr lang="es-UY" sz="1000" dirty="0"/>
              <a:t>Consulta</a:t>
            </a:r>
          </a:p>
        </p:txBody>
      </p:sp>
      <p:sp>
        <p:nvSpPr>
          <p:cNvPr id="19" name="TextBox 18">
            <a:extLst>
              <a:ext uri="{FF2B5EF4-FFF2-40B4-BE49-F238E27FC236}">
                <a16:creationId xmlns:a16="http://schemas.microsoft.com/office/drawing/2014/main" id="{790CF229-3701-43F0-29DB-965D479B23C0}"/>
              </a:ext>
            </a:extLst>
          </p:cNvPr>
          <p:cNvSpPr txBox="1"/>
          <p:nvPr/>
        </p:nvSpPr>
        <p:spPr>
          <a:xfrm>
            <a:off x="5352989" y="1353711"/>
            <a:ext cx="998991" cy="246221"/>
          </a:xfrm>
          <a:prstGeom prst="rect">
            <a:avLst/>
          </a:prstGeom>
          <a:noFill/>
        </p:spPr>
        <p:txBody>
          <a:bodyPr wrap="none" rtlCol="0">
            <a:spAutoFit/>
          </a:bodyPr>
          <a:lstStyle/>
          <a:p>
            <a:r>
              <a:rPr lang="es-UY" sz="1000" dirty="0"/>
              <a:t>Chat asistente</a:t>
            </a:r>
          </a:p>
        </p:txBody>
      </p:sp>
      <p:sp>
        <p:nvSpPr>
          <p:cNvPr id="20" name="Freeform: Shape 19">
            <a:extLst>
              <a:ext uri="{FF2B5EF4-FFF2-40B4-BE49-F238E27FC236}">
                <a16:creationId xmlns:a16="http://schemas.microsoft.com/office/drawing/2014/main" id="{38D54CF0-5A22-3DD0-D814-2FC537E9F880}"/>
              </a:ext>
            </a:extLst>
          </p:cNvPr>
          <p:cNvSpPr/>
          <p:nvPr/>
        </p:nvSpPr>
        <p:spPr>
          <a:xfrm>
            <a:off x="4837791" y="2526772"/>
            <a:ext cx="1931719" cy="1090651"/>
          </a:xfrm>
          <a:custGeom>
            <a:avLst/>
            <a:gdLst>
              <a:gd name="connsiteX0" fmla="*/ 0 w 2035278"/>
              <a:gd name="connsiteY0" fmla="*/ 0 h 1236237"/>
              <a:gd name="connsiteX1" fmla="*/ 1025013 w 2035278"/>
              <a:gd name="connsiteY1" fmla="*/ 1216742 h 1236237"/>
              <a:gd name="connsiteX2" fmla="*/ 2035278 w 2035278"/>
              <a:gd name="connsiteY2" fmla="*/ 752168 h 1236237"/>
            </a:gdLst>
            <a:ahLst/>
            <a:cxnLst>
              <a:cxn ang="0">
                <a:pos x="connsiteX0" y="connsiteY0"/>
              </a:cxn>
              <a:cxn ang="0">
                <a:pos x="connsiteX1" y="connsiteY1"/>
              </a:cxn>
              <a:cxn ang="0">
                <a:pos x="connsiteX2" y="connsiteY2"/>
              </a:cxn>
            </a:cxnLst>
            <a:rect l="l" t="t" r="r" b="b"/>
            <a:pathLst>
              <a:path w="2035278" h="1236237">
                <a:moveTo>
                  <a:pt x="0" y="0"/>
                </a:moveTo>
                <a:cubicBezTo>
                  <a:pt x="342900" y="545690"/>
                  <a:pt x="685800" y="1091381"/>
                  <a:pt x="1025013" y="1216742"/>
                </a:cubicBezTo>
                <a:cubicBezTo>
                  <a:pt x="1364226" y="1342103"/>
                  <a:pt x="1828801" y="824681"/>
                  <a:pt x="2035278" y="752168"/>
                </a:cubicBezTo>
              </a:path>
            </a:pathLst>
          </a:custGeom>
          <a:noFill/>
          <a:ln>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dirty="0"/>
          </a:p>
        </p:txBody>
      </p:sp>
      <p:sp>
        <p:nvSpPr>
          <p:cNvPr id="21" name="Freeform: Shape 20">
            <a:extLst>
              <a:ext uri="{FF2B5EF4-FFF2-40B4-BE49-F238E27FC236}">
                <a16:creationId xmlns:a16="http://schemas.microsoft.com/office/drawing/2014/main" id="{6A2C39E5-18F2-921E-09B8-8EE8DD4368D4}"/>
              </a:ext>
            </a:extLst>
          </p:cNvPr>
          <p:cNvSpPr/>
          <p:nvPr/>
        </p:nvSpPr>
        <p:spPr>
          <a:xfrm>
            <a:off x="7654413" y="1673942"/>
            <a:ext cx="597313" cy="1445342"/>
          </a:xfrm>
          <a:custGeom>
            <a:avLst/>
            <a:gdLst>
              <a:gd name="connsiteX0" fmla="*/ 0 w 597313"/>
              <a:gd name="connsiteY0" fmla="*/ 1445342 h 1445342"/>
              <a:gd name="connsiteX1" fmla="*/ 575187 w 597313"/>
              <a:gd name="connsiteY1" fmla="*/ 943897 h 1445342"/>
              <a:gd name="connsiteX2" fmla="*/ 479322 w 597313"/>
              <a:gd name="connsiteY2" fmla="*/ 0 h 1445342"/>
            </a:gdLst>
            <a:ahLst/>
            <a:cxnLst>
              <a:cxn ang="0">
                <a:pos x="connsiteX0" y="connsiteY0"/>
              </a:cxn>
              <a:cxn ang="0">
                <a:pos x="connsiteX1" y="connsiteY1"/>
              </a:cxn>
              <a:cxn ang="0">
                <a:pos x="connsiteX2" y="connsiteY2"/>
              </a:cxn>
            </a:cxnLst>
            <a:rect l="l" t="t" r="r" b="b"/>
            <a:pathLst>
              <a:path w="597313" h="1445342">
                <a:moveTo>
                  <a:pt x="0" y="1445342"/>
                </a:moveTo>
                <a:cubicBezTo>
                  <a:pt x="247650" y="1315064"/>
                  <a:pt x="495300" y="1184787"/>
                  <a:pt x="575187" y="943897"/>
                </a:cubicBezTo>
                <a:cubicBezTo>
                  <a:pt x="655074" y="703007"/>
                  <a:pt x="494070" y="146255"/>
                  <a:pt x="479322" y="0"/>
                </a:cubicBezTo>
              </a:path>
            </a:pathLst>
          </a:custGeom>
          <a:noFill/>
          <a:ln>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dirty="0"/>
          </a:p>
        </p:txBody>
      </p:sp>
      <p:sp>
        <p:nvSpPr>
          <p:cNvPr id="22" name="Freeform: Shape 21">
            <a:extLst>
              <a:ext uri="{FF2B5EF4-FFF2-40B4-BE49-F238E27FC236}">
                <a16:creationId xmlns:a16="http://schemas.microsoft.com/office/drawing/2014/main" id="{74049E18-664F-6632-FE5E-3AD7B7434DA1}"/>
              </a:ext>
            </a:extLst>
          </p:cNvPr>
          <p:cNvSpPr/>
          <p:nvPr/>
        </p:nvSpPr>
        <p:spPr>
          <a:xfrm>
            <a:off x="5008648" y="4122174"/>
            <a:ext cx="2631018" cy="192024"/>
          </a:xfrm>
          <a:custGeom>
            <a:avLst/>
            <a:gdLst>
              <a:gd name="connsiteX0" fmla="*/ 0 w 2470355"/>
              <a:gd name="connsiteY0" fmla="*/ 0 h 192024"/>
              <a:gd name="connsiteX1" fmla="*/ 1526458 w 2470355"/>
              <a:gd name="connsiteY1" fmla="*/ 191729 h 192024"/>
              <a:gd name="connsiteX2" fmla="*/ 2470355 w 2470355"/>
              <a:gd name="connsiteY2" fmla="*/ 44245 h 192024"/>
            </a:gdLst>
            <a:ahLst/>
            <a:cxnLst>
              <a:cxn ang="0">
                <a:pos x="connsiteX0" y="connsiteY0"/>
              </a:cxn>
              <a:cxn ang="0">
                <a:pos x="connsiteX1" y="connsiteY1"/>
              </a:cxn>
              <a:cxn ang="0">
                <a:pos x="connsiteX2" y="connsiteY2"/>
              </a:cxn>
            </a:cxnLst>
            <a:rect l="l" t="t" r="r" b="b"/>
            <a:pathLst>
              <a:path w="2470355" h="192024">
                <a:moveTo>
                  <a:pt x="0" y="0"/>
                </a:moveTo>
                <a:cubicBezTo>
                  <a:pt x="557366" y="92177"/>
                  <a:pt x="1114732" y="184355"/>
                  <a:pt x="1526458" y="191729"/>
                </a:cubicBezTo>
                <a:cubicBezTo>
                  <a:pt x="1938184" y="199103"/>
                  <a:pt x="2399071" y="66367"/>
                  <a:pt x="2470355" y="44245"/>
                </a:cubicBezTo>
              </a:path>
            </a:pathLst>
          </a:custGeom>
          <a:noFill/>
          <a:ln>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dirty="0"/>
          </a:p>
        </p:txBody>
      </p:sp>
      <p:sp>
        <p:nvSpPr>
          <p:cNvPr id="28" name="Freeform: Shape 27">
            <a:extLst>
              <a:ext uri="{FF2B5EF4-FFF2-40B4-BE49-F238E27FC236}">
                <a16:creationId xmlns:a16="http://schemas.microsoft.com/office/drawing/2014/main" id="{A441F9CC-2C77-880C-684B-095772B14B07}"/>
              </a:ext>
            </a:extLst>
          </p:cNvPr>
          <p:cNvSpPr/>
          <p:nvPr/>
        </p:nvSpPr>
        <p:spPr>
          <a:xfrm>
            <a:off x="4439265" y="2462981"/>
            <a:ext cx="147483" cy="870154"/>
          </a:xfrm>
          <a:custGeom>
            <a:avLst/>
            <a:gdLst>
              <a:gd name="connsiteX0" fmla="*/ 0 w 147483"/>
              <a:gd name="connsiteY0" fmla="*/ 0 h 870154"/>
              <a:gd name="connsiteX1" fmla="*/ 125361 w 147483"/>
              <a:gd name="connsiteY1" fmla="*/ 567813 h 870154"/>
              <a:gd name="connsiteX2" fmla="*/ 147483 w 147483"/>
              <a:gd name="connsiteY2" fmla="*/ 870154 h 870154"/>
            </a:gdLst>
            <a:ahLst/>
            <a:cxnLst>
              <a:cxn ang="0">
                <a:pos x="connsiteX0" y="connsiteY0"/>
              </a:cxn>
              <a:cxn ang="0">
                <a:pos x="connsiteX1" y="connsiteY1"/>
              </a:cxn>
              <a:cxn ang="0">
                <a:pos x="connsiteX2" y="connsiteY2"/>
              </a:cxn>
            </a:cxnLst>
            <a:rect l="l" t="t" r="r" b="b"/>
            <a:pathLst>
              <a:path w="147483" h="870154">
                <a:moveTo>
                  <a:pt x="0" y="0"/>
                </a:moveTo>
                <a:cubicBezTo>
                  <a:pt x="50390" y="211393"/>
                  <a:pt x="100781" y="422787"/>
                  <a:pt x="125361" y="567813"/>
                </a:cubicBezTo>
                <a:cubicBezTo>
                  <a:pt x="149941" y="712839"/>
                  <a:pt x="146254" y="808703"/>
                  <a:pt x="147483" y="870154"/>
                </a:cubicBezTo>
              </a:path>
            </a:pathLst>
          </a:custGeom>
          <a:noFill/>
          <a:ln>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dirty="0"/>
          </a:p>
        </p:txBody>
      </p:sp>
      <p:sp>
        <p:nvSpPr>
          <p:cNvPr id="29" name="TextBox 28">
            <a:extLst>
              <a:ext uri="{FF2B5EF4-FFF2-40B4-BE49-F238E27FC236}">
                <a16:creationId xmlns:a16="http://schemas.microsoft.com/office/drawing/2014/main" id="{EB9BB36A-26E8-ACFE-5FF8-B920D2E5CD73}"/>
              </a:ext>
            </a:extLst>
          </p:cNvPr>
          <p:cNvSpPr txBox="1"/>
          <p:nvPr/>
        </p:nvSpPr>
        <p:spPr>
          <a:xfrm>
            <a:off x="5649794" y="4344304"/>
            <a:ext cx="1665841" cy="246221"/>
          </a:xfrm>
          <a:prstGeom prst="rect">
            <a:avLst/>
          </a:prstGeom>
          <a:noFill/>
        </p:spPr>
        <p:txBody>
          <a:bodyPr wrap="none" rtlCol="0">
            <a:spAutoFit/>
          </a:bodyPr>
          <a:lstStyle/>
          <a:p>
            <a:r>
              <a:rPr lang="es-UY" sz="1000" dirty="0"/>
              <a:t>Predicciones de consultas</a:t>
            </a:r>
          </a:p>
        </p:txBody>
      </p:sp>
      <p:sp>
        <p:nvSpPr>
          <p:cNvPr id="30" name="TextBox 29">
            <a:extLst>
              <a:ext uri="{FF2B5EF4-FFF2-40B4-BE49-F238E27FC236}">
                <a16:creationId xmlns:a16="http://schemas.microsoft.com/office/drawing/2014/main" id="{A715431A-59CF-5123-6B01-3AC5B6478075}"/>
              </a:ext>
            </a:extLst>
          </p:cNvPr>
          <p:cNvSpPr txBox="1"/>
          <p:nvPr/>
        </p:nvSpPr>
        <p:spPr>
          <a:xfrm>
            <a:off x="3806687" y="3271061"/>
            <a:ext cx="1786066" cy="246221"/>
          </a:xfrm>
          <a:prstGeom prst="rect">
            <a:avLst/>
          </a:prstGeom>
          <a:noFill/>
        </p:spPr>
        <p:txBody>
          <a:bodyPr wrap="none" rtlCol="0">
            <a:spAutoFit/>
          </a:bodyPr>
          <a:lstStyle/>
          <a:p>
            <a:r>
              <a:rPr lang="es-UY" sz="1000" dirty="0"/>
              <a:t>Procesamiento de consultas</a:t>
            </a:r>
          </a:p>
        </p:txBody>
      </p:sp>
    </p:spTree>
    <p:extLst>
      <p:ext uri="{BB962C8B-B14F-4D97-AF65-F5344CB8AC3E}">
        <p14:creationId xmlns:p14="http://schemas.microsoft.com/office/powerpoint/2010/main" val="1153445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7" name="Google Shape;27;p6"/>
          <p:cNvSpPr txBox="1"/>
          <p:nvPr/>
        </p:nvSpPr>
        <p:spPr>
          <a:xfrm>
            <a:off x="662939" y="585145"/>
            <a:ext cx="5383899"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b="1" i="0" u="none" strike="noStrike" cap="none" dirty="0">
                <a:solidFill>
                  <a:srgbClr val="000000"/>
                </a:solidFill>
                <a:latin typeface="Helvetica Neue Light"/>
                <a:ea typeface="Helvetica Neue Light"/>
                <a:cs typeface="Helvetica Neue Light"/>
                <a:sym typeface="Helvetica Neue Light"/>
              </a:rPr>
              <a:t>Arquitectura </a:t>
            </a:r>
            <a:r>
              <a:rPr lang="es-ES" sz="1600" b="1" i="0" u="none" strike="noStrike" cap="none" dirty="0">
                <a:solidFill>
                  <a:srgbClr val="FFC000"/>
                </a:solidFill>
                <a:latin typeface="Helvetica Neue Light"/>
                <a:ea typeface="Helvetica Neue Light"/>
                <a:cs typeface="Helvetica Neue Light"/>
                <a:sym typeface="Helvetica Neue Light"/>
              </a:rPr>
              <a:t>|</a:t>
            </a:r>
            <a:r>
              <a:rPr lang="es-ES" sz="1600" b="1" i="0" u="none" strike="noStrike" cap="none" dirty="0">
                <a:solidFill>
                  <a:srgbClr val="000000"/>
                </a:solidFill>
                <a:latin typeface="Helvetica Neue Light"/>
                <a:ea typeface="Helvetica Neue Light"/>
                <a:cs typeface="Helvetica Neue Light"/>
                <a:sym typeface="Helvetica Neue Light"/>
              </a:rPr>
              <a:t> Almacenamiento de documentos</a:t>
            </a:r>
            <a:endParaRPr sz="1600" b="1" i="0" u="none" strike="noStrike" cap="none" dirty="0">
              <a:solidFill>
                <a:srgbClr val="000000"/>
              </a:solidFill>
              <a:latin typeface="Helvetica Neue Light"/>
              <a:ea typeface="Helvetica Neue Light"/>
              <a:cs typeface="Helvetica Neue Light"/>
              <a:sym typeface="Helvetica Neue Light"/>
            </a:endParaRPr>
          </a:p>
        </p:txBody>
      </p:sp>
      <p:pic>
        <p:nvPicPr>
          <p:cNvPr id="3" name="Picture 2">
            <a:extLst>
              <a:ext uri="{FF2B5EF4-FFF2-40B4-BE49-F238E27FC236}">
                <a16:creationId xmlns:a16="http://schemas.microsoft.com/office/drawing/2014/main" id="{9F467939-A832-9AF3-DB23-F08E4CFD3911}"/>
              </a:ext>
            </a:extLst>
          </p:cNvPr>
          <p:cNvPicPr>
            <a:picLocks noChangeAspect="1"/>
          </p:cNvPicPr>
          <p:nvPr/>
        </p:nvPicPr>
        <p:blipFill>
          <a:blip r:embed="rId3"/>
          <a:stretch>
            <a:fillRect/>
          </a:stretch>
        </p:blipFill>
        <p:spPr>
          <a:xfrm>
            <a:off x="792552" y="1258574"/>
            <a:ext cx="7558895" cy="3066032"/>
          </a:xfrm>
          <a:prstGeom prst="rect">
            <a:avLst/>
          </a:prstGeom>
        </p:spPr>
      </p:pic>
      <p:sp>
        <p:nvSpPr>
          <p:cNvPr id="6" name="TextBox 5">
            <a:extLst>
              <a:ext uri="{FF2B5EF4-FFF2-40B4-BE49-F238E27FC236}">
                <a16:creationId xmlns:a16="http://schemas.microsoft.com/office/drawing/2014/main" id="{CE0EA75A-812C-0B5B-384D-0AD4B818E157}"/>
              </a:ext>
            </a:extLst>
          </p:cNvPr>
          <p:cNvSpPr txBox="1"/>
          <p:nvPr/>
        </p:nvSpPr>
        <p:spPr>
          <a:xfrm>
            <a:off x="7125347" y="3140167"/>
            <a:ext cx="894797" cy="246221"/>
          </a:xfrm>
          <a:prstGeom prst="rect">
            <a:avLst/>
          </a:prstGeom>
          <a:noFill/>
        </p:spPr>
        <p:txBody>
          <a:bodyPr wrap="none" rtlCol="0">
            <a:spAutoFit/>
          </a:bodyPr>
          <a:lstStyle/>
          <a:p>
            <a:r>
              <a:rPr lang="es-UY" sz="1000" dirty="0"/>
              <a:t>BD Vectorial</a:t>
            </a:r>
          </a:p>
        </p:txBody>
      </p:sp>
      <p:sp>
        <p:nvSpPr>
          <p:cNvPr id="7" name="TextBox 6">
            <a:extLst>
              <a:ext uri="{FF2B5EF4-FFF2-40B4-BE49-F238E27FC236}">
                <a16:creationId xmlns:a16="http://schemas.microsoft.com/office/drawing/2014/main" id="{28D19EAB-2C19-63F4-321F-75BD19DC0853}"/>
              </a:ext>
            </a:extLst>
          </p:cNvPr>
          <p:cNvSpPr txBox="1"/>
          <p:nvPr/>
        </p:nvSpPr>
        <p:spPr>
          <a:xfrm>
            <a:off x="5554643" y="3140166"/>
            <a:ext cx="936475" cy="400110"/>
          </a:xfrm>
          <a:prstGeom prst="rect">
            <a:avLst/>
          </a:prstGeom>
          <a:noFill/>
        </p:spPr>
        <p:txBody>
          <a:bodyPr wrap="none" rtlCol="0">
            <a:spAutoFit/>
          </a:bodyPr>
          <a:lstStyle/>
          <a:p>
            <a:r>
              <a:rPr lang="es-UY" sz="1000" dirty="0"/>
              <a:t>Conversión a</a:t>
            </a:r>
          </a:p>
          <a:p>
            <a:r>
              <a:rPr lang="es-UY" sz="1000" dirty="0"/>
              <a:t>embeddings</a:t>
            </a:r>
          </a:p>
        </p:txBody>
      </p:sp>
      <p:sp>
        <p:nvSpPr>
          <p:cNvPr id="8" name="TextBox 7">
            <a:extLst>
              <a:ext uri="{FF2B5EF4-FFF2-40B4-BE49-F238E27FC236}">
                <a16:creationId xmlns:a16="http://schemas.microsoft.com/office/drawing/2014/main" id="{A50DF8E8-49D4-BD2D-B297-60402C808A9A}"/>
              </a:ext>
            </a:extLst>
          </p:cNvPr>
          <p:cNvSpPr txBox="1"/>
          <p:nvPr/>
        </p:nvSpPr>
        <p:spPr>
          <a:xfrm>
            <a:off x="3818830" y="3417165"/>
            <a:ext cx="1101584" cy="246221"/>
          </a:xfrm>
          <a:prstGeom prst="rect">
            <a:avLst/>
          </a:prstGeom>
          <a:noFill/>
        </p:spPr>
        <p:txBody>
          <a:bodyPr wrap="none" rtlCol="0">
            <a:spAutoFit/>
          </a:bodyPr>
          <a:lstStyle/>
          <a:p>
            <a:r>
              <a:rPr lang="es-UY" sz="1000" dirty="0"/>
              <a:t>Dividir en trozos</a:t>
            </a:r>
          </a:p>
        </p:txBody>
      </p:sp>
      <p:sp>
        <p:nvSpPr>
          <p:cNvPr id="9" name="TextBox 8">
            <a:extLst>
              <a:ext uri="{FF2B5EF4-FFF2-40B4-BE49-F238E27FC236}">
                <a16:creationId xmlns:a16="http://schemas.microsoft.com/office/drawing/2014/main" id="{82D107CB-7530-2E09-9CC2-442A83D0C4EB}"/>
              </a:ext>
            </a:extLst>
          </p:cNvPr>
          <p:cNvSpPr txBox="1"/>
          <p:nvPr/>
        </p:nvSpPr>
        <p:spPr>
          <a:xfrm>
            <a:off x="2334159" y="3386388"/>
            <a:ext cx="1184940" cy="246221"/>
          </a:xfrm>
          <a:prstGeom prst="rect">
            <a:avLst/>
          </a:prstGeom>
          <a:noFill/>
        </p:spPr>
        <p:txBody>
          <a:bodyPr wrap="none" rtlCol="0">
            <a:spAutoFit/>
          </a:bodyPr>
          <a:lstStyle/>
          <a:p>
            <a:r>
              <a:rPr lang="es-UY" sz="1000" dirty="0"/>
              <a:t>Convertir a textos</a:t>
            </a:r>
          </a:p>
        </p:txBody>
      </p:sp>
      <p:sp>
        <p:nvSpPr>
          <p:cNvPr id="10" name="TextBox 9">
            <a:extLst>
              <a:ext uri="{FF2B5EF4-FFF2-40B4-BE49-F238E27FC236}">
                <a16:creationId xmlns:a16="http://schemas.microsoft.com/office/drawing/2014/main" id="{590589FD-FE85-60BA-F849-2A19111CED32}"/>
              </a:ext>
            </a:extLst>
          </p:cNvPr>
          <p:cNvSpPr txBox="1"/>
          <p:nvPr/>
        </p:nvSpPr>
        <p:spPr>
          <a:xfrm>
            <a:off x="1087920" y="4078385"/>
            <a:ext cx="901209" cy="246221"/>
          </a:xfrm>
          <a:prstGeom prst="rect">
            <a:avLst/>
          </a:prstGeom>
          <a:noFill/>
        </p:spPr>
        <p:txBody>
          <a:bodyPr wrap="none" rtlCol="0">
            <a:spAutoFit/>
          </a:bodyPr>
          <a:lstStyle/>
          <a:p>
            <a:r>
              <a:rPr lang="es-UY" sz="1000" dirty="0"/>
              <a:t>Documentos</a:t>
            </a:r>
          </a:p>
        </p:txBody>
      </p:sp>
    </p:spTree>
    <p:extLst>
      <p:ext uri="{BB962C8B-B14F-4D97-AF65-F5344CB8AC3E}">
        <p14:creationId xmlns:p14="http://schemas.microsoft.com/office/powerpoint/2010/main" val="648062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7" name="Google Shape;27;p6"/>
          <p:cNvSpPr txBox="1"/>
          <p:nvPr/>
        </p:nvSpPr>
        <p:spPr>
          <a:xfrm>
            <a:off x="670314" y="446600"/>
            <a:ext cx="457200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b="1" i="0" u="none" strike="noStrike" cap="none" dirty="0">
                <a:solidFill>
                  <a:srgbClr val="000000"/>
                </a:solidFill>
                <a:latin typeface="Helvetica Neue Light"/>
                <a:ea typeface="Helvetica Neue Light"/>
                <a:cs typeface="Helvetica Neue Light"/>
                <a:sym typeface="Helvetica Neue Light"/>
              </a:rPr>
              <a:t>Modelado</a:t>
            </a:r>
            <a:endParaRPr sz="1600" b="1" i="0" u="none" strike="noStrike" cap="none" dirty="0">
              <a:solidFill>
                <a:srgbClr val="000000"/>
              </a:solidFill>
              <a:latin typeface="Helvetica Neue Light"/>
              <a:ea typeface="Helvetica Neue Light"/>
              <a:cs typeface="Helvetica Neue Light"/>
              <a:sym typeface="Helvetica Neue Light"/>
            </a:endParaRPr>
          </a:p>
        </p:txBody>
      </p:sp>
      <p:sp>
        <p:nvSpPr>
          <p:cNvPr id="2" name="Google Shape;26;p6">
            <a:extLst>
              <a:ext uri="{FF2B5EF4-FFF2-40B4-BE49-F238E27FC236}">
                <a16:creationId xmlns:a16="http://schemas.microsoft.com/office/drawing/2014/main" id="{760DE103-6E6E-8BC0-9DF6-7993C9336394}"/>
              </a:ext>
            </a:extLst>
          </p:cNvPr>
          <p:cNvSpPr txBox="1"/>
          <p:nvPr/>
        </p:nvSpPr>
        <p:spPr>
          <a:xfrm>
            <a:off x="670314" y="729736"/>
            <a:ext cx="8016240" cy="3085450"/>
          </a:xfrm>
          <a:prstGeom prst="rect">
            <a:avLst/>
          </a:prstGeom>
          <a:noFill/>
          <a:ln>
            <a:noFill/>
          </a:ln>
        </p:spPr>
        <p:txBody>
          <a:bodyPr spcFirstLastPara="1" wrap="square" lIns="0" tIns="22850" rIns="0" bIns="0" anchor="t" anchorCtr="0">
            <a:spAutoFit/>
          </a:bodyPr>
          <a:lstStyle/>
          <a:p>
            <a:pPr marL="9525" marR="58579" algn="just">
              <a:lnSpc>
                <a:spcPct val="200000"/>
              </a:lnSpc>
              <a:spcBef>
                <a:spcPts val="180"/>
              </a:spcBef>
            </a:pPr>
            <a:r>
              <a:rPr lang="es-MX" sz="1600" b="1" dirty="0">
                <a:latin typeface="Helvetica Neue Light"/>
              </a:rPr>
              <a:t>Análisis de Cardinalidad y Balanceo de Datos:</a:t>
            </a:r>
          </a:p>
          <a:p>
            <a:pPr marL="742950" lvl="1" indent="-285750">
              <a:buFont typeface="Arial" panose="020B0604020202020204" pitchFamily="34" charset="0"/>
              <a:buChar char="•"/>
            </a:pPr>
            <a:r>
              <a:rPr lang="es-MX" dirty="0">
                <a:solidFill>
                  <a:srgbClr val="0D0D0D"/>
                </a:solidFill>
                <a:highlight>
                  <a:srgbClr val="FFFFFF"/>
                </a:highlight>
                <a:latin typeface="ui-sans-serif"/>
              </a:rPr>
              <a:t>Utilización de funciones y gráficos para evaluar la diversidad y distribución de las clases en el dataset, asegurando un balance adecuado para un análisis efectivo.</a:t>
            </a:r>
          </a:p>
          <a:p>
            <a:pPr marL="9525" marR="58579" algn="just">
              <a:lnSpc>
                <a:spcPct val="200000"/>
              </a:lnSpc>
              <a:spcBef>
                <a:spcPts val="180"/>
              </a:spcBef>
            </a:pPr>
            <a:r>
              <a:rPr lang="es-MX" sz="1600" b="1" dirty="0">
                <a:latin typeface="Helvetica Neue Light"/>
              </a:rPr>
              <a:t>Ngramas y Nube de Palabras:</a:t>
            </a:r>
          </a:p>
          <a:p>
            <a:pPr marL="742950" lvl="1" indent="-285750">
              <a:buFont typeface="Arial" panose="020B0604020202020204" pitchFamily="34" charset="0"/>
              <a:buChar char="•"/>
            </a:pPr>
            <a:r>
              <a:rPr lang="es-MX" dirty="0">
                <a:solidFill>
                  <a:srgbClr val="0D0D0D"/>
                </a:solidFill>
                <a:highlight>
                  <a:srgbClr val="FFFFFF"/>
                </a:highlight>
                <a:latin typeface="ui-sans-serif"/>
              </a:rPr>
              <a:t>Herramientas: Ngrams y Wordclouds.</a:t>
            </a:r>
          </a:p>
          <a:p>
            <a:pPr marL="742950" lvl="1" indent="-285750">
              <a:buFont typeface="Arial" panose="020B0604020202020204" pitchFamily="34" charset="0"/>
              <a:buChar char="•"/>
            </a:pPr>
            <a:r>
              <a:rPr lang="es-MX" dirty="0">
                <a:solidFill>
                  <a:srgbClr val="0D0D0D"/>
                </a:solidFill>
                <a:highlight>
                  <a:srgbClr val="FFFFFF"/>
                </a:highlight>
                <a:latin typeface="ui-sans-serif"/>
              </a:rPr>
              <a:t>Objetivos: Identificar patrones de palabras y frases clave, verificar la calidad de la data para iteraciones de preprocesamiento, y facilitar la comprensión de los temas predominantes.</a:t>
            </a:r>
          </a:p>
          <a:p>
            <a:pPr marL="9525" marR="58579" algn="just">
              <a:lnSpc>
                <a:spcPct val="200000"/>
              </a:lnSpc>
              <a:spcBef>
                <a:spcPts val="180"/>
              </a:spcBef>
            </a:pPr>
            <a:r>
              <a:rPr lang="es-MX" sz="1600" b="1" dirty="0">
                <a:latin typeface="Helvetica Neue Light"/>
              </a:rPr>
              <a:t>Word Embeddings con Word2Vec:</a:t>
            </a:r>
          </a:p>
          <a:p>
            <a:pPr marL="742950" lvl="1" indent="-285750">
              <a:buFont typeface="Arial" panose="020B0604020202020204" pitchFamily="34" charset="0"/>
              <a:buChar char="•"/>
            </a:pPr>
            <a:r>
              <a:rPr lang="es-MX" dirty="0">
                <a:solidFill>
                  <a:srgbClr val="0D0D0D"/>
                </a:solidFill>
                <a:highlight>
                  <a:srgbClr val="FFFFFF"/>
                </a:highlight>
                <a:latin typeface="ui-sans-serif"/>
              </a:rPr>
              <a:t>Nos sirvió como un análisis exploratorio más que para entender el texto, como sí nos ayudaron los dos puntos anteriores.</a:t>
            </a:r>
          </a:p>
        </p:txBody>
      </p:sp>
    </p:spTree>
    <p:extLst>
      <p:ext uri="{BB962C8B-B14F-4D97-AF65-F5344CB8AC3E}">
        <p14:creationId xmlns:p14="http://schemas.microsoft.com/office/powerpoint/2010/main" val="2574155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7" name="Google Shape;27;p6"/>
          <p:cNvSpPr txBox="1"/>
          <p:nvPr/>
        </p:nvSpPr>
        <p:spPr>
          <a:xfrm>
            <a:off x="670313" y="407229"/>
            <a:ext cx="457200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b="1" i="0" u="none" strike="noStrike" cap="none" dirty="0">
                <a:solidFill>
                  <a:srgbClr val="000000"/>
                </a:solidFill>
                <a:latin typeface="Helvetica Neue Light"/>
                <a:ea typeface="Helvetica Neue Light"/>
                <a:cs typeface="Helvetica Neue Light"/>
                <a:sym typeface="Helvetica Neue Light"/>
              </a:rPr>
              <a:t>Modelado</a:t>
            </a:r>
            <a:endParaRPr sz="1600" b="1" i="0" u="none" strike="noStrike" cap="none" dirty="0">
              <a:solidFill>
                <a:srgbClr val="000000"/>
              </a:solidFill>
              <a:latin typeface="Helvetica Neue Light"/>
              <a:ea typeface="Helvetica Neue Light"/>
              <a:cs typeface="Helvetica Neue Light"/>
              <a:sym typeface="Helvetica Neue Light"/>
            </a:endParaRPr>
          </a:p>
        </p:txBody>
      </p:sp>
      <p:sp>
        <p:nvSpPr>
          <p:cNvPr id="2" name="Google Shape;26;p6">
            <a:extLst>
              <a:ext uri="{FF2B5EF4-FFF2-40B4-BE49-F238E27FC236}">
                <a16:creationId xmlns:a16="http://schemas.microsoft.com/office/drawing/2014/main" id="{760DE103-6E6E-8BC0-9DF6-7993C9336394}"/>
              </a:ext>
            </a:extLst>
          </p:cNvPr>
          <p:cNvSpPr txBox="1"/>
          <p:nvPr/>
        </p:nvSpPr>
        <p:spPr>
          <a:xfrm>
            <a:off x="545623" y="745783"/>
            <a:ext cx="8377821" cy="3812572"/>
          </a:xfrm>
          <a:prstGeom prst="rect">
            <a:avLst/>
          </a:prstGeom>
          <a:noFill/>
          <a:ln>
            <a:noFill/>
          </a:ln>
        </p:spPr>
        <p:txBody>
          <a:bodyPr spcFirstLastPara="1" wrap="square" lIns="0" tIns="22850" rIns="0" bIns="0" anchor="t" anchorCtr="0">
            <a:spAutoFit/>
          </a:bodyPr>
          <a:lstStyle/>
          <a:p>
            <a:pPr marR="58579" lvl="1" algn="just">
              <a:lnSpc>
                <a:spcPct val="150000"/>
              </a:lnSpc>
              <a:spcBef>
                <a:spcPts val="180"/>
              </a:spcBef>
            </a:pPr>
            <a:r>
              <a:rPr lang="es-MX" sz="1050" dirty="0">
                <a:latin typeface="Helvetica Neue Light"/>
              </a:rPr>
              <a:t>Implementación de diferentes modelos de NLP.</a:t>
            </a:r>
          </a:p>
          <a:p>
            <a:pPr marR="58579" lvl="1" algn="just">
              <a:lnSpc>
                <a:spcPct val="150000"/>
              </a:lnSpc>
              <a:spcBef>
                <a:spcPts val="180"/>
              </a:spcBef>
            </a:pPr>
            <a:r>
              <a:rPr lang="es-MX" sz="1050" dirty="0">
                <a:latin typeface="Helvetica Neue Light"/>
              </a:rPr>
              <a:t>A. </a:t>
            </a:r>
            <a:r>
              <a:rPr lang="es-MX" sz="1050" b="1" dirty="0">
                <a:latin typeface="Helvetica Neue Light"/>
              </a:rPr>
              <a:t>Modelo de Regresión Logística (</a:t>
            </a:r>
            <a:r>
              <a:rPr lang="es-MX" sz="1050" b="1" dirty="0" err="1">
                <a:latin typeface="Helvetica Neue Light"/>
              </a:rPr>
              <a:t>Logistic</a:t>
            </a:r>
            <a:r>
              <a:rPr lang="es-MX" sz="1050" b="1" dirty="0">
                <a:latin typeface="Helvetica Neue Light"/>
              </a:rPr>
              <a:t> </a:t>
            </a:r>
            <a:r>
              <a:rPr lang="es-MX" sz="1050" b="1" dirty="0" err="1">
                <a:latin typeface="Helvetica Neue Light"/>
              </a:rPr>
              <a:t>Regression</a:t>
            </a:r>
            <a:r>
              <a:rPr lang="es-MX" sz="1050" b="1" dirty="0">
                <a:latin typeface="Helvetica Neue Light"/>
              </a:rPr>
              <a:t>)</a:t>
            </a:r>
            <a:r>
              <a:rPr lang="es-MX" sz="1050" dirty="0">
                <a:latin typeface="Helvetica Neue Light"/>
              </a:rPr>
              <a:t> El modelo de Regresión Logística se utiliza para la clasificación binaria. Calcula la probabilidad de que una observación pertenezca a una clase utilizando una función logística.</a:t>
            </a:r>
          </a:p>
          <a:p>
            <a:pPr marR="58579" lvl="1" algn="just">
              <a:lnSpc>
                <a:spcPct val="150000"/>
              </a:lnSpc>
              <a:spcBef>
                <a:spcPts val="180"/>
              </a:spcBef>
            </a:pPr>
            <a:r>
              <a:rPr lang="es-MX" sz="1050" dirty="0">
                <a:latin typeface="Helvetica Neue Light"/>
              </a:rPr>
              <a:t>B. </a:t>
            </a:r>
            <a:r>
              <a:rPr lang="es-MX" sz="1050" b="1" dirty="0">
                <a:latin typeface="Helvetica Neue Light"/>
              </a:rPr>
              <a:t>Modelo de Clasificación </a:t>
            </a:r>
            <a:r>
              <a:rPr lang="es-MX" sz="1050" b="1" dirty="0" err="1">
                <a:latin typeface="Helvetica Neue Light"/>
              </a:rPr>
              <a:t>Gradient</a:t>
            </a:r>
            <a:r>
              <a:rPr lang="es-MX" sz="1050" b="1" dirty="0">
                <a:latin typeface="Helvetica Neue Light"/>
              </a:rPr>
              <a:t> </a:t>
            </a:r>
            <a:r>
              <a:rPr lang="es-MX" sz="1050" b="1" dirty="0" err="1">
                <a:latin typeface="Helvetica Neue Light"/>
              </a:rPr>
              <a:t>Boosting</a:t>
            </a:r>
            <a:r>
              <a:rPr lang="es-MX" sz="1050" b="1" dirty="0">
                <a:latin typeface="Helvetica Neue Light"/>
              </a:rPr>
              <a:t> </a:t>
            </a:r>
            <a:r>
              <a:rPr lang="es-MX" sz="1050" dirty="0">
                <a:latin typeface="Helvetica Neue Light"/>
              </a:rPr>
              <a:t>El modelo de Clasificación </a:t>
            </a:r>
            <a:r>
              <a:rPr lang="es-MX" sz="1050" dirty="0" err="1">
                <a:latin typeface="Helvetica Neue Light"/>
              </a:rPr>
              <a:t>Gradient</a:t>
            </a:r>
            <a:r>
              <a:rPr lang="es-MX" sz="1050" dirty="0">
                <a:latin typeface="Helvetica Neue Light"/>
              </a:rPr>
              <a:t> </a:t>
            </a:r>
            <a:r>
              <a:rPr lang="es-MX" sz="1050" dirty="0" err="1">
                <a:latin typeface="Helvetica Neue Light"/>
              </a:rPr>
              <a:t>Boosting</a:t>
            </a:r>
            <a:r>
              <a:rPr lang="es-MX" sz="1050" dirty="0">
                <a:latin typeface="Helvetica Neue Light"/>
              </a:rPr>
              <a:t> es un algoritmo de conjunto que combina múltiples árboles de decisión más débiles para construir un modelo predictivo más fuerte.</a:t>
            </a:r>
          </a:p>
          <a:p>
            <a:pPr marR="58579" lvl="1" algn="just">
              <a:lnSpc>
                <a:spcPct val="150000"/>
              </a:lnSpc>
              <a:spcBef>
                <a:spcPts val="180"/>
              </a:spcBef>
            </a:pPr>
            <a:r>
              <a:rPr lang="es-MX" sz="1050" dirty="0">
                <a:latin typeface="Helvetica Neue Light"/>
              </a:rPr>
              <a:t>C. </a:t>
            </a:r>
            <a:r>
              <a:rPr lang="es-MX" sz="1050" b="1" dirty="0">
                <a:latin typeface="Helvetica Neue Light"/>
              </a:rPr>
              <a:t>Modelo de Deep </a:t>
            </a:r>
            <a:r>
              <a:rPr lang="es-MX" sz="1050" b="1" dirty="0" err="1">
                <a:latin typeface="Helvetica Neue Light"/>
              </a:rPr>
              <a:t>Learning</a:t>
            </a:r>
            <a:r>
              <a:rPr lang="es-MX" sz="1050" b="1" dirty="0">
                <a:latin typeface="Helvetica Neue Light"/>
              </a:rPr>
              <a:t> RNN </a:t>
            </a:r>
            <a:r>
              <a:rPr lang="es-MX" sz="1050" dirty="0">
                <a:latin typeface="Helvetica Neue Light"/>
              </a:rPr>
              <a:t>El modelo utiliza una red neuronal recurrente LSTM para procesar secuencias de texto, seguido de una capa densa de salida con activación sigmoide para clasificación binaria, y se compila con la función de pérdida de entropía cruzada binaria y el optimizador Adam.</a:t>
            </a:r>
          </a:p>
          <a:p>
            <a:pPr marR="58579" lvl="1" algn="just">
              <a:lnSpc>
                <a:spcPct val="150000"/>
              </a:lnSpc>
              <a:spcBef>
                <a:spcPts val="180"/>
              </a:spcBef>
            </a:pPr>
            <a:r>
              <a:rPr lang="es-MX" sz="1050" dirty="0">
                <a:latin typeface="Helvetica Neue Light"/>
              </a:rPr>
              <a:t>D. </a:t>
            </a:r>
            <a:r>
              <a:rPr lang="es-MX" sz="1050" b="1" dirty="0">
                <a:latin typeface="Helvetica Neue Light"/>
              </a:rPr>
              <a:t>Modelo de Regresión Logística TF-IDF: </a:t>
            </a:r>
            <a:r>
              <a:rPr lang="es-MX" sz="1050" dirty="0">
                <a:latin typeface="Helvetica Neue Light"/>
              </a:rPr>
              <a:t>En este caso, implementaremos la técnica de TF-IDF (</a:t>
            </a:r>
            <a:r>
              <a:rPr lang="es-MX" sz="1050" dirty="0" err="1">
                <a:latin typeface="Helvetica Neue Light"/>
              </a:rPr>
              <a:t>Term</a:t>
            </a:r>
            <a:r>
              <a:rPr lang="es-MX" sz="1050" dirty="0">
                <a:latin typeface="Helvetica Neue Light"/>
              </a:rPr>
              <a:t> </a:t>
            </a:r>
            <a:r>
              <a:rPr lang="es-MX" sz="1050" dirty="0" err="1">
                <a:latin typeface="Helvetica Neue Light"/>
              </a:rPr>
              <a:t>Frequency</a:t>
            </a:r>
            <a:r>
              <a:rPr lang="es-MX" sz="1050" dirty="0">
                <a:latin typeface="Helvetica Neue Light"/>
              </a:rPr>
              <a:t>-Inverse </a:t>
            </a:r>
            <a:r>
              <a:rPr lang="es-MX" sz="1050" dirty="0" err="1">
                <a:latin typeface="Helvetica Neue Light"/>
              </a:rPr>
              <a:t>Document</a:t>
            </a:r>
            <a:r>
              <a:rPr lang="es-MX" sz="1050" dirty="0">
                <a:latin typeface="Helvetica Neue Light"/>
              </a:rPr>
              <a:t> </a:t>
            </a:r>
            <a:r>
              <a:rPr lang="es-MX" sz="1050" dirty="0" err="1">
                <a:latin typeface="Helvetica Neue Light"/>
              </a:rPr>
              <a:t>Frequency</a:t>
            </a:r>
            <a:r>
              <a:rPr lang="es-MX" sz="1050" dirty="0">
                <a:latin typeface="Helvetica Neue Light"/>
              </a:rPr>
              <a:t>) en el modelo de regresión logística. TF-IDF asigna pesos a palabras según su frecuencia en un documento y su rareza en el conjunto de documentos, destacando términos importantes en el análisis de texto.</a:t>
            </a:r>
          </a:p>
          <a:p>
            <a:pPr marR="58579" lvl="1" algn="just">
              <a:lnSpc>
                <a:spcPct val="150000"/>
              </a:lnSpc>
              <a:spcBef>
                <a:spcPts val="180"/>
              </a:spcBef>
            </a:pPr>
            <a:r>
              <a:rPr lang="es-MX" sz="1050" dirty="0">
                <a:latin typeface="Helvetica Neue Light"/>
              </a:rPr>
              <a:t>E. </a:t>
            </a:r>
            <a:r>
              <a:rPr lang="es-MX" sz="1050" b="1" dirty="0">
                <a:latin typeface="Helvetica Neue Light"/>
              </a:rPr>
              <a:t>Modelo Basado en BERT </a:t>
            </a:r>
            <a:r>
              <a:rPr lang="es-MX" sz="1050" dirty="0" err="1">
                <a:latin typeface="Helvetica Neue Light"/>
              </a:rPr>
              <a:t>Bidirectional</a:t>
            </a:r>
            <a:r>
              <a:rPr lang="es-MX" sz="1050" dirty="0">
                <a:latin typeface="Helvetica Neue Light"/>
              </a:rPr>
              <a:t> </a:t>
            </a:r>
            <a:r>
              <a:rPr lang="es-MX" sz="1050" dirty="0" err="1">
                <a:latin typeface="Helvetica Neue Light"/>
              </a:rPr>
              <a:t>Encoder</a:t>
            </a:r>
            <a:r>
              <a:rPr lang="es-MX" sz="1050" dirty="0">
                <a:latin typeface="Helvetica Neue Light"/>
              </a:rPr>
              <a:t> </a:t>
            </a:r>
            <a:r>
              <a:rPr lang="es-MX" sz="1050" dirty="0" err="1">
                <a:latin typeface="Helvetica Neue Light"/>
              </a:rPr>
              <a:t>Representations</a:t>
            </a:r>
            <a:r>
              <a:rPr lang="es-MX" sz="1050" dirty="0">
                <a:latin typeface="Helvetica Neue Light"/>
              </a:rPr>
              <a:t> </a:t>
            </a:r>
            <a:r>
              <a:rPr lang="es-MX" sz="1050" dirty="0" err="1">
                <a:latin typeface="Helvetica Neue Light"/>
              </a:rPr>
              <a:t>from</a:t>
            </a:r>
            <a:r>
              <a:rPr lang="es-MX" sz="1050" dirty="0">
                <a:latin typeface="Helvetica Neue Light"/>
              </a:rPr>
              <a:t> Transformers (BERT) es un modelo de lenguaje basado en transformadores que </a:t>
            </a:r>
            <a:r>
              <a:rPr lang="es-MX" sz="1050" dirty="0" err="1">
                <a:latin typeface="Helvetica Neue Light"/>
              </a:rPr>
              <a:t>preentrena</a:t>
            </a:r>
            <a:r>
              <a:rPr lang="es-MX" sz="1050" dirty="0">
                <a:latin typeface="Helvetica Neue Light"/>
              </a:rPr>
              <a:t> representaciones de texto bidireccionales para comprender mejor el contexto de las palabras en una oración. Este modelo es especialmente interesante para nosotros, dado el alto nivel técnico de las sentencias de la corte, ya que su tipo de análisis podría generar una representación más fiable del caso de estudio.</a:t>
            </a:r>
            <a:endParaRPr lang="es-MX" sz="1050" dirty="0">
              <a:solidFill>
                <a:srgbClr val="0D0D0D"/>
              </a:solidFill>
              <a:highlight>
                <a:srgbClr val="FFFFFF"/>
              </a:highlight>
              <a:latin typeface="ui-sans-serif"/>
            </a:endParaRPr>
          </a:p>
        </p:txBody>
      </p:sp>
    </p:spTree>
    <p:extLst>
      <p:ext uri="{BB962C8B-B14F-4D97-AF65-F5344CB8AC3E}">
        <p14:creationId xmlns:p14="http://schemas.microsoft.com/office/powerpoint/2010/main" val="1686361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7" name="Google Shape;27;p6"/>
          <p:cNvSpPr txBox="1"/>
          <p:nvPr/>
        </p:nvSpPr>
        <p:spPr>
          <a:xfrm>
            <a:off x="670313" y="407229"/>
            <a:ext cx="457200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b="1" i="0" u="none" strike="noStrike" cap="none" dirty="0">
                <a:solidFill>
                  <a:srgbClr val="000000"/>
                </a:solidFill>
                <a:latin typeface="Helvetica Neue Light"/>
                <a:ea typeface="Helvetica Neue Light"/>
                <a:cs typeface="Helvetica Neue Light"/>
                <a:sym typeface="Helvetica Neue Light"/>
              </a:rPr>
              <a:t>Modelado</a:t>
            </a:r>
            <a:endParaRPr sz="1600" b="1" i="0" u="none" strike="noStrike" cap="none" dirty="0">
              <a:solidFill>
                <a:srgbClr val="000000"/>
              </a:solidFill>
              <a:latin typeface="Helvetica Neue Light"/>
              <a:ea typeface="Helvetica Neue Light"/>
              <a:cs typeface="Helvetica Neue Light"/>
              <a:sym typeface="Helvetica Neue Light"/>
            </a:endParaRPr>
          </a:p>
        </p:txBody>
      </p:sp>
      <p:sp>
        <p:nvSpPr>
          <p:cNvPr id="3" name="Google Shape;27;p6">
            <a:extLst>
              <a:ext uri="{FF2B5EF4-FFF2-40B4-BE49-F238E27FC236}">
                <a16:creationId xmlns:a16="http://schemas.microsoft.com/office/drawing/2014/main" id="{BFC825DE-4693-FC17-AEA7-CA6D9453F4DE}"/>
              </a:ext>
            </a:extLst>
          </p:cNvPr>
          <p:cNvSpPr txBox="1"/>
          <p:nvPr/>
        </p:nvSpPr>
        <p:spPr>
          <a:xfrm>
            <a:off x="2808193" y="843647"/>
            <a:ext cx="3527614"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b="1" i="0" u="none" strike="noStrike" cap="none" dirty="0">
                <a:solidFill>
                  <a:srgbClr val="000000"/>
                </a:solidFill>
                <a:latin typeface="Helvetica Neue Light"/>
                <a:ea typeface="Helvetica Neue Light"/>
                <a:cs typeface="Helvetica Neue Light"/>
                <a:sym typeface="Helvetica Neue Light"/>
              </a:rPr>
              <a:t>Resultados de Métricas con BERT</a:t>
            </a:r>
            <a:endParaRPr sz="1600" b="1" i="0" u="none" strike="noStrike" cap="none" dirty="0">
              <a:solidFill>
                <a:srgbClr val="000000"/>
              </a:solidFill>
              <a:latin typeface="Helvetica Neue Light"/>
              <a:ea typeface="Helvetica Neue Light"/>
              <a:cs typeface="Helvetica Neue Light"/>
              <a:sym typeface="Helvetica Neue Light"/>
            </a:endParaRPr>
          </a:p>
        </p:txBody>
      </p:sp>
      <p:sp>
        <p:nvSpPr>
          <p:cNvPr id="9" name="Rectangle 3">
            <a:extLst>
              <a:ext uri="{FF2B5EF4-FFF2-40B4-BE49-F238E27FC236}">
                <a16:creationId xmlns:a16="http://schemas.microsoft.com/office/drawing/2014/main" id="{A350C2E0-60D7-9A21-6E22-BE056882BF70}"/>
              </a:ext>
            </a:extLst>
          </p:cNvPr>
          <p:cNvSpPr>
            <a:spLocks noChangeArrowheads="1"/>
          </p:cNvSpPr>
          <p:nvPr/>
        </p:nvSpPr>
        <p:spPr bwMode="auto">
          <a:xfrm>
            <a:off x="3649856" y="1381083"/>
            <a:ext cx="1844287" cy="9848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600" b="1" i="0" u="none" strike="noStrike" cap="none" normalizeH="0" baseline="0" dirty="0" err="1">
                <a:ln>
                  <a:noFill/>
                </a:ln>
                <a:solidFill>
                  <a:schemeClr val="tx1"/>
                </a:solidFill>
                <a:effectLst/>
                <a:latin typeface="Arial Unicode MS"/>
              </a:rPr>
              <a:t>Accuracy</a:t>
            </a:r>
            <a:r>
              <a:rPr kumimoji="0" lang="es-CO" altLang="es-CO" sz="1600" b="0" i="0" u="none" strike="noStrike" cap="none" normalizeH="0" baseline="0" dirty="0">
                <a:ln>
                  <a:noFill/>
                </a:ln>
                <a:solidFill>
                  <a:schemeClr val="tx1"/>
                </a:solidFill>
                <a:effectLst/>
                <a:latin typeface="Arial Unicode MS"/>
              </a:rPr>
              <a:t>: 0.9500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600" b="1" i="0" u="none" strike="noStrike" cap="none" normalizeH="0" baseline="0" dirty="0" err="1">
                <a:ln>
                  <a:noFill/>
                </a:ln>
                <a:solidFill>
                  <a:schemeClr val="tx1"/>
                </a:solidFill>
                <a:effectLst/>
                <a:latin typeface="Arial Unicode MS"/>
              </a:rPr>
              <a:t>Precision</a:t>
            </a:r>
            <a:r>
              <a:rPr kumimoji="0" lang="es-CO" altLang="es-CO" sz="1600" b="0" i="0" u="none" strike="noStrike" cap="none" normalizeH="0" baseline="0" dirty="0">
                <a:ln>
                  <a:noFill/>
                </a:ln>
                <a:solidFill>
                  <a:schemeClr val="tx1"/>
                </a:solidFill>
                <a:effectLst/>
                <a:latin typeface="Arial Unicode MS"/>
              </a:rPr>
              <a:t>: 0.9412 </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600" b="1" i="0" u="none" strike="noStrike" cap="none" normalizeH="0" baseline="0" dirty="0" err="1">
                <a:ln>
                  <a:noFill/>
                </a:ln>
                <a:solidFill>
                  <a:schemeClr val="tx1"/>
                </a:solidFill>
                <a:effectLst/>
                <a:latin typeface="Arial Unicode MS"/>
              </a:rPr>
              <a:t>Recall</a:t>
            </a:r>
            <a:r>
              <a:rPr kumimoji="0" lang="es-CO" altLang="es-CO" sz="1600" b="0" i="0" u="none" strike="noStrike" cap="none" normalizeH="0" baseline="0" dirty="0">
                <a:ln>
                  <a:noFill/>
                </a:ln>
                <a:solidFill>
                  <a:schemeClr val="tx1"/>
                </a:solidFill>
                <a:effectLst/>
                <a:latin typeface="Arial Unicode MS"/>
              </a:rPr>
              <a:t>: 	  1.0000 </a:t>
            </a:r>
          </a:p>
          <a:p>
            <a:pPr marL="0" marR="0" lvl="0" indent="0" defTabSz="914400" rtl="0" eaLnBrk="0" fontAlgn="base" latinLnBrk="0" hangingPunct="0">
              <a:lnSpc>
                <a:spcPct val="100000"/>
              </a:lnSpc>
              <a:spcBef>
                <a:spcPct val="0"/>
              </a:spcBef>
              <a:spcAft>
                <a:spcPct val="0"/>
              </a:spcAft>
              <a:buClrTx/>
              <a:buSzTx/>
              <a:buFontTx/>
              <a:buNone/>
              <a:tabLst/>
            </a:pPr>
            <a:r>
              <a:rPr kumimoji="0" lang="es-CO" altLang="es-CO" sz="1600" b="1" i="0" u="none" strike="noStrike" cap="none" normalizeH="0" baseline="0" dirty="0">
                <a:ln>
                  <a:noFill/>
                </a:ln>
                <a:solidFill>
                  <a:schemeClr val="tx1"/>
                </a:solidFill>
                <a:effectLst/>
                <a:latin typeface="Arial Unicode MS"/>
              </a:rPr>
              <a:t>F1-Score</a:t>
            </a:r>
            <a:r>
              <a:rPr kumimoji="0" lang="es-CO" altLang="es-CO" sz="1600" b="0" i="0" u="none" strike="noStrike" cap="none" normalizeH="0" baseline="0" dirty="0">
                <a:ln>
                  <a:noFill/>
                </a:ln>
                <a:solidFill>
                  <a:schemeClr val="tx1"/>
                </a:solidFill>
                <a:effectLst/>
                <a:latin typeface="Arial Unicode MS"/>
              </a:rPr>
              <a:t>: </a:t>
            </a:r>
            <a:r>
              <a:rPr lang="es-CO" altLang="es-CO" sz="1600" dirty="0">
                <a:solidFill>
                  <a:schemeClr val="tx1"/>
                </a:solidFill>
                <a:latin typeface="Arial Unicode MS"/>
              </a:rPr>
              <a:t> </a:t>
            </a:r>
            <a:r>
              <a:rPr kumimoji="0" lang="es-CO" altLang="es-CO" sz="1600" b="0" i="0" u="none" strike="noStrike" cap="none" normalizeH="0" baseline="0" dirty="0">
                <a:ln>
                  <a:noFill/>
                </a:ln>
                <a:solidFill>
                  <a:schemeClr val="tx1"/>
                </a:solidFill>
                <a:effectLst/>
                <a:latin typeface="Arial Unicode MS"/>
              </a:rPr>
              <a:t>0.9697</a:t>
            </a:r>
            <a:r>
              <a:rPr kumimoji="0" lang="es-CO" altLang="es-CO" sz="1100" b="0" i="0" u="none" strike="noStrike" cap="none" normalizeH="0" baseline="0" dirty="0">
                <a:ln>
                  <a:noFill/>
                </a:ln>
                <a:solidFill>
                  <a:schemeClr val="tx1"/>
                </a:solidFill>
                <a:effectLst/>
              </a:rPr>
              <a:t> </a:t>
            </a:r>
            <a:endParaRPr kumimoji="0" lang="es-CO" altLang="es-CO" sz="40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86F9153F-ADDC-2892-108C-08C40F125730}"/>
              </a:ext>
            </a:extLst>
          </p:cNvPr>
          <p:cNvSpPr>
            <a:spLocks noChangeArrowheads="1"/>
          </p:cNvSpPr>
          <p:nvPr/>
        </p:nvSpPr>
        <p:spPr bwMode="auto">
          <a:xfrm>
            <a:off x="3649856" y="2713004"/>
            <a:ext cx="1732635"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600" b="1" i="0" u="none" strike="noStrike" cap="none" normalizeH="0" baseline="0" dirty="0" err="1">
                <a:ln>
                  <a:noFill/>
                </a:ln>
                <a:solidFill>
                  <a:schemeClr val="tx1"/>
                </a:solidFill>
                <a:effectLst/>
                <a:latin typeface="Arial Unicode MS"/>
              </a:rPr>
              <a:t>Confusion</a:t>
            </a:r>
            <a:r>
              <a:rPr kumimoji="0" lang="es-CO" altLang="es-CO" sz="1600" b="1" i="0" u="none" strike="noStrike" cap="none" normalizeH="0" baseline="0" dirty="0">
                <a:ln>
                  <a:noFill/>
                </a:ln>
                <a:solidFill>
                  <a:schemeClr val="tx1"/>
                </a:solidFill>
                <a:effectLst/>
                <a:latin typeface="Arial Unicode MS"/>
              </a:rPr>
              <a:t> Matrix: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1600" b="0" i="0" u="none" strike="noStrike" cap="none" normalizeH="0" baseline="0" dirty="0">
                <a:ln>
                  <a:noFill/>
                </a:ln>
                <a:solidFill>
                  <a:schemeClr val="tx1"/>
                </a:solidFill>
                <a:effectLst/>
                <a:latin typeface="Arial Unicode MS"/>
              </a:rPr>
              <a:t>[[12 4]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1600" b="0" i="0" u="none" strike="noStrike" cap="none" normalizeH="0" baseline="0" dirty="0">
                <a:ln>
                  <a:noFill/>
                </a:ln>
                <a:solidFill>
                  <a:schemeClr val="tx1"/>
                </a:solidFill>
                <a:effectLst/>
                <a:latin typeface="Arial Unicode MS"/>
              </a:rPr>
              <a:t>[ 0 64]]</a:t>
            </a:r>
            <a:r>
              <a:rPr kumimoji="0" lang="es-CO" altLang="es-CO" sz="1100" b="0" i="0" u="none" strike="noStrike" cap="none" normalizeH="0" baseline="0" dirty="0">
                <a:ln>
                  <a:noFill/>
                </a:ln>
                <a:solidFill>
                  <a:schemeClr val="tx1"/>
                </a:solidFill>
                <a:effectLst/>
              </a:rPr>
              <a:t> </a:t>
            </a:r>
            <a:endParaRPr kumimoji="0" lang="es-CO" altLang="es-CO"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2766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7" name="Google Shape;27;p6"/>
          <p:cNvSpPr txBox="1"/>
          <p:nvPr/>
        </p:nvSpPr>
        <p:spPr>
          <a:xfrm>
            <a:off x="670313" y="407229"/>
            <a:ext cx="457200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b="1" i="0" u="none" strike="noStrike" cap="none" dirty="0">
                <a:solidFill>
                  <a:srgbClr val="000000"/>
                </a:solidFill>
                <a:latin typeface="Helvetica Neue Light"/>
                <a:ea typeface="Helvetica Neue Light"/>
                <a:cs typeface="Helvetica Neue Light"/>
                <a:sym typeface="Helvetica Neue Light"/>
              </a:rPr>
              <a:t>Modelado</a:t>
            </a:r>
            <a:endParaRPr sz="1600" b="1" i="0" u="none" strike="noStrike" cap="none" dirty="0">
              <a:solidFill>
                <a:srgbClr val="000000"/>
              </a:solidFill>
              <a:latin typeface="Helvetica Neue Light"/>
              <a:ea typeface="Helvetica Neue Light"/>
              <a:cs typeface="Helvetica Neue Light"/>
              <a:sym typeface="Helvetica Neue Light"/>
            </a:endParaRPr>
          </a:p>
        </p:txBody>
      </p:sp>
      <p:sp>
        <p:nvSpPr>
          <p:cNvPr id="3" name="Google Shape;27;p6">
            <a:extLst>
              <a:ext uri="{FF2B5EF4-FFF2-40B4-BE49-F238E27FC236}">
                <a16:creationId xmlns:a16="http://schemas.microsoft.com/office/drawing/2014/main" id="{BFC825DE-4693-FC17-AEA7-CA6D9453F4DE}"/>
              </a:ext>
            </a:extLst>
          </p:cNvPr>
          <p:cNvSpPr txBox="1"/>
          <p:nvPr/>
        </p:nvSpPr>
        <p:spPr>
          <a:xfrm>
            <a:off x="2602513" y="864790"/>
            <a:ext cx="3938971"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b="1" i="0" u="none" strike="noStrike" cap="none" dirty="0">
                <a:solidFill>
                  <a:srgbClr val="000000"/>
                </a:solidFill>
                <a:latin typeface="Helvetica Neue Light"/>
                <a:ea typeface="Helvetica Neue Light"/>
                <a:cs typeface="Helvetica Neue Light"/>
                <a:sym typeface="Helvetica Neue Light"/>
              </a:rPr>
              <a:t>Predicciones de preguntas con BERT</a:t>
            </a:r>
            <a:endParaRPr sz="1600" b="1" i="0" u="none" strike="noStrike" cap="none" dirty="0">
              <a:solidFill>
                <a:srgbClr val="000000"/>
              </a:solidFill>
              <a:latin typeface="Helvetica Neue Light"/>
              <a:ea typeface="Helvetica Neue Light"/>
              <a:cs typeface="Helvetica Neue Light"/>
              <a:sym typeface="Helvetica Neue Light"/>
            </a:endParaRPr>
          </a:p>
        </p:txBody>
      </p:sp>
      <p:pic>
        <p:nvPicPr>
          <p:cNvPr id="4" name="Imagen 3">
            <a:extLst>
              <a:ext uri="{FF2B5EF4-FFF2-40B4-BE49-F238E27FC236}">
                <a16:creationId xmlns:a16="http://schemas.microsoft.com/office/drawing/2014/main" id="{D221167B-923E-69CA-A77B-A45766554EC0}"/>
              </a:ext>
            </a:extLst>
          </p:cNvPr>
          <p:cNvPicPr>
            <a:picLocks noChangeAspect="1"/>
          </p:cNvPicPr>
          <p:nvPr/>
        </p:nvPicPr>
        <p:blipFill>
          <a:blip r:embed="rId3"/>
          <a:stretch>
            <a:fillRect/>
          </a:stretch>
        </p:blipFill>
        <p:spPr>
          <a:xfrm>
            <a:off x="2152310" y="1725742"/>
            <a:ext cx="4839375" cy="209579"/>
          </a:xfrm>
          <a:prstGeom prst="rect">
            <a:avLst/>
          </a:prstGeom>
        </p:spPr>
      </p:pic>
      <p:pic>
        <p:nvPicPr>
          <p:cNvPr id="6" name="Imagen 5">
            <a:extLst>
              <a:ext uri="{FF2B5EF4-FFF2-40B4-BE49-F238E27FC236}">
                <a16:creationId xmlns:a16="http://schemas.microsoft.com/office/drawing/2014/main" id="{5A7680BB-8B54-530F-9409-346B868E25D4}"/>
              </a:ext>
            </a:extLst>
          </p:cNvPr>
          <p:cNvPicPr>
            <a:picLocks noChangeAspect="1"/>
          </p:cNvPicPr>
          <p:nvPr/>
        </p:nvPicPr>
        <p:blipFill>
          <a:blip r:embed="rId4"/>
          <a:stretch>
            <a:fillRect/>
          </a:stretch>
        </p:blipFill>
        <p:spPr>
          <a:xfrm>
            <a:off x="2142783" y="2264636"/>
            <a:ext cx="4858428" cy="181000"/>
          </a:xfrm>
          <a:prstGeom prst="rect">
            <a:avLst/>
          </a:prstGeom>
        </p:spPr>
      </p:pic>
    </p:spTree>
    <p:extLst>
      <p:ext uri="{BB962C8B-B14F-4D97-AF65-F5344CB8AC3E}">
        <p14:creationId xmlns:p14="http://schemas.microsoft.com/office/powerpoint/2010/main" val="2767184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6" name="Google Shape;26;p6"/>
          <p:cNvSpPr txBox="1"/>
          <p:nvPr/>
        </p:nvSpPr>
        <p:spPr>
          <a:xfrm>
            <a:off x="3306733" y="2081369"/>
            <a:ext cx="2530533" cy="490381"/>
          </a:xfrm>
          <a:prstGeom prst="rect">
            <a:avLst/>
          </a:prstGeom>
          <a:noFill/>
          <a:ln>
            <a:noFill/>
          </a:ln>
        </p:spPr>
        <p:txBody>
          <a:bodyPr spcFirstLastPara="1" wrap="square" lIns="0" tIns="22850" rIns="0" bIns="0" anchor="t" anchorCtr="0">
            <a:spAutoFit/>
          </a:bodyPr>
          <a:lstStyle/>
          <a:p>
            <a:pPr marL="9525" marR="58579" lvl="0" indent="0" algn="just" rtl="0">
              <a:lnSpc>
                <a:spcPct val="204642"/>
              </a:lnSpc>
              <a:spcBef>
                <a:spcPts val="180"/>
              </a:spcBef>
              <a:spcAft>
                <a:spcPts val="0"/>
              </a:spcAft>
              <a:buNone/>
            </a:pPr>
            <a:r>
              <a:rPr lang="es-MX" dirty="0"/>
              <a:t>Primero un poco de contexto…</a:t>
            </a:r>
            <a:endParaRPr dirty="0"/>
          </a:p>
        </p:txBody>
      </p:sp>
      <p:sp>
        <p:nvSpPr>
          <p:cNvPr id="27" name="Google Shape;27;p6"/>
          <p:cNvSpPr txBox="1"/>
          <p:nvPr/>
        </p:nvSpPr>
        <p:spPr>
          <a:xfrm>
            <a:off x="662940" y="588490"/>
            <a:ext cx="457200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b="1" i="0" u="none" strike="noStrike" cap="none" dirty="0">
                <a:solidFill>
                  <a:srgbClr val="000000"/>
                </a:solidFill>
                <a:latin typeface="Helvetica Neue Light"/>
                <a:ea typeface="Helvetica Neue Light"/>
                <a:cs typeface="Helvetica Neue Light"/>
                <a:sym typeface="Helvetica Neue Light"/>
              </a:rPr>
              <a:t>Bienvenidos y Bienvenidas</a:t>
            </a:r>
            <a:endParaRPr sz="1600" b="1" i="0" u="none" strike="noStrike" cap="none" dirty="0">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6" name="Google Shape;26;p6"/>
          <p:cNvSpPr txBox="1"/>
          <p:nvPr/>
        </p:nvSpPr>
        <p:spPr>
          <a:xfrm>
            <a:off x="662940" y="1519444"/>
            <a:ext cx="8016240" cy="1638900"/>
          </a:xfrm>
          <a:prstGeom prst="rect">
            <a:avLst/>
          </a:prstGeom>
          <a:noFill/>
          <a:ln>
            <a:noFill/>
          </a:ln>
        </p:spPr>
        <p:txBody>
          <a:bodyPr spcFirstLastPara="1" wrap="square" lIns="0" tIns="22850" rIns="0" bIns="0" anchor="t" anchorCtr="0">
            <a:spAutoFit/>
          </a:bodyPr>
          <a:lstStyle/>
          <a:p>
            <a:pPr marL="9525" marR="58579" lvl="0" indent="0" algn="just" rtl="0">
              <a:lnSpc>
                <a:spcPct val="150000"/>
              </a:lnSpc>
              <a:spcBef>
                <a:spcPts val="0"/>
              </a:spcBef>
              <a:spcAft>
                <a:spcPts val="0"/>
              </a:spcAft>
              <a:buNone/>
            </a:pPr>
            <a:r>
              <a:rPr lang="es-MX" dirty="0"/>
              <a:t>Conjunto al modelo BERT que usamos para clasificación de secuencias en un conjunto de datos judiciales, pudimos hacer el montaje de un modelo de </a:t>
            </a:r>
            <a:r>
              <a:rPr lang="es-MX" dirty="0" err="1"/>
              <a:t>Question</a:t>
            </a:r>
            <a:r>
              <a:rPr lang="es-MX" dirty="0"/>
              <a:t> &amp; </a:t>
            </a:r>
            <a:r>
              <a:rPr lang="es-MX" dirty="0" err="1"/>
              <a:t>Answering</a:t>
            </a:r>
            <a:r>
              <a:rPr lang="es-MX" dirty="0"/>
              <a:t> (Q&amp;A) para responder preguntas específicas relacionadas con las opiniones consultivas de la Corte Internacional de Justicia (CIJ). Los resultados fueron satisfactorios para todos nosotros puesto que cumplimos con nuestro objetivo principal</a:t>
            </a:r>
          </a:p>
        </p:txBody>
      </p:sp>
      <p:sp>
        <p:nvSpPr>
          <p:cNvPr id="27" name="Google Shape;27;p6"/>
          <p:cNvSpPr txBox="1"/>
          <p:nvPr/>
        </p:nvSpPr>
        <p:spPr>
          <a:xfrm>
            <a:off x="662940" y="585145"/>
            <a:ext cx="457200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b="1" i="0" u="none" strike="noStrike" cap="none" dirty="0">
                <a:solidFill>
                  <a:srgbClr val="000000"/>
                </a:solidFill>
                <a:latin typeface="Helvetica Neue Light"/>
                <a:ea typeface="Helvetica Neue Light"/>
                <a:cs typeface="Helvetica Neue Light"/>
                <a:sym typeface="Helvetica Neue Light"/>
              </a:rPr>
              <a:t>Informe</a:t>
            </a:r>
            <a:endParaRPr sz="1600" b="1" i="0" u="none" strike="noStrike" cap="none" dirty="0">
              <a:solidFill>
                <a:srgbClr val="000000"/>
              </a:solidFill>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2837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6" name="Google Shape;26;p6"/>
          <p:cNvSpPr txBox="1"/>
          <p:nvPr/>
        </p:nvSpPr>
        <p:spPr>
          <a:xfrm>
            <a:off x="563880" y="836664"/>
            <a:ext cx="8016240" cy="3470171"/>
          </a:xfrm>
          <a:prstGeom prst="rect">
            <a:avLst/>
          </a:prstGeom>
          <a:noFill/>
          <a:ln>
            <a:noFill/>
          </a:ln>
        </p:spPr>
        <p:txBody>
          <a:bodyPr spcFirstLastPara="1" wrap="square" lIns="0" tIns="22850" rIns="0" bIns="0" anchor="t" anchorCtr="0">
            <a:spAutoFit/>
          </a:bodyPr>
          <a:lstStyle/>
          <a:p>
            <a:pPr marL="9525" marR="58579" lvl="0" indent="0" algn="just" rtl="0">
              <a:spcBef>
                <a:spcPts val="0"/>
              </a:spcBef>
              <a:spcAft>
                <a:spcPts val="0"/>
              </a:spcAft>
              <a:buNone/>
            </a:pPr>
            <a:r>
              <a:rPr lang="en-US" b="1" dirty="0" err="1"/>
              <a:t>Pregunta</a:t>
            </a:r>
            <a:r>
              <a:rPr lang="en-US" b="1" dirty="0"/>
              <a:t>: </a:t>
            </a:r>
            <a:r>
              <a:rPr lang="en-US" dirty="0"/>
              <a:t>What are the legal consequences arising from the construction of the wall being built by Israel, the occupying Power, in the Occupied Palestinian Territory, including in and around East Jerusalem, as described in the report of the Secretary-General, considering the rules and principles of international law, including the Fourth Geneva Convention of 1949, and relevant Security Council and General Assembly resolutions?</a:t>
            </a:r>
          </a:p>
          <a:p>
            <a:pPr marL="9525" marR="58579" lvl="0" indent="0" algn="just" rtl="0">
              <a:spcBef>
                <a:spcPts val="0"/>
              </a:spcBef>
              <a:spcAft>
                <a:spcPts val="0"/>
              </a:spcAft>
              <a:buNone/>
            </a:pPr>
            <a:endParaRPr lang="en-US" dirty="0"/>
          </a:p>
          <a:p>
            <a:pPr marL="9525" marR="58579" lvl="0" indent="0" algn="just" rtl="0">
              <a:spcBef>
                <a:spcPts val="0"/>
              </a:spcBef>
              <a:spcAft>
                <a:spcPts val="0"/>
              </a:spcAft>
              <a:buNone/>
            </a:pPr>
            <a:r>
              <a:rPr lang="en-US" b="1" dirty="0"/>
              <a:t>Respuesta: </a:t>
            </a:r>
            <a:r>
              <a:rPr lang="en-US" dirty="0"/>
              <a:t>[CLS] what are the legal consequences arising from the construction of the wall being built by </a:t>
            </a:r>
            <a:r>
              <a:rPr lang="en-US" dirty="0" err="1"/>
              <a:t>israel</a:t>
            </a:r>
            <a:r>
              <a:rPr lang="en-US" dirty="0"/>
              <a:t> , the occupying power , in the occupied </a:t>
            </a:r>
            <a:r>
              <a:rPr lang="en-US" dirty="0" err="1"/>
              <a:t>palestinian</a:t>
            </a:r>
            <a:r>
              <a:rPr lang="en-US" dirty="0"/>
              <a:t> territory , including in and around east </a:t>
            </a:r>
            <a:r>
              <a:rPr lang="en-US" dirty="0" err="1"/>
              <a:t>jerusalem</a:t>
            </a:r>
            <a:r>
              <a:rPr lang="en-US" dirty="0"/>
              <a:t> , as described in the report of the secretary - general , considering the rules and principles of international law , including the fourth </a:t>
            </a:r>
            <a:r>
              <a:rPr lang="en-US" dirty="0" err="1"/>
              <a:t>geneva</a:t>
            </a:r>
            <a:r>
              <a:rPr lang="en-US" dirty="0"/>
              <a:t> convention of 1949 , and relevant security council and general assembly resolutions ? [SEP] have raised the further argument that the court should decline to exercise its jurisdiction because it does not have at its disposal the requisite facts and evidence to enable it to reach its conclusions . in particular , </a:t>
            </a:r>
            <a:r>
              <a:rPr lang="en-US" dirty="0" err="1"/>
              <a:t>israel</a:t>
            </a:r>
            <a:r>
              <a:rPr lang="en-US" dirty="0"/>
              <a:t> has contended , referring to the advisory opinion on t he interpretation of peace treaties with </a:t>
            </a:r>
            <a:r>
              <a:rPr lang="en-US" dirty="0" err="1"/>
              <a:t>bulgaria</a:t>
            </a:r>
            <a:r>
              <a:rPr lang="en-US" dirty="0"/>
              <a:t> , </a:t>
            </a:r>
            <a:r>
              <a:rPr lang="en-US" dirty="0" err="1"/>
              <a:t>hungary</a:t>
            </a:r>
            <a:r>
              <a:rPr lang="en-US" dirty="0"/>
              <a:t> and </a:t>
            </a:r>
            <a:r>
              <a:rPr lang="en-US" dirty="0" err="1"/>
              <a:t>romania</a:t>
            </a:r>
            <a:r>
              <a:rPr lang="en-US" dirty="0"/>
              <a:t> , that the court could not give an opinion on issues which raise questions of fact that cannot be elucidated without hearing all parties to the conflict . accord [SEP] </a:t>
            </a:r>
            <a:endParaRPr lang="es-MX" dirty="0"/>
          </a:p>
        </p:txBody>
      </p:sp>
      <p:sp>
        <p:nvSpPr>
          <p:cNvPr id="27" name="Google Shape;27;p6"/>
          <p:cNvSpPr txBox="1"/>
          <p:nvPr/>
        </p:nvSpPr>
        <p:spPr>
          <a:xfrm>
            <a:off x="510540" y="349617"/>
            <a:ext cx="457200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b="1" i="0" u="none" strike="noStrike" cap="none" dirty="0">
                <a:solidFill>
                  <a:srgbClr val="000000"/>
                </a:solidFill>
                <a:latin typeface="Helvetica Neue Light"/>
                <a:ea typeface="Helvetica Neue Light"/>
                <a:cs typeface="Helvetica Neue Light"/>
                <a:sym typeface="Helvetica Neue Light"/>
              </a:rPr>
              <a:t>Informe</a:t>
            </a:r>
            <a:r>
              <a:rPr lang="es-ES" sz="1600" b="1" dirty="0">
                <a:latin typeface="Helvetica Neue Light"/>
                <a:ea typeface="Helvetica Neue Light"/>
                <a:cs typeface="Helvetica Neue Light"/>
                <a:sym typeface="Helvetica Neue Light"/>
              </a:rPr>
              <a:t> – Respuesta 1 Q&amp;A</a:t>
            </a:r>
            <a:endParaRPr sz="1600" b="1" i="0" u="none" strike="noStrike" cap="none" dirty="0">
              <a:solidFill>
                <a:srgbClr val="000000"/>
              </a:solidFill>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24133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6" name="Google Shape;26;p6"/>
          <p:cNvSpPr txBox="1"/>
          <p:nvPr/>
        </p:nvSpPr>
        <p:spPr>
          <a:xfrm>
            <a:off x="563880" y="836664"/>
            <a:ext cx="8016240" cy="2823840"/>
          </a:xfrm>
          <a:prstGeom prst="rect">
            <a:avLst/>
          </a:prstGeom>
          <a:noFill/>
          <a:ln>
            <a:noFill/>
          </a:ln>
        </p:spPr>
        <p:txBody>
          <a:bodyPr spcFirstLastPara="1" wrap="square" lIns="0" tIns="22850" rIns="0" bIns="0" anchor="t" anchorCtr="0">
            <a:spAutoFit/>
          </a:bodyPr>
          <a:lstStyle/>
          <a:p>
            <a:pPr marL="9525" marR="58579" lvl="0" indent="0" algn="just" rtl="0">
              <a:spcBef>
                <a:spcPts val="0"/>
              </a:spcBef>
              <a:spcAft>
                <a:spcPts val="0"/>
              </a:spcAft>
              <a:buNone/>
            </a:pPr>
            <a:r>
              <a:rPr lang="en-US" b="1" dirty="0" err="1"/>
              <a:t>Pregunta</a:t>
            </a:r>
            <a:r>
              <a:rPr lang="en-US" b="1" dirty="0"/>
              <a:t>: </a:t>
            </a:r>
            <a:r>
              <a:rPr lang="en-US" dirty="0"/>
              <a:t>What are the legal consequences arising from the construction of the wall being built by Israel, the occupying Power, in the Occupied Palestinian Territory, including in and around East Jerusalem, as described in the report of the Secretary-General, considering the rules and principles of international law, including the Fourth Geneva Convention of 1949, and relevant Security Council and General Assembly resolutions?</a:t>
            </a:r>
          </a:p>
          <a:p>
            <a:pPr marL="9525" marR="58579" lvl="0" indent="0" algn="just" rtl="0">
              <a:spcBef>
                <a:spcPts val="0"/>
              </a:spcBef>
              <a:spcAft>
                <a:spcPts val="0"/>
              </a:spcAft>
              <a:buNone/>
            </a:pPr>
            <a:endParaRPr lang="en-US" dirty="0"/>
          </a:p>
          <a:p>
            <a:pPr marL="9525" marR="58579" lvl="0" indent="0" algn="just" rtl="0">
              <a:spcBef>
                <a:spcPts val="0"/>
              </a:spcBef>
              <a:spcAft>
                <a:spcPts val="0"/>
              </a:spcAft>
              <a:buNone/>
            </a:pPr>
            <a:r>
              <a:rPr lang="en-US" b="1" dirty="0"/>
              <a:t>Respuesta: </a:t>
            </a:r>
            <a:r>
              <a:rPr lang="en-US" dirty="0"/>
              <a:t>the rules and principles of international law , including the fourth </a:t>
            </a:r>
            <a:r>
              <a:rPr lang="en-US" dirty="0" err="1"/>
              <a:t>geneva</a:t>
            </a:r>
            <a:r>
              <a:rPr lang="en-US" dirty="0"/>
              <a:t> convention of 1949 , and relevant security council and general assembly resolutions ? k in time , the latest provisions relating thereto having been incorporated into article 62 of the treaty of berlin of 13 </a:t>
            </a:r>
            <a:r>
              <a:rPr lang="en-US" dirty="0" err="1"/>
              <a:t>july</a:t>
            </a:r>
            <a:r>
              <a:rPr lang="en-US" dirty="0"/>
              <a:t> 1878 . the mandate for </a:t>
            </a:r>
            <a:r>
              <a:rPr lang="en-US" dirty="0" err="1"/>
              <a:t>palestine</a:t>
            </a:r>
            <a:r>
              <a:rPr lang="en-US" dirty="0"/>
              <a:t> given to the </a:t>
            </a:r>
            <a:r>
              <a:rPr lang="en-US" dirty="0" err="1"/>
              <a:t>british</a:t>
            </a:r>
            <a:r>
              <a:rPr lang="en-US" dirty="0"/>
              <a:t> government on 24 </a:t>
            </a:r>
            <a:r>
              <a:rPr lang="en-US" dirty="0" err="1"/>
              <a:t>july</a:t>
            </a:r>
            <a:r>
              <a:rPr lang="en-US" dirty="0"/>
              <a:t> 1922 included an article 13 , under which : all responsibility in connection with the holy places and religious buildings or sites in </a:t>
            </a:r>
            <a:r>
              <a:rPr lang="en-US" dirty="0" err="1"/>
              <a:t>palestine</a:t>
            </a:r>
            <a:r>
              <a:rPr lang="en-US" dirty="0"/>
              <a:t> , including that of preserving existing rights and of securing free access to the holy places , religious buildings and sites and the free exercise of worship</a:t>
            </a:r>
            <a:endParaRPr lang="es-MX" dirty="0"/>
          </a:p>
        </p:txBody>
      </p:sp>
      <p:sp>
        <p:nvSpPr>
          <p:cNvPr id="27" name="Google Shape;27;p6"/>
          <p:cNvSpPr txBox="1"/>
          <p:nvPr/>
        </p:nvSpPr>
        <p:spPr>
          <a:xfrm>
            <a:off x="510540" y="349617"/>
            <a:ext cx="457200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b="1" i="0" u="none" strike="noStrike" cap="none" dirty="0">
                <a:solidFill>
                  <a:srgbClr val="000000"/>
                </a:solidFill>
                <a:latin typeface="Helvetica Neue Light"/>
                <a:ea typeface="Helvetica Neue Light"/>
                <a:cs typeface="Helvetica Neue Light"/>
                <a:sym typeface="Helvetica Neue Light"/>
              </a:rPr>
              <a:t>Informe</a:t>
            </a:r>
            <a:r>
              <a:rPr lang="es-ES" sz="1600" b="1" dirty="0">
                <a:latin typeface="Helvetica Neue Light"/>
                <a:ea typeface="Helvetica Neue Light"/>
                <a:cs typeface="Helvetica Neue Light"/>
                <a:sym typeface="Helvetica Neue Light"/>
              </a:rPr>
              <a:t> – Respuesta 2 Q&amp;A</a:t>
            </a:r>
            <a:endParaRPr sz="1600" b="1" i="0" u="none" strike="noStrike" cap="none" dirty="0">
              <a:solidFill>
                <a:srgbClr val="000000"/>
              </a:solidFill>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867588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6" name="Google Shape;26;p6"/>
          <p:cNvSpPr txBox="1"/>
          <p:nvPr/>
        </p:nvSpPr>
        <p:spPr>
          <a:xfrm>
            <a:off x="662940" y="1441012"/>
            <a:ext cx="8016240" cy="1373699"/>
          </a:xfrm>
          <a:prstGeom prst="rect">
            <a:avLst/>
          </a:prstGeom>
          <a:noFill/>
          <a:ln>
            <a:noFill/>
          </a:ln>
        </p:spPr>
        <p:txBody>
          <a:bodyPr spcFirstLastPara="1" wrap="square" lIns="0" tIns="22850" rIns="0" bIns="0" anchor="t" anchorCtr="0">
            <a:spAutoFit/>
          </a:bodyPr>
          <a:lstStyle/>
          <a:p>
            <a:pPr marL="9525" marR="58579" lvl="0" indent="0" algn="just" rtl="0">
              <a:lnSpc>
                <a:spcPct val="204642"/>
              </a:lnSpc>
              <a:spcBef>
                <a:spcPts val="180"/>
              </a:spcBef>
              <a:spcAft>
                <a:spcPts val="0"/>
              </a:spcAft>
              <a:buNone/>
            </a:pPr>
            <a:r>
              <a:rPr lang="es-MX" sz="1400" b="0" i="0" u="none" strike="noStrike" cap="none" dirty="0">
                <a:solidFill>
                  <a:srgbClr val="000000"/>
                </a:solidFill>
                <a:latin typeface="Helvetica Neue Light"/>
                <a:ea typeface="Helvetica Neue Light"/>
                <a:cs typeface="Helvetica Neue Light"/>
                <a:sym typeface="Helvetica Neue Light"/>
              </a:rPr>
              <a:t>En términos generales, el modelo cumplió con nuestras expectativas para el análisis de los datos judiciales. Sin embargo, reconocemos la necesidad de enriquecerlo con una mayor cantidad de datos para asegurar que pueda generalizar de manera más precisa los casos negativos.</a:t>
            </a:r>
            <a:endParaRPr sz="1400" b="0" i="0" u="none" strike="noStrike" cap="none" dirty="0">
              <a:solidFill>
                <a:srgbClr val="000000"/>
              </a:solidFill>
              <a:latin typeface="Helvetica Neue Light"/>
              <a:ea typeface="Helvetica Neue Light"/>
              <a:cs typeface="Helvetica Neue Light"/>
              <a:sym typeface="Helvetica Neue Light"/>
            </a:endParaRPr>
          </a:p>
        </p:txBody>
      </p:sp>
      <p:sp>
        <p:nvSpPr>
          <p:cNvPr id="27" name="Google Shape;27;p6"/>
          <p:cNvSpPr txBox="1"/>
          <p:nvPr/>
        </p:nvSpPr>
        <p:spPr>
          <a:xfrm>
            <a:off x="662940" y="585145"/>
            <a:ext cx="457200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b="1" i="0" u="none" strike="noStrike" cap="none" dirty="0">
                <a:solidFill>
                  <a:srgbClr val="000000"/>
                </a:solidFill>
                <a:latin typeface="Helvetica Neue Light"/>
                <a:ea typeface="Helvetica Neue Light"/>
                <a:cs typeface="Helvetica Neue Light"/>
                <a:sym typeface="Helvetica Neue Light"/>
              </a:rPr>
              <a:t>Conclusiones</a:t>
            </a:r>
            <a:endParaRPr sz="1600" b="1" i="0" u="none" strike="noStrike" cap="none" dirty="0">
              <a:solidFill>
                <a:srgbClr val="000000"/>
              </a:solidFill>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5957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6" name="Google Shape;26;p6"/>
          <p:cNvSpPr txBox="1"/>
          <p:nvPr/>
        </p:nvSpPr>
        <p:spPr>
          <a:xfrm>
            <a:off x="662940" y="1309393"/>
            <a:ext cx="8016240" cy="2231370"/>
          </a:xfrm>
          <a:prstGeom prst="rect">
            <a:avLst/>
          </a:prstGeom>
          <a:noFill/>
          <a:ln>
            <a:noFill/>
          </a:ln>
        </p:spPr>
        <p:txBody>
          <a:bodyPr spcFirstLastPara="1" wrap="square" lIns="0" tIns="22850" rIns="0" bIns="0" anchor="t" anchorCtr="0">
            <a:spAutoFit/>
          </a:bodyPr>
          <a:lstStyle/>
          <a:p>
            <a:pPr marL="9525" marR="58579" algn="just">
              <a:lnSpc>
                <a:spcPct val="204642"/>
              </a:lnSpc>
            </a:pPr>
            <a:r>
              <a:rPr lang="es-ES" sz="1400" b="1" i="0" u="none" strike="noStrike" cap="none" dirty="0">
                <a:solidFill>
                  <a:srgbClr val="000000"/>
                </a:solidFill>
                <a:latin typeface="Helvetica Neue Light"/>
                <a:ea typeface="Helvetica Neue Light"/>
                <a:cs typeface="Helvetica Neue Light"/>
                <a:sym typeface="Helvetica Neue Light"/>
              </a:rPr>
              <a:t>Biblioteca Digital de Naciones Unidas</a:t>
            </a:r>
            <a:r>
              <a:rPr lang="es-ES" sz="1400" b="0" i="0" u="none" strike="noStrike" cap="none" dirty="0">
                <a:solidFill>
                  <a:srgbClr val="000000"/>
                </a:solidFill>
                <a:latin typeface="Helvetica Neue Light"/>
                <a:ea typeface="Helvetica Neue Light"/>
                <a:cs typeface="Helvetica Neue Light"/>
                <a:sym typeface="Helvetica Neue Light"/>
              </a:rPr>
              <a:t> </a:t>
            </a:r>
            <a:r>
              <a:rPr lang="es-ES" dirty="0">
                <a:sym typeface="Helvetica Neue Light"/>
                <a:hlinkClick r:id="rId3"/>
              </a:rPr>
              <a:t>https://digitallibrary.un.org/?ln=en</a:t>
            </a:r>
            <a:endParaRPr lang="es-ES" dirty="0">
              <a:sym typeface="Helvetica Neue Light"/>
            </a:endParaRPr>
          </a:p>
          <a:p>
            <a:pPr marL="9525" marR="58579" lvl="0" algn="just" rtl="0">
              <a:lnSpc>
                <a:spcPct val="204642"/>
              </a:lnSpc>
              <a:spcBef>
                <a:spcPts val="0"/>
              </a:spcBef>
              <a:spcAft>
                <a:spcPts val="0"/>
              </a:spcAft>
            </a:pPr>
            <a:r>
              <a:rPr lang="es-ES" b="1" dirty="0">
                <a:latin typeface="Helvetica Neue Light"/>
                <a:sym typeface="Helvetica Neue Light"/>
              </a:rPr>
              <a:t>Corte Internacional de Justicia</a:t>
            </a:r>
            <a:r>
              <a:rPr lang="es-ES" dirty="0">
                <a:latin typeface="Helvetica Neue Light"/>
                <a:sym typeface="Helvetica Neue Light"/>
              </a:rPr>
              <a:t>	</a:t>
            </a:r>
            <a:r>
              <a:rPr lang="es-UY" dirty="0">
                <a:hlinkClick r:id="rId4"/>
              </a:rPr>
              <a:t>https://www.icj-cij.org/advisory-proceedings</a:t>
            </a:r>
            <a:endParaRPr lang="es-UY" dirty="0"/>
          </a:p>
          <a:p>
            <a:pPr marL="9525" marR="58579" lvl="4" algn="just">
              <a:lnSpc>
                <a:spcPct val="204642"/>
              </a:lnSpc>
            </a:pPr>
            <a:r>
              <a:rPr lang="es-UY" dirty="0"/>
              <a:t>			</a:t>
            </a:r>
            <a:r>
              <a:rPr lang="es-UY" dirty="0">
                <a:hlinkClick r:id="rId5"/>
              </a:rPr>
              <a:t>https://www.icj-cij.org/case/131/written-proceedings</a:t>
            </a:r>
            <a:endParaRPr lang="es-UY" dirty="0"/>
          </a:p>
          <a:p>
            <a:pPr marL="9525" marR="58579" lvl="4" algn="just">
              <a:lnSpc>
                <a:spcPct val="204642"/>
              </a:lnSpc>
            </a:pPr>
            <a:r>
              <a:rPr lang="es-UY" dirty="0"/>
              <a:t>			</a:t>
            </a:r>
            <a:r>
              <a:rPr lang="es-UY" dirty="0">
                <a:hlinkClick r:id="rId6"/>
              </a:rPr>
              <a:t>https://www.icj-cij.org/case/131/oral-proceedings</a:t>
            </a:r>
            <a:endParaRPr lang="es-UY" dirty="0"/>
          </a:p>
          <a:p>
            <a:pPr marL="9525" marR="58579" lvl="4" algn="just">
              <a:lnSpc>
                <a:spcPct val="204642"/>
              </a:lnSpc>
            </a:pPr>
            <a:r>
              <a:rPr lang="es-UY" dirty="0"/>
              <a:t>			</a:t>
            </a:r>
            <a:r>
              <a:rPr lang="es-UY" dirty="0">
                <a:hlinkClick r:id="rId7"/>
              </a:rPr>
              <a:t>https://www.icj-cij.org/case/131/advisory-opinions</a:t>
            </a:r>
            <a:endParaRPr dirty="0"/>
          </a:p>
        </p:txBody>
      </p:sp>
      <p:sp>
        <p:nvSpPr>
          <p:cNvPr id="27" name="Google Shape;27;p6"/>
          <p:cNvSpPr txBox="1"/>
          <p:nvPr/>
        </p:nvSpPr>
        <p:spPr>
          <a:xfrm>
            <a:off x="662940" y="585145"/>
            <a:ext cx="457200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b="1" i="0" u="none" strike="noStrike" cap="none" dirty="0">
                <a:solidFill>
                  <a:srgbClr val="000000"/>
                </a:solidFill>
                <a:latin typeface="Helvetica Neue Light"/>
                <a:ea typeface="Helvetica Neue Light"/>
                <a:cs typeface="Helvetica Neue Light"/>
                <a:sym typeface="Helvetica Neue Light"/>
              </a:rPr>
              <a:t>Materiales de interés</a:t>
            </a:r>
            <a:endParaRPr sz="1600" b="1" i="0" u="none" strike="noStrike" cap="none" dirty="0">
              <a:solidFill>
                <a:srgbClr val="000000"/>
              </a:solidFill>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993859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7" name="Google Shape;27;p6"/>
          <p:cNvSpPr txBox="1"/>
          <p:nvPr/>
        </p:nvSpPr>
        <p:spPr>
          <a:xfrm>
            <a:off x="662940" y="585145"/>
            <a:ext cx="457200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b="1" i="0" u="none" strike="noStrike" cap="none" dirty="0">
                <a:solidFill>
                  <a:srgbClr val="000000"/>
                </a:solidFill>
                <a:latin typeface="Helvetica Neue Light"/>
                <a:ea typeface="Helvetica Neue Light"/>
                <a:cs typeface="Helvetica Neue Light"/>
                <a:sym typeface="Helvetica Neue Light"/>
              </a:rPr>
              <a:t>Agradecimientos</a:t>
            </a:r>
            <a:endParaRPr sz="1600" b="1" i="0" u="none" strike="noStrike" cap="none" dirty="0">
              <a:solidFill>
                <a:srgbClr val="000000"/>
              </a:solidFill>
              <a:latin typeface="Helvetica Neue Light"/>
              <a:ea typeface="Helvetica Neue Light"/>
              <a:cs typeface="Helvetica Neue Light"/>
              <a:sym typeface="Helvetica Neue Light"/>
            </a:endParaRPr>
          </a:p>
        </p:txBody>
      </p:sp>
      <p:sp>
        <p:nvSpPr>
          <p:cNvPr id="2" name="Google Shape;26;p6">
            <a:extLst>
              <a:ext uri="{FF2B5EF4-FFF2-40B4-BE49-F238E27FC236}">
                <a16:creationId xmlns:a16="http://schemas.microsoft.com/office/drawing/2014/main" id="{8460197F-A207-9A5D-468A-2AC207326DBE}"/>
              </a:ext>
            </a:extLst>
          </p:cNvPr>
          <p:cNvSpPr txBox="1"/>
          <p:nvPr/>
        </p:nvSpPr>
        <p:spPr>
          <a:xfrm>
            <a:off x="563880" y="1187259"/>
            <a:ext cx="8016240" cy="2294464"/>
          </a:xfrm>
          <a:prstGeom prst="rect">
            <a:avLst/>
          </a:prstGeom>
          <a:noFill/>
          <a:ln>
            <a:noFill/>
          </a:ln>
        </p:spPr>
        <p:txBody>
          <a:bodyPr spcFirstLastPara="1" wrap="square" lIns="0" tIns="22850" rIns="0" bIns="0" anchor="t" anchorCtr="0">
            <a:spAutoFit/>
          </a:bodyPr>
          <a:lstStyle/>
          <a:p>
            <a:pPr marL="9525" marR="58579" algn="ctr">
              <a:lnSpc>
                <a:spcPct val="204642"/>
              </a:lnSpc>
            </a:pPr>
            <a:r>
              <a:rPr lang="es-UY" sz="7200" b="1" i="0" u="none" strike="noStrike" cap="none" dirty="0">
                <a:solidFill>
                  <a:srgbClr val="000000"/>
                </a:solidFill>
                <a:latin typeface="Helvetica Neue Light"/>
                <a:ea typeface="Helvetica Neue Light"/>
                <a:cs typeface="Helvetica Neue Light"/>
                <a:sym typeface="Helvetica Neue Light"/>
              </a:rPr>
              <a:t>Gracias !!</a:t>
            </a:r>
            <a:endParaRPr sz="7200" dirty="0"/>
          </a:p>
        </p:txBody>
      </p:sp>
    </p:spTree>
    <p:extLst>
      <p:ext uri="{BB962C8B-B14F-4D97-AF65-F5344CB8AC3E}">
        <p14:creationId xmlns:p14="http://schemas.microsoft.com/office/powerpoint/2010/main" val="2692408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6" name="Google Shape;26;p6"/>
          <p:cNvSpPr txBox="1"/>
          <p:nvPr/>
        </p:nvSpPr>
        <p:spPr>
          <a:xfrm>
            <a:off x="662940" y="671491"/>
            <a:ext cx="8016240" cy="3800517"/>
          </a:xfrm>
          <a:prstGeom prst="rect">
            <a:avLst/>
          </a:prstGeom>
          <a:noFill/>
          <a:ln>
            <a:noFill/>
          </a:ln>
        </p:spPr>
        <p:txBody>
          <a:bodyPr spcFirstLastPara="1" wrap="square" lIns="0" tIns="22850" rIns="0" bIns="0" anchor="t" anchorCtr="0">
            <a:spAutoFit/>
          </a:bodyPr>
          <a:lstStyle/>
          <a:p>
            <a:pPr marL="9525" marR="58579" algn="just">
              <a:lnSpc>
                <a:spcPct val="204642"/>
              </a:lnSpc>
            </a:pPr>
            <a:r>
              <a:rPr lang="es-UY" sz="1800" b="1" dirty="0">
                <a:latin typeface="Helvetica Neue Light"/>
              </a:rPr>
              <a:t>Base de Datos: </a:t>
            </a:r>
          </a:p>
          <a:p>
            <a:pPr marL="9525" marR="58579" lvl="0" indent="0" algn="just" rtl="0">
              <a:spcBef>
                <a:spcPts val="180"/>
              </a:spcBef>
              <a:spcAft>
                <a:spcPts val="0"/>
              </a:spcAft>
              <a:buNone/>
            </a:pPr>
            <a:r>
              <a:rPr lang="es-UY" sz="1800" dirty="0">
                <a:solidFill>
                  <a:srgbClr val="0D0D0D"/>
                </a:solidFill>
                <a:highlight>
                  <a:srgbClr val="FFFFFF"/>
                </a:highlight>
                <a:latin typeface="ui-sans-serif"/>
              </a:rPr>
              <a:t>Utilizamos el dataset de Harvard University Dataverse, </a:t>
            </a:r>
          </a:p>
          <a:p>
            <a:pPr marL="9525" marR="58579" lvl="0" indent="0" algn="just" rtl="0">
              <a:spcBef>
                <a:spcPts val="180"/>
              </a:spcBef>
              <a:spcAft>
                <a:spcPts val="0"/>
              </a:spcAft>
              <a:buNone/>
            </a:pPr>
            <a:r>
              <a:rPr lang="es-UY" sz="1800" dirty="0">
                <a:solidFill>
                  <a:srgbClr val="0D0D0D"/>
                </a:solidFill>
                <a:highlight>
                  <a:srgbClr val="FFFFFF"/>
                </a:highlight>
                <a:latin typeface="ui-sans-serif"/>
              </a:rPr>
              <a:t>Específicamente, United Nations General Assembly Voting Data</a:t>
            </a:r>
            <a:r>
              <a:rPr lang="es-UY" sz="1800" b="0" i="0" dirty="0">
                <a:solidFill>
                  <a:srgbClr val="0D0D0D"/>
                </a:solidFill>
                <a:effectLst/>
                <a:highlight>
                  <a:srgbClr val="FFFFFF"/>
                </a:highlight>
                <a:latin typeface="ui-sans-serif"/>
              </a:rPr>
              <a:t>.</a:t>
            </a:r>
            <a:endParaRPr lang="es-ES" sz="1800" b="1" i="0" u="none" strike="noStrike" cap="none" dirty="0">
              <a:solidFill>
                <a:srgbClr val="000000"/>
              </a:solidFill>
              <a:latin typeface="Helvetica Neue Light"/>
              <a:ea typeface="Helvetica Neue Light"/>
              <a:cs typeface="Helvetica Neue Light"/>
              <a:sym typeface="Helvetica Neue Light"/>
            </a:endParaRPr>
          </a:p>
          <a:p>
            <a:pPr marL="9525" marR="58579" lvl="0" indent="0" algn="just" rtl="0">
              <a:lnSpc>
                <a:spcPct val="204642"/>
              </a:lnSpc>
              <a:spcBef>
                <a:spcPts val="0"/>
              </a:spcBef>
              <a:spcAft>
                <a:spcPts val="0"/>
              </a:spcAft>
              <a:buNone/>
            </a:pPr>
            <a:r>
              <a:rPr lang="es-ES" sz="1800" b="1" i="0" u="none" strike="noStrike" cap="none" dirty="0">
                <a:solidFill>
                  <a:srgbClr val="000000"/>
                </a:solidFill>
                <a:latin typeface="Helvetica Neue Light"/>
                <a:ea typeface="Helvetica Neue Light"/>
                <a:cs typeface="Helvetica Neue Light"/>
                <a:sym typeface="Helvetica Neue Light"/>
              </a:rPr>
              <a:t>Resumen de Investigación:</a:t>
            </a:r>
          </a:p>
          <a:p>
            <a:pPr algn="l"/>
            <a:r>
              <a:rPr lang="es-MX" sz="1800" b="0" i="0" dirty="0">
                <a:solidFill>
                  <a:srgbClr val="0D0D0D"/>
                </a:solidFill>
                <a:effectLst/>
                <a:highlight>
                  <a:srgbClr val="FFFFFF"/>
                </a:highlight>
                <a:latin typeface="ui-sans-serif"/>
              </a:rPr>
              <a:t>Enfocamos nuestro estudio en el análisis de votaciones nominales de la Asamblea General de la ONU desde 1946 hasta 2024, destacando temas globales críticos:</a:t>
            </a:r>
          </a:p>
          <a:p>
            <a:pPr algn="l"/>
            <a:endParaRPr lang="es-MX" b="0" i="0" dirty="0">
              <a:solidFill>
                <a:srgbClr val="0D0D0D"/>
              </a:solidFill>
              <a:effectLst/>
              <a:highlight>
                <a:srgbClr val="FFFFFF"/>
              </a:highlight>
              <a:latin typeface="ui-sans-serif"/>
            </a:endParaRPr>
          </a:p>
          <a:p>
            <a:pPr marL="285750" lvl="2" indent="-285750">
              <a:buFont typeface="Arial" panose="020B0604020202020204" pitchFamily="34" charset="0"/>
              <a:buChar char="•"/>
            </a:pPr>
            <a:r>
              <a:rPr lang="es-MX" b="0" i="0" dirty="0">
                <a:solidFill>
                  <a:srgbClr val="0D0D0D"/>
                </a:solidFill>
                <a:effectLst/>
                <a:highlight>
                  <a:srgbClr val="FFFFFF"/>
                </a:highlight>
                <a:latin typeface="ui-sans-serif"/>
              </a:rPr>
              <a:t> Conflicto palestino (19% de los votos)</a:t>
            </a:r>
          </a:p>
          <a:p>
            <a:pPr marL="285750" lvl="2" indent="-285750">
              <a:buFont typeface="Arial" panose="020B0604020202020204" pitchFamily="34" charset="0"/>
              <a:buChar char="•"/>
            </a:pPr>
            <a:r>
              <a:rPr lang="es-MX" b="0" i="0" dirty="0">
                <a:solidFill>
                  <a:srgbClr val="0D0D0D"/>
                </a:solidFill>
                <a:effectLst/>
                <a:highlight>
                  <a:srgbClr val="FFFFFF"/>
                </a:highlight>
                <a:latin typeface="ui-sans-serif"/>
              </a:rPr>
              <a:t> Armas nucleares (13%)</a:t>
            </a:r>
          </a:p>
          <a:p>
            <a:pPr marL="285750" lvl="2" indent="-285750">
              <a:buFont typeface="Arial" panose="020B0604020202020204" pitchFamily="34" charset="0"/>
              <a:buChar char="•"/>
            </a:pPr>
            <a:r>
              <a:rPr lang="es-MX" b="0" i="0" dirty="0">
                <a:solidFill>
                  <a:srgbClr val="0D0D0D"/>
                </a:solidFill>
                <a:effectLst/>
                <a:highlight>
                  <a:srgbClr val="FFFFFF"/>
                </a:highlight>
                <a:latin typeface="ui-sans-serif"/>
              </a:rPr>
              <a:t> Control de armas y desarme (16%)</a:t>
            </a:r>
          </a:p>
          <a:p>
            <a:pPr marL="285750" lvl="2" indent="-285750">
              <a:buFont typeface="Arial" panose="020B0604020202020204" pitchFamily="34" charset="0"/>
              <a:buChar char="•"/>
            </a:pPr>
            <a:r>
              <a:rPr lang="es-MX" b="0" i="0" dirty="0">
                <a:solidFill>
                  <a:srgbClr val="0D0D0D"/>
                </a:solidFill>
                <a:effectLst/>
                <a:highlight>
                  <a:srgbClr val="FFFFFF"/>
                </a:highlight>
                <a:latin typeface="ui-sans-serif"/>
              </a:rPr>
              <a:t> Colonialismo (18%)</a:t>
            </a:r>
          </a:p>
          <a:p>
            <a:pPr marL="285750" lvl="2" indent="-285750">
              <a:buFont typeface="Arial" panose="020B0604020202020204" pitchFamily="34" charset="0"/>
              <a:buChar char="•"/>
            </a:pPr>
            <a:r>
              <a:rPr lang="es-MX" b="0" i="0" dirty="0">
                <a:solidFill>
                  <a:srgbClr val="0D0D0D"/>
                </a:solidFill>
                <a:effectLst/>
                <a:highlight>
                  <a:srgbClr val="FFFFFF"/>
                </a:highlight>
                <a:latin typeface="ui-sans-serif"/>
              </a:rPr>
              <a:t> Derechos humanos (17%)</a:t>
            </a:r>
          </a:p>
          <a:p>
            <a:pPr marL="285750" lvl="2" indent="-285750">
              <a:buFont typeface="Arial" panose="020B0604020202020204" pitchFamily="34" charset="0"/>
              <a:buChar char="•"/>
            </a:pPr>
            <a:r>
              <a:rPr lang="es-MX" b="0" i="0" dirty="0">
                <a:solidFill>
                  <a:srgbClr val="0D0D0D"/>
                </a:solidFill>
                <a:effectLst/>
                <a:highlight>
                  <a:srgbClr val="FFFFFF"/>
                </a:highlight>
                <a:latin typeface="ui-sans-serif"/>
              </a:rPr>
              <a:t> Desarrollo económico (9%)</a:t>
            </a:r>
          </a:p>
        </p:txBody>
      </p:sp>
      <p:sp>
        <p:nvSpPr>
          <p:cNvPr id="27" name="Google Shape;27;p6"/>
          <p:cNvSpPr txBox="1"/>
          <p:nvPr/>
        </p:nvSpPr>
        <p:spPr>
          <a:xfrm>
            <a:off x="662940" y="419284"/>
            <a:ext cx="457200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b="1" dirty="0">
                <a:latin typeface="Helvetica Neue Light"/>
                <a:ea typeface="Helvetica Neue Light"/>
                <a:cs typeface="Helvetica Neue Light"/>
                <a:sym typeface="Helvetica Neue Light"/>
              </a:rPr>
              <a:t>Presentación</a:t>
            </a:r>
            <a:endParaRPr sz="1600" b="1" i="0" u="none" strike="noStrike" cap="none" dirty="0">
              <a:solidFill>
                <a:srgbClr val="000000"/>
              </a:solidFill>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4003291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6" name="Google Shape;26;p6"/>
          <p:cNvSpPr txBox="1"/>
          <p:nvPr/>
        </p:nvSpPr>
        <p:spPr>
          <a:xfrm>
            <a:off x="662940" y="923699"/>
            <a:ext cx="8016240" cy="3121357"/>
          </a:xfrm>
          <a:prstGeom prst="rect">
            <a:avLst/>
          </a:prstGeom>
          <a:noFill/>
          <a:ln>
            <a:noFill/>
          </a:ln>
        </p:spPr>
        <p:txBody>
          <a:bodyPr spcFirstLastPara="1" wrap="square" lIns="0" tIns="22850" rIns="0" bIns="0" anchor="t" anchorCtr="0">
            <a:spAutoFit/>
          </a:bodyPr>
          <a:lstStyle/>
          <a:p>
            <a:pPr marL="9525" marR="58579" algn="just">
              <a:lnSpc>
                <a:spcPct val="200000"/>
              </a:lnSpc>
              <a:spcBef>
                <a:spcPts val="180"/>
              </a:spcBef>
            </a:pPr>
            <a:r>
              <a:rPr lang="es-MX" sz="1800" b="1" dirty="0">
                <a:latin typeface="Helvetica Neue Light"/>
              </a:rPr>
              <a:t>Enfoque Específico: </a:t>
            </a:r>
          </a:p>
          <a:p>
            <a:pPr marL="9525" marR="58579" algn="just">
              <a:spcBef>
                <a:spcPts val="180"/>
              </a:spcBef>
            </a:pPr>
            <a:r>
              <a:rPr lang="es-MX" sz="1800" dirty="0">
                <a:solidFill>
                  <a:srgbClr val="0D0D0D"/>
                </a:solidFill>
                <a:highlight>
                  <a:srgbClr val="FFFFFF"/>
                </a:highlight>
                <a:latin typeface="ui-sans-serif"/>
              </a:rPr>
              <a:t>Nos centramos en las votaciones sobre el conflicto palestino y las opiniones consultivas relacionadas, </a:t>
            </a:r>
            <a:r>
              <a:rPr lang="es-MX" sz="1800" b="1" dirty="0">
                <a:solidFill>
                  <a:srgbClr val="0D0D0D"/>
                </a:solidFill>
                <a:highlight>
                  <a:srgbClr val="FFFFFF"/>
                </a:highlight>
                <a:latin typeface="ui-sans-serif"/>
              </a:rPr>
              <a:t>en particular la opinión de 2004 (A/ES-10/273) </a:t>
            </a:r>
            <a:r>
              <a:rPr lang="es-MX" sz="1800" dirty="0">
                <a:solidFill>
                  <a:srgbClr val="0D0D0D"/>
                </a:solidFill>
                <a:highlight>
                  <a:srgbClr val="FFFFFF"/>
                </a:highlight>
                <a:latin typeface="ui-sans-serif"/>
              </a:rPr>
              <a:t>sobre las consecuencias jurídicas de la construcción del muro israelí en territorio palestino.</a:t>
            </a:r>
          </a:p>
          <a:p>
            <a:pPr algn="l">
              <a:lnSpc>
                <a:spcPct val="200000"/>
              </a:lnSpc>
            </a:pPr>
            <a:r>
              <a:rPr lang="es-MX" sz="1800" b="1" dirty="0">
                <a:latin typeface="Helvetica Neue Light"/>
              </a:rPr>
              <a:t>Metodología de Análisis: </a:t>
            </a:r>
          </a:p>
          <a:p>
            <a:pPr algn="l"/>
            <a:r>
              <a:rPr lang="es-MX" sz="1800" dirty="0">
                <a:solidFill>
                  <a:srgbClr val="0D0D0D"/>
                </a:solidFill>
                <a:highlight>
                  <a:srgbClr val="FFFFFF"/>
                </a:highlight>
                <a:latin typeface="ui-sans-serif"/>
              </a:rPr>
              <a:t>Aplicamos NLP a documentos legales y opiniones consultivas, eligiendo el modelo BERT para el análisis de sentimientos.</a:t>
            </a:r>
          </a:p>
          <a:p>
            <a:pPr algn="l"/>
            <a:r>
              <a:rPr lang="es-MX" sz="1800" dirty="0">
                <a:solidFill>
                  <a:srgbClr val="0D0D0D"/>
                </a:solidFill>
                <a:highlight>
                  <a:srgbClr val="FFFFFF"/>
                </a:highlight>
                <a:latin typeface="ui-sans-serif"/>
              </a:rPr>
              <a:t>Además de un modelo de Preguntas y Respuestas para inferir resultados de votaciones futuras, como la </a:t>
            </a:r>
            <a:r>
              <a:rPr lang="es-MX" sz="1800" b="1" dirty="0">
                <a:solidFill>
                  <a:srgbClr val="0D0D0D"/>
                </a:solidFill>
                <a:highlight>
                  <a:srgbClr val="FFFFFF"/>
                </a:highlight>
                <a:latin typeface="ui-sans-serif"/>
              </a:rPr>
              <a:t>opinión consultiva en curso (A/Res/77/247).</a:t>
            </a:r>
          </a:p>
        </p:txBody>
      </p:sp>
      <p:sp>
        <p:nvSpPr>
          <p:cNvPr id="2" name="Google Shape;27;p6">
            <a:extLst>
              <a:ext uri="{FF2B5EF4-FFF2-40B4-BE49-F238E27FC236}">
                <a16:creationId xmlns:a16="http://schemas.microsoft.com/office/drawing/2014/main" id="{39F1E113-2290-BE4E-733F-25C3D1C6B09B}"/>
              </a:ext>
            </a:extLst>
          </p:cNvPr>
          <p:cNvSpPr txBox="1"/>
          <p:nvPr/>
        </p:nvSpPr>
        <p:spPr>
          <a:xfrm>
            <a:off x="662940" y="419284"/>
            <a:ext cx="457200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b="1" dirty="0">
                <a:latin typeface="Helvetica Neue Light"/>
                <a:ea typeface="Helvetica Neue Light"/>
                <a:cs typeface="Helvetica Neue Light"/>
                <a:sym typeface="Helvetica Neue Light"/>
              </a:rPr>
              <a:t>Presentación</a:t>
            </a:r>
            <a:endParaRPr sz="1600" b="1" i="0" u="none" strike="noStrike" cap="none" dirty="0">
              <a:solidFill>
                <a:srgbClr val="000000"/>
              </a:solidFill>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069858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6" name="Google Shape;26;p6"/>
          <p:cNvSpPr txBox="1"/>
          <p:nvPr/>
        </p:nvSpPr>
        <p:spPr>
          <a:xfrm>
            <a:off x="658796" y="653212"/>
            <a:ext cx="8016240" cy="602719"/>
          </a:xfrm>
          <a:prstGeom prst="rect">
            <a:avLst/>
          </a:prstGeom>
          <a:noFill/>
          <a:ln>
            <a:noFill/>
          </a:ln>
        </p:spPr>
        <p:txBody>
          <a:bodyPr spcFirstLastPara="1" wrap="square" lIns="0" tIns="22850" rIns="0" bIns="0" anchor="t" anchorCtr="0">
            <a:spAutoFit/>
          </a:bodyPr>
          <a:lstStyle/>
          <a:p>
            <a:pPr marL="9525" marR="58579" algn="just">
              <a:lnSpc>
                <a:spcPct val="200000"/>
              </a:lnSpc>
              <a:spcBef>
                <a:spcPts val="180"/>
              </a:spcBef>
            </a:pPr>
            <a:r>
              <a:rPr lang="es-MX" sz="1800" b="1" dirty="0">
                <a:latin typeface="Helvetica Neue Light"/>
              </a:rPr>
              <a:t>Diagrama del proceso de opinión consultiva desde la solicitud de UN </a:t>
            </a:r>
          </a:p>
        </p:txBody>
      </p:sp>
      <p:sp>
        <p:nvSpPr>
          <p:cNvPr id="2" name="Rectangle: Rounded Corners 1">
            <a:extLst>
              <a:ext uri="{FF2B5EF4-FFF2-40B4-BE49-F238E27FC236}">
                <a16:creationId xmlns:a16="http://schemas.microsoft.com/office/drawing/2014/main" id="{9BF5DF86-DC5A-4CE8-2381-086A3AE05CD9}"/>
              </a:ext>
            </a:extLst>
          </p:cNvPr>
          <p:cNvSpPr/>
          <p:nvPr/>
        </p:nvSpPr>
        <p:spPr>
          <a:xfrm>
            <a:off x="1270591" y="1473267"/>
            <a:ext cx="1522026" cy="337398"/>
          </a:xfrm>
          <a:prstGeom prst="round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dirty="0"/>
          </a:p>
        </p:txBody>
      </p:sp>
      <p:sp>
        <p:nvSpPr>
          <p:cNvPr id="3" name="Rectangle: Rounded Corners 2">
            <a:extLst>
              <a:ext uri="{FF2B5EF4-FFF2-40B4-BE49-F238E27FC236}">
                <a16:creationId xmlns:a16="http://schemas.microsoft.com/office/drawing/2014/main" id="{A48A8B8A-AE62-6468-21E5-96FCB63C6C52}"/>
              </a:ext>
            </a:extLst>
          </p:cNvPr>
          <p:cNvSpPr/>
          <p:nvPr/>
        </p:nvSpPr>
        <p:spPr>
          <a:xfrm>
            <a:off x="2792617" y="2232759"/>
            <a:ext cx="1086971" cy="337399"/>
          </a:xfrm>
          <a:prstGeom prst="round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dirty="0"/>
          </a:p>
        </p:txBody>
      </p:sp>
      <p:sp>
        <p:nvSpPr>
          <p:cNvPr id="4" name="Rectangle: Rounded Corners 3">
            <a:extLst>
              <a:ext uri="{FF2B5EF4-FFF2-40B4-BE49-F238E27FC236}">
                <a16:creationId xmlns:a16="http://schemas.microsoft.com/office/drawing/2014/main" id="{A42B6804-3B71-034C-3D16-961BEFAF3ECD}"/>
              </a:ext>
            </a:extLst>
          </p:cNvPr>
          <p:cNvSpPr/>
          <p:nvPr/>
        </p:nvSpPr>
        <p:spPr>
          <a:xfrm>
            <a:off x="420668" y="3275469"/>
            <a:ext cx="1086971" cy="369429"/>
          </a:xfrm>
          <a:prstGeom prst="round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dirty="0"/>
          </a:p>
        </p:txBody>
      </p:sp>
      <p:sp>
        <p:nvSpPr>
          <p:cNvPr id="8" name="Diamond 7">
            <a:extLst>
              <a:ext uri="{FF2B5EF4-FFF2-40B4-BE49-F238E27FC236}">
                <a16:creationId xmlns:a16="http://schemas.microsoft.com/office/drawing/2014/main" id="{8DAE9E01-69D0-FB93-9388-9B4615B09EBC}"/>
              </a:ext>
            </a:extLst>
          </p:cNvPr>
          <p:cNvSpPr/>
          <p:nvPr/>
        </p:nvSpPr>
        <p:spPr>
          <a:xfrm>
            <a:off x="1724136" y="2093619"/>
            <a:ext cx="605118" cy="596040"/>
          </a:xfrm>
          <a:prstGeom prst="diamond">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dirty="0"/>
          </a:p>
        </p:txBody>
      </p:sp>
      <p:sp>
        <p:nvSpPr>
          <p:cNvPr id="9" name="Diamond 8">
            <a:extLst>
              <a:ext uri="{FF2B5EF4-FFF2-40B4-BE49-F238E27FC236}">
                <a16:creationId xmlns:a16="http://schemas.microsoft.com/office/drawing/2014/main" id="{DBF7B434-175B-39DA-8DF1-92CC048952AC}"/>
              </a:ext>
            </a:extLst>
          </p:cNvPr>
          <p:cNvSpPr/>
          <p:nvPr/>
        </p:nvSpPr>
        <p:spPr>
          <a:xfrm>
            <a:off x="6270351" y="3141149"/>
            <a:ext cx="605118" cy="596040"/>
          </a:xfrm>
          <a:prstGeom prst="diamond">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dirty="0"/>
          </a:p>
        </p:txBody>
      </p:sp>
      <p:sp>
        <p:nvSpPr>
          <p:cNvPr id="10" name="Rectangle: Rounded Corners 9">
            <a:extLst>
              <a:ext uri="{FF2B5EF4-FFF2-40B4-BE49-F238E27FC236}">
                <a16:creationId xmlns:a16="http://schemas.microsoft.com/office/drawing/2014/main" id="{13D2742C-FBB8-6454-66F6-EA4832FED773}"/>
              </a:ext>
            </a:extLst>
          </p:cNvPr>
          <p:cNvSpPr/>
          <p:nvPr/>
        </p:nvSpPr>
        <p:spPr>
          <a:xfrm>
            <a:off x="2785893" y="3275471"/>
            <a:ext cx="1086971" cy="887818"/>
          </a:xfrm>
          <a:prstGeom prst="round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dirty="0"/>
          </a:p>
        </p:txBody>
      </p:sp>
      <p:sp>
        <p:nvSpPr>
          <p:cNvPr id="11" name="Rectangle: Rounded Corners 10">
            <a:extLst>
              <a:ext uri="{FF2B5EF4-FFF2-40B4-BE49-F238E27FC236}">
                <a16:creationId xmlns:a16="http://schemas.microsoft.com/office/drawing/2014/main" id="{0BEFCBCD-74CC-B4DB-29D8-4F4E019BBECB}"/>
              </a:ext>
            </a:extLst>
          </p:cNvPr>
          <p:cNvSpPr/>
          <p:nvPr/>
        </p:nvSpPr>
        <p:spPr>
          <a:xfrm>
            <a:off x="5905052" y="1631777"/>
            <a:ext cx="1335720" cy="649708"/>
          </a:xfrm>
          <a:prstGeom prst="round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dirty="0"/>
          </a:p>
        </p:txBody>
      </p:sp>
      <p:sp>
        <p:nvSpPr>
          <p:cNvPr id="12" name="Rectangle: Rounded Corners 11">
            <a:extLst>
              <a:ext uri="{FF2B5EF4-FFF2-40B4-BE49-F238E27FC236}">
                <a16:creationId xmlns:a16="http://schemas.microsoft.com/office/drawing/2014/main" id="{301D4AD8-8649-29DC-6B3D-5116253C3C6C}"/>
              </a:ext>
            </a:extLst>
          </p:cNvPr>
          <p:cNvSpPr/>
          <p:nvPr/>
        </p:nvSpPr>
        <p:spPr>
          <a:xfrm>
            <a:off x="5905051" y="2536160"/>
            <a:ext cx="1335721" cy="349389"/>
          </a:xfrm>
          <a:prstGeom prst="round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dirty="0"/>
          </a:p>
        </p:txBody>
      </p:sp>
      <p:sp>
        <p:nvSpPr>
          <p:cNvPr id="13" name="Rectangle: Rounded Corners 12">
            <a:extLst>
              <a:ext uri="{FF2B5EF4-FFF2-40B4-BE49-F238E27FC236}">
                <a16:creationId xmlns:a16="http://schemas.microsoft.com/office/drawing/2014/main" id="{241E2164-DDE8-BFB4-ADDB-88DD9D2F8B14}"/>
              </a:ext>
            </a:extLst>
          </p:cNvPr>
          <p:cNvSpPr/>
          <p:nvPr/>
        </p:nvSpPr>
        <p:spPr>
          <a:xfrm>
            <a:off x="5968921" y="3944546"/>
            <a:ext cx="1207977" cy="368057"/>
          </a:xfrm>
          <a:prstGeom prst="round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dirty="0"/>
          </a:p>
        </p:txBody>
      </p:sp>
      <p:sp>
        <p:nvSpPr>
          <p:cNvPr id="14" name="Rectangle: Rounded Corners 13">
            <a:extLst>
              <a:ext uri="{FF2B5EF4-FFF2-40B4-BE49-F238E27FC236}">
                <a16:creationId xmlns:a16="http://schemas.microsoft.com/office/drawing/2014/main" id="{445A1142-F07B-14C8-A943-FE7D86518841}"/>
              </a:ext>
            </a:extLst>
          </p:cNvPr>
          <p:cNvSpPr/>
          <p:nvPr/>
        </p:nvSpPr>
        <p:spPr>
          <a:xfrm>
            <a:off x="7430232" y="3231786"/>
            <a:ext cx="1080247" cy="410371"/>
          </a:xfrm>
          <a:prstGeom prst="round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dirty="0"/>
          </a:p>
        </p:txBody>
      </p:sp>
      <p:cxnSp>
        <p:nvCxnSpPr>
          <p:cNvPr id="16" name="Straight Arrow Connector 15">
            <a:extLst>
              <a:ext uri="{FF2B5EF4-FFF2-40B4-BE49-F238E27FC236}">
                <a16:creationId xmlns:a16="http://schemas.microsoft.com/office/drawing/2014/main" id="{16377507-4243-70E9-E4D1-3CCACD281B36}"/>
              </a:ext>
            </a:extLst>
          </p:cNvPr>
          <p:cNvCxnSpPr>
            <a:cxnSpLocks/>
            <a:stCxn id="8" idx="3"/>
            <a:endCxn id="3" idx="1"/>
          </p:cNvCxnSpPr>
          <p:nvPr/>
        </p:nvCxnSpPr>
        <p:spPr>
          <a:xfrm>
            <a:off x="2329254" y="2391639"/>
            <a:ext cx="463363" cy="98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C9A0815-734B-B494-69CF-C487248551D1}"/>
              </a:ext>
            </a:extLst>
          </p:cNvPr>
          <p:cNvCxnSpPr>
            <a:cxnSpLocks/>
            <a:stCxn id="8" idx="2"/>
          </p:cNvCxnSpPr>
          <p:nvPr/>
        </p:nvCxnSpPr>
        <p:spPr>
          <a:xfrm>
            <a:off x="2026695" y="2689659"/>
            <a:ext cx="0" cy="3204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96C7B25-DDB6-5B40-4ADC-283E27715CA7}"/>
              </a:ext>
            </a:extLst>
          </p:cNvPr>
          <p:cNvCxnSpPr>
            <a:cxnSpLocks/>
            <a:endCxn id="8" idx="0"/>
          </p:cNvCxnSpPr>
          <p:nvPr/>
        </p:nvCxnSpPr>
        <p:spPr>
          <a:xfrm>
            <a:off x="2026695" y="1810665"/>
            <a:ext cx="0" cy="2829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5D2BB22E-7A1B-6B80-B09C-543D6A00A8D5}"/>
              </a:ext>
            </a:extLst>
          </p:cNvPr>
          <p:cNvCxnSpPr>
            <a:cxnSpLocks/>
          </p:cNvCxnSpPr>
          <p:nvPr/>
        </p:nvCxnSpPr>
        <p:spPr>
          <a:xfrm>
            <a:off x="3329378" y="3023181"/>
            <a:ext cx="0" cy="2522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95D5EC5-4778-1DF5-B9B2-06FBEB6FDE5A}"/>
              </a:ext>
            </a:extLst>
          </p:cNvPr>
          <p:cNvCxnSpPr>
            <a:cxnSpLocks/>
          </p:cNvCxnSpPr>
          <p:nvPr/>
        </p:nvCxnSpPr>
        <p:spPr>
          <a:xfrm>
            <a:off x="964153" y="3023181"/>
            <a:ext cx="0" cy="2392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4BFA1D7-E446-1C14-D10E-F62BC7422B26}"/>
              </a:ext>
            </a:extLst>
          </p:cNvPr>
          <p:cNvCxnSpPr>
            <a:cxnSpLocks/>
          </p:cNvCxnSpPr>
          <p:nvPr/>
        </p:nvCxnSpPr>
        <p:spPr>
          <a:xfrm flipH="1">
            <a:off x="964153" y="3023181"/>
            <a:ext cx="2365225"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4D3CC89-88C7-FB89-A711-1FC7445699E4}"/>
              </a:ext>
            </a:extLst>
          </p:cNvPr>
          <p:cNvCxnSpPr>
            <a:cxnSpLocks/>
            <a:stCxn id="12" idx="2"/>
            <a:endCxn id="9" idx="0"/>
          </p:cNvCxnSpPr>
          <p:nvPr/>
        </p:nvCxnSpPr>
        <p:spPr>
          <a:xfrm flipH="1">
            <a:off x="6572910" y="2885549"/>
            <a:ext cx="2" cy="255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953D1A4-3D9A-885B-42A9-3641866709EE}"/>
              </a:ext>
            </a:extLst>
          </p:cNvPr>
          <p:cNvCxnSpPr>
            <a:cxnSpLocks/>
            <a:stCxn id="11" idx="2"/>
            <a:endCxn id="12" idx="0"/>
          </p:cNvCxnSpPr>
          <p:nvPr/>
        </p:nvCxnSpPr>
        <p:spPr>
          <a:xfrm>
            <a:off x="6572912" y="2281485"/>
            <a:ext cx="0" cy="2546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172EBCE-2946-264E-D01E-C97589FA5D1E}"/>
              </a:ext>
            </a:extLst>
          </p:cNvPr>
          <p:cNvCxnSpPr>
            <a:cxnSpLocks/>
          </p:cNvCxnSpPr>
          <p:nvPr/>
        </p:nvCxnSpPr>
        <p:spPr>
          <a:xfrm flipH="1">
            <a:off x="6572910" y="3719380"/>
            <a:ext cx="1" cy="225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3376AB4-164D-DE79-4227-008B291D4328}"/>
              </a:ext>
            </a:extLst>
          </p:cNvPr>
          <p:cNvCxnSpPr>
            <a:cxnSpLocks/>
            <a:stCxn id="9" idx="3"/>
            <a:endCxn id="14" idx="1"/>
          </p:cNvCxnSpPr>
          <p:nvPr/>
        </p:nvCxnSpPr>
        <p:spPr>
          <a:xfrm flipV="1">
            <a:off x="6875469" y="3436972"/>
            <a:ext cx="554763" cy="21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359AC43-7E32-0CD4-1221-4EBBFFF40B53}"/>
              </a:ext>
            </a:extLst>
          </p:cNvPr>
          <p:cNvSpPr txBox="1"/>
          <p:nvPr/>
        </p:nvSpPr>
        <p:spPr>
          <a:xfrm>
            <a:off x="1305985" y="1498294"/>
            <a:ext cx="1441420" cy="276999"/>
          </a:xfrm>
          <a:prstGeom prst="rect">
            <a:avLst/>
          </a:prstGeom>
          <a:noFill/>
        </p:spPr>
        <p:txBody>
          <a:bodyPr wrap="none" rtlCol="0">
            <a:spAutoFit/>
          </a:bodyPr>
          <a:lstStyle/>
          <a:p>
            <a:r>
              <a:rPr lang="es-UY" sz="600" dirty="0"/>
              <a:t>Votaciones Resoluciones Asamblea </a:t>
            </a:r>
          </a:p>
          <a:p>
            <a:r>
              <a:rPr lang="es-UY" sz="600" dirty="0"/>
              <a:t>General Naciones Unidas</a:t>
            </a:r>
          </a:p>
        </p:txBody>
      </p:sp>
      <p:sp>
        <p:nvSpPr>
          <p:cNvPr id="45" name="TextBox 44">
            <a:extLst>
              <a:ext uri="{FF2B5EF4-FFF2-40B4-BE49-F238E27FC236}">
                <a16:creationId xmlns:a16="http://schemas.microsoft.com/office/drawing/2014/main" id="{8DA0D0AC-9440-309A-7341-FBDE3E55B88A}"/>
              </a:ext>
            </a:extLst>
          </p:cNvPr>
          <p:cNvSpPr txBox="1"/>
          <p:nvPr/>
        </p:nvSpPr>
        <p:spPr>
          <a:xfrm>
            <a:off x="2887864" y="2314574"/>
            <a:ext cx="967928" cy="184666"/>
          </a:xfrm>
          <a:prstGeom prst="rect">
            <a:avLst/>
          </a:prstGeom>
          <a:noFill/>
        </p:spPr>
        <p:txBody>
          <a:bodyPr wrap="square" rtlCol="0">
            <a:spAutoFit/>
          </a:bodyPr>
          <a:lstStyle/>
          <a:p>
            <a:r>
              <a:rPr lang="es-UY" sz="600" dirty="0"/>
              <a:t>Detener el proceso</a:t>
            </a:r>
          </a:p>
        </p:txBody>
      </p:sp>
      <p:sp>
        <p:nvSpPr>
          <p:cNvPr id="48" name="TextBox 47">
            <a:extLst>
              <a:ext uri="{FF2B5EF4-FFF2-40B4-BE49-F238E27FC236}">
                <a16:creationId xmlns:a16="http://schemas.microsoft.com/office/drawing/2014/main" id="{8F9388EC-542C-FE4A-EAD3-F60BCD61F26B}"/>
              </a:ext>
            </a:extLst>
          </p:cNvPr>
          <p:cNvSpPr txBox="1"/>
          <p:nvPr/>
        </p:nvSpPr>
        <p:spPr>
          <a:xfrm>
            <a:off x="414172" y="3281558"/>
            <a:ext cx="1061569" cy="369332"/>
          </a:xfrm>
          <a:prstGeom prst="rect">
            <a:avLst/>
          </a:prstGeom>
          <a:noFill/>
        </p:spPr>
        <p:txBody>
          <a:bodyPr wrap="square" rtlCol="0">
            <a:spAutoFit/>
          </a:bodyPr>
          <a:lstStyle/>
          <a:p>
            <a:r>
              <a:rPr lang="es-UY" sz="600" dirty="0"/>
              <a:t>Se adoptan las medidas </a:t>
            </a:r>
          </a:p>
          <a:p>
            <a:r>
              <a:rPr lang="es-UY" sz="600" dirty="0"/>
              <a:t>expuestas en la resolución</a:t>
            </a:r>
          </a:p>
        </p:txBody>
      </p:sp>
      <p:sp>
        <p:nvSpPr>
          <p:cNvPr id="51" name="TextBox 50">
            <a:extLst>
              <a:ext uri="{FF2B5EF4-FFF2-40B4-BE49-F238E27FC236}">
                <a16:creationId xmlns:a16="http://schemas.microsoft.com/office/drawing/2014/main" id="{61449F24-4088-998E-E4AF-8839A501820E}"/>
              </a:ext>
            </a:extLst>
          </p:cNvPr>
          <p:cNvSpPr txBox="1"/>
          <p:nvPr/>
        </p:nvSpPr>
        <p:spPr>
          <a:xfrm>
            <a:off x="2851776" y="3476205"/>
            <a:ext cx="955204" cy="369332"/>
          </a:xfrm>
          <a:prstGeom prst="rect">
            <a:avLst/>
          </a:prstGeom>
          <a:noFill/>
        </p:spPr>
        <p:txBody>
          <a:bodyPr wrap="square" rtlCol="0">
            <a:spAutoFit/>
          </a:bodyPr>
          <a:lstStyle/>
          <a:p>
            <a:r>
              <a:rPr lang="es-UY" sz="600" b="1" dirty="0"/>
              <a:t>Opinión Consultiva a la Corte internación de Justicia</a:t>
            </a:r>
          </a:p>
        </p:txBody>
      </p:sp>
      <p:sp>
        <p:nvSpPr>
          <p:cNvPr id="52" name="Freeform: Shape 51">
            <a:extLst>
              <a:ext uri="{FF2B5EF4-FFF2-40B4-BE49-F238E27FC236}">
                <a16:creationId xmlns:a16="http://schemas.microsoft.com/office/drawing/2014/main" id="{71290D36-5E35-B630-E7D7-F50C04314BA3}"/>
              </a:ext>
            </a:extLst>
          </p:cNvPr>
          <p:cNvSpPr/>
          <p:nvPr/>
        </p:nvSpPr>
        <p:spPr>
          <a:xfrm>
            <a:off x="3888401" y="2838004"/>
            <a:ext cx="1218434" cy="812884"/>
          </a:xfrm>
          <a:custGeom>
            <a:avLst/>
            <a:gdLst>
              <a:gd name="connsiteX0" fmla="*/ 0 w 1701209"/>
              <a:gd name="connsiteY0" fmla="*/ 2030819 h 2030819"/>
              <a:gd name="connsiteX1" fmla="*/ 685800 w 1701209"/>
              <a:gd name="connsiteY1" fmla="*/ 1573619 h 2030819"/>
              <a:gd name="connsiteX2" fmla="*/ 1111102 w 1701209"/>
              <a:gd name="connsiteY2" fmla="*/ 260498 h 2030819"/>
              <a:gd name="connsiteX3" fmla="*/ 1701209 w 1701209"/>
              <a:gd name="connsiteY3" fmla="*/ 0 h 2030819"/>
            </a:gdLst>
            <a:ahLst/>
            <a:cxnLst>
              <a:cxn ang="0">
                <a:pos x="connsiteX0" y="connsiteY0"/>
              </a:cxn>
              <a:cxn ang="0">
                <a:pos x="connsiteX1" y="connsiteY1"/>
              </a:cxn>
              <a:cxn ang="0">
                <a:pos x="connsiteX2" y="connsiteY2"/>
              </a:cxn>
              <a:cxn ang="0">
                <a:pos x="connsiteX3" y="connsiteY3"/>
              </a:cxn>
            </a:cxnLst>
            <a:rect l="l" t="t" r="r" b="b"/>
            <a:pathLst>
              <a:path w="1701209" h="2030819">
                <a:moveTo>
                  <a:pt x="0" y="2030819"/>
                </a:moveTo>
                <a:cubicBezTo>
                  <a:pt x="250308" y="1949745"/>
                  <a:pt x="500616" y="1868672"/>
                  <a:pt x="685800" y="1573619"/>
                </a:cubicBezTo>
                <a:cubicBezTo>
                  <a:pt x="870984" y="1278566"/>
                  <a:pt x="941867" y="522768"/>
                  <a:pt x="1111102" y="260498"/>
                </a:cubicBezTo>
                <a:cubicBezTo>
                  <a:pt x="1280337" y="-1772"/>
                  <a:pt x="1634756" y="4430"/>
                  <a:pt x="1701209" y="0"/>
                </a:cubicBezTo>
              </a:path>
            </a:pathLst>
          </a:custGeom>
          <a:noFill/>
          <a:ln w="6350">
            <a:solidFill>
              <a:schemeClr val="bg2">
                <a:lumMod val="60000"/>
                <a:lumOff val="40000"/>
              </a:schemeClr>
            </a:solidFill>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dirty="0"/>
          </a:p>
        </p:txBody>
      </p:sp>
      <p:sp>
        <p:nvSpPr>
          <p:cNvPr id="53" name="TextBox 52">
            <a:extLst>
              <a:ext uri="{FF2B5EF4-FFF2-40B4-BE49-F238E27FC236}">
                <a16:creationId xmlns:a16="http://schemas.microsoft.com/office/drawing/2014/main" id="{E0769F7C-97E6-0E5D-4F7E-AD5875A6FE67}"/>
              </a:ext>
            </a:extLst>
          </p:cNvPr>
          <p:cNvSpPr txBox="1"/>
          <p:nvPr/>
        </p:nvSpPr>
        <p:spPr>
          <a:xfrm>
            <a:off x="658796" y="2299306"/>
            <a:ext cx="1122423" cy="184666"/>
          </a:xfrm>
          <a:prstGeom prst="rect">
            <a:avLst/>
          </a:prstGeom>
          <a:noFill/>
        </p:spPr>
        <p:txBody>
          <a:bodyPr wrap="none" rtlCol="0">
            <a:spAutoFit/>
          </a:bodyPr>
          <a:lstStyle/>
          <a:p>
            <a:r>
              <a:rPr lang="es-UY" sz="600" dirty="0"/>
              <a:t>¿Resultado de la votación?</a:t>
            </a:r>
          </a:p>
        </p:txBody>
      </p:sp>
      <p:sp>
        <p:nvSpPr>
          <p:cNvPr id="54" name="TextBox 53">
            <a:extLst>
              <a:ext uri="{FF2B5EF4-FFF2-40B4-BE49-F238E27FC236}">
                <a16:creationId xmlns:a16="http://schemas.microsoft.com/office/drawing/2014/main" id="{2BBA29EF-E8E0-BF8B-1BA1-A2F7CE3C5FDA}"/>
              </a:ext>
            </a:extLst>
          </p:cNvPr>
          <p:cNvSpPr txBox="1"/>
          <p:nvPr/>
        </p:nvSpPr>
        <p:spPr>
          <a:xfrm>
            <a:off x="3317656" y="3010141"/>
            <a:ext cx="253596" cy="184666"/>
          </a:xfrm>
          <a:prstGeom prst="rect">
            <a:avLst/>
          </a:prstGeom>
          <a:noFill/>
        </p:spPr>
        <p:txBody>
          <a:bodyPr wrap="none" rtlCol="0">
            <a:spAutoFit/>
          </a:bodyPr>
          <a:lstStyle/>
          <a:p>
            <a:r>
              <a:rPr lang="es-UY" sz="600" dirty="0"/>
              <a:t>Si</a:t>
            </a:r>
          </a:p>
        </p:txBody>
      </p:sp>
      <p:sp>
        <p:nvSpPr>
          <p:cNvPr id="55" name="TextBox 54">
            <a:extLst>
              <a:ext uri="{FF2B5EF4-FFF2-40B4-BE49-F238E27FC236}">
                <a16:creationId xmlns:a16="http://schemas.microsoft.com/office/drawing/2014/main" id="{96B15905-C543-2425-6E5F-251414129AB2}"/>
              </a:ext>
            </a:extLst>
          </p:cNvPr>
          <p:cNvSpPr txBox="1"/>
          <p:nvPr/>
        </p:nvSpPr>
        <p:spPr>
          <a:xfrm>
            <a:off x="683298" y="3010141"/>
            <a:ext cx="253596" cy="184666"/>
          </a:xfrm>
          <a:prstGeom prst="rect">
            <a:avLst/>
          </a:prstGeom>
          <a:noFill/>
        </p:spPr>
        <p:txBody>
          <a:bodyPr wrap="none" rtlCol="0">
            <a:spAutoFit/>
          </a:bodyPr>
          <a:lstStyle/>
          <a:p>
            <a:r>
              <a:rPr lang="es-UY" sz="600" dirty="0"/>
              <a:t>Si</a:t>
            </a:r>
          </a:p>
        </p:txBody>
      </p:sp>
      <p:sp>
        <p:nvSpPr>
          <p:cNvPr id="57" name="TextBox 56">
            <a:extLst>
              <a:ext uri="{FF2B5EF4-FFF2-40B4-BE49-F238E27FC236}">
                <a16:creationId xmlns:a16="http://schemas.microsoft.com/office/drawing/2014/main" id="{2164D401-8B63-40A7-F27C-5619024F3261}"/>
              </a:ext>
            </a:extLst>
          </p:cNvPr>
          <p:cNvSpPr txBox="1"/>
          <p:nvPr/>
        </p:nvSpPr>
        <p:spPr>
          <a:xfrm>
            <a:off x="2367390" y="2216318"/>
            <a:ext cx="284052" cy="184666"/>
          </a:xfrm>
          <a:prstGeom prst="rect">
            <a:avLst/>
          </a:prstGeom>
          <a:noFill/>
        </p:spPr>
        <p:txBody>
          <a:bodyPr wrap="none" rtlCol="0">
            <a:spAutoFit/>
          </a:bodyPr>
          <a:lstStyle/>
          <a:p>
            <a:r>
              <a:rPr lang="es-UY" sz="600" dirty="0"/>
              <a:t>No</a:t>
            </a:r>
          </a:p>
        </p:txBody>
      </p:sp>
      <p:cxnSp>
        <p:nvCxnSpPr>
          <p:cNvPr id="58" name="Straight Arrow Connector 57">
            <a:extLst>
              <a:ext uri="{FF2B5EF4-FFF2-40B4-BE49-F238E27FC236}">
                <a16:creationId xmlns:a16="http://schemas.microsoft.com/office/drawing/2014/main" id="{6AED2B0A-4EF3-2ED3-EE94-B64558C32D20}"/>
              </a:ext>
            </a:extLst>
          </p:cNvPr>
          <p:cNvCxnSpPr>
            <a:cxnSpLocks/>
          </p:cNvCxnSpPr>
          <p:nvPr/>
        </p:nvCxnSpPr>
        <p:spPr>
          <a:xfrm flipH="1" flipV="1">
            <a:off x="2792617" y="1622264"/>
            <a:ext cx="1311550" cy="951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D00E0A4C-CA86-7659-DFB7-AF315D188DF8}"/>
              </a:ext>
            </a:extLst>
          </p:cNvPr>
          <p:cNvCxnSpPr>
            <a:cxnSpLocks/>
          </p:cNvCxnSpPr>
          <p:nvPr/>
        </p:nvCxnSpPr>
        <p:spPr>
          <a:xfrm flipH="1">
            <a:off x="4080223" y="1631777"/>
            <a:ext cx="23944" cy="276011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6FC7EA4-0D04-6E3B-AE82-FF4D7202DF15}"/>
              </a:ext>
            </a:extLst>
          </p:cNvPr>
          <p:cNvCxnSpPr>
            <a:cxnSpLocks/>
          </p:cNvCxnSpPr>
          <p:nvPr/>
        </p:nvCxnSpPr>
        <p:spPr>
          <a:xfrm flipH="1">
            <a:off x="3329378" y="4391889"/>
            <a:ext cx="747211"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8954850-6FBF-2734-7719-F2648C2B0BC5}"/>
              </a:ext>
            </a:extLst>
          </p:cNvPr>
          <p:cNvCxnSpPr>
            <a:cxnSpLocks/>
            <a:stCxn id="10" idx="2"/>
          </p:cNvCxnSpPr>
          <p:nvPr/>
        </p:nvCxnSpPr>
        <p:spPr>
          <a:xfrm flipH="1">
            <a:off x="3329378" y="4163289"/>
            <a:ext cx="1" cy="2286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B6D58EB7-7F5A-A99F-57EF-534548615B0B}"/>
              </a:ext>
            </a:extLst>
          </p:cNvPr>
          <p:cNvSpPr txBox="1"/>
          <p:nvPr/>
        </p:nvSpPr>
        <p:spPr>
          <a:xfrm>
            <a:off x="5349508" y="1355256"/>
            <a:ext cx="3107232" cy="184666"/>
          </a:xfrm>
          <a:prstGeom prst="rect">
            <a:avLst/>
          </a:prstGeom>
          <a:noFill/>
        </p:spPr>
        <p:txBody>
          <a:bodyPr wrap="square" rtlCol="0">
            <a:spAutoFit/>
          </a:bodyPr>
          <a:lstStyle/>
          <a:p>
            <a:pPr algn="ctr"/>
            <a:r>
              <a:rPr lang="es-UY" sz="600" b="1" dirty="0"/>
              <a:t>Opinión Consultiva a la Corte internación de Justicia</a:t>
            </a:r>
          </a:p>
        </p:txBody>
      </p:sp>
      <p:sp>
        <p:nvSpPr>
          <p:cNvPr id="73" name="TextBox 72">
            <a:extLst>
              <a:ext uri="{FF2B5EF4-FFF2-40B4-BE49-F238E27FC236}">
                <a16:creationId xmlns:a16="http://schemas.microsoft.com/office/drawing/2014/main" id="{AD3C77B2-82F6-6261-CE90-5416C8C97E99}"/>
              </a:ext>
            </a:extLst>
          </p:cNvPr>
          <p:cNvSpPr txBox="1"/>
          <p:nvPr/>
        </p:nvSpPr>
        <p:spPr>
          <a:xfrm>
            <a:off x="5987792" y="1775507"/>
            <a:ext cx="1170239" cy="369332"/>
          </a:xfrm>
          <a:prstGeom prst="rect">
            <a:avLst/>
          </a:prstGeom>
          <a:noFill/>
        </p:spPr>
        <p:txBody>
          <a:bodyPr wrap="square" rtlCol="0">
            <a:spAutoFit/>
          </a:bodyPr>
          <a:lstStyle/>
          <a:p>
            <a:pPr marL="171450" indent="-171450">
              <a:buFont typeface="Arial" panose="020B0604020202020204" pitchFamily="34" charset="0"/>
              <a:buChar char="•"/>
            </a:pPr>
            <a:r>
              <a:rPr lang="es-UY" sz="600" dirty="0"/>
              <a:t>Resolution UN</a:t>
            </a:r>
          </a:p>
          <a:p>
            <a:pPr marL="171450" indent="-171450">
              <a:buFont typeface="Arial" panose="020B0604020202020204" pitchFamily="34" charset="0"/>
              <a:buChar char="•"/>
            </a:pPr>
            <a:r>
              <a:rPr lang="es-UY" sz="600" dirty="0"/>
              <a:t>Written Proceedings</a:t>
            </a:r>
          </a:p>
          <a:p>
            <a:pPr marL="171450" indent="-171450">
              <a:buFont typeface="Arial" panose="020B0604020202020204" pitchFamily="34" charset="0"/>
              <a:buChar char="•"/>
            </a:pPr>
            <a:r>
              <a:rPr lang="es-UY" sz="600" dirty="0"/>
              <a:t>Oral Proceedings</a:t>
            </a:r>
          </a:p>
        </p:txBody>
      </p:sp>
      <p:sp>
        <p:nvSpPr>
          <p:cNvPr id="92" name="TextBox 91">
            <a:extLst>
              <a:ext uri="{FF2B5EF4-FFF2-40B4-BE49-F238E27FC236}">
                <a16:creationId xmlns:a16="http://schemas.microsoft.com/office/drawing/2014/main" id="{60CD5EEF-E1F3-CC35-0869-053869CCF4EA}"/>
              </a:ext>
            </a:extLst>
          </p:cNvPr>
          <p:cNvSpPr txBox="1"/>
          <p:nvPr/>
        </p:nvSpPr>
        <p:spPr>
          <a:xfrm>
            <a:off x="6596696" y="3719380"/>
            <a:ext cx="253596" cy="184666"/>
          </a:xfrm>
          <a:prstGeom prst="rect">
            <a:avLst/>
          </a:prstGeom>
          <a:noFill/>
        </p:spPr>
        <p:txBody>
          <a:bodyPr wrap="none" rtlCol="0">
            <a:spAutoFit/>
          </a:bodyPr>
          <a:lstStyle/>
          <a:p>
            <a:r>
              <a:rPr lang="es-UY" sz="600" dirty="0"/>
              <a:t>Si</a:t>
            </a:r>
          </a:p>
        </p:txBody>
      </p:sp>
      <p:sp>
        <p:nvSpPr>
          <p:cNvPr id="93" name="TextBox 92">
            <a:extLst>
              <a:ext uri="{FF2B5EF4-FFF2-40B4-BE49-F238E27FC236}">
                <a16:creationId xmlns:a16="http://schemas.microsoft.com/office/drawing/2014/main" id="{C145C158-FFD1-9E38-1450-C006EB105806}"/>
              </a:ext>
            </a:extLst>
          </p:cNvPr>
          <p:cNvSpPr txBox="1"/>
          <p:nvPr/>
        </p:nvSpPr>
        <p:spPr>
          <a:xfrm>
            <a:off x="6929674" y="3262429"/>
            <a:ext cx="284052" cy="184666"/>
          </a:xfrm>
          <a:prstGeom prst="rect">
            <a:avLst/>
          </a:prstGeom>
          <a:noFill/>
        </p:spPr>
        <p:txBody>
          <a:bodyPr wrap="none" rtlCol="0">
            <a:spAutoFit/>
          </a:bodyPr>
          <a:lstStyle/>
          <a:p>
            <a:r>
              <a:rPr lang="es-UY" sz="600" dirty="0"/>
              <a:t>No</a:t>
            </a:r>
          </a:p>
        </p:txBody>
      </p:sp>
      <p:sp>
        <p:nvSpPr>
          <p:cNvPr id="95" name="TextBox 94">
            <a:extLst>
              <a:ext uri="{FF2B5EF4-FFF2-40B4-BE49-F238E27FC236}">
                <a16:creationId xmlns:a16="http://schemas.microsoft.com/office/drawing/2014/main" id="{DB70E8C3-8438-A9B6-30AA-32AF8238D942}"/>
              </a:ext>
            </a:extLst>
          </p:cNvPr>
          <p:cNvSpPr txBox="1"/>
          <p:nvPr/>
        </p:nvSpPr>
        <p:spPr>
          <a:xfrm>
            <a:off x="5277904" y="3327485"/>
            <a:ext cx="1063112" cy="184666"/>
          </a:xfrm>
          <a:prstGeom prst="rect">
            <a:avLst/>
          </a:prstGeom>
          <a:noFill/>
        </p:spPr>
        <p:txBody>
          <a:bodyPr wrap="none" rtlCol="0">
            <a:spAutoFit/>
          </a:bodyPr>
          <a:lstStyle/>
          <a:p>
            <a:r>
              <a:rPr lang="es-UY" sz="600" dirty="0"/>
              <a:t>¿Es la corte competente?</a:t>
            </a:r>
          </a:p>
        </p:txBody>
      </p:sp>
      <p:sp>
        <p:nvSpPr>
          <p:cNvPr id="96" name="TextBox 95">
            <a:extLst>
              <a:ext uri="{FF2B5EF4-FFF2-40B4-BE49-F238E27FC236}">
                <a16:creationId xmlns:a16="http://schemas.microsoft.com/office/drawing/2014/main" id="{ED1AF0F8-1013-6754-8480-1494F74D8230}"/>
              </a:ext>
            </a:extLst>
          </p:cNvPr>
          <p:cNvSpPr txBox="1"/>
          <p:nvPr/>
        </p:nvSpPr>
        <p:spPr>
          <a:xfrm>
            <a:off x="5968921" y="2545109"/>
            <a:ext cx="1228637" cy="369332"/>
          </a:xfrm>
          <a:prstGeom prst="rect">
            <a:avLst/>
          </a:prstGeom>
          <a:noFill/>
        </p:spPr>
        <p:txBody>
          <a:bodyPr wrap="square" rtlCol="0">
            <a:spAutoFit/>
          </a:bodyPr>
          <a:lstStyle/>
          <a:p>
            <a:r>
              <a:rPr lang="es-UY" sz="600" dirty="0"/>
              <a:t>Análisis documental por parte de la ICJ de los insumos por parte de UN</a:t>
            </a:r>
          </a:p>
        </p:txBody>
      </p:sp>
      <p:sp>
        <p:nvSpPr>
          <p:cNvPr id="97" name="TextBox 96">
            <a:extLst>
              <a:ext uri="{FF2B5EF4-FFF2-40B4-BE49-F238E27FC236}">
                <a16:creationId xmlns:a16="http://schemas.microsoft.com/office/drawing/2014/main" id="{F8E47536-ED69-A1CD-30EE-5871C748D375}"/>
              </a:ext>
            </a:extLst>
          </p:cNvPr>
          <p:cNvSpPr txBox="1"/>
          <p:nvPr/>
        </p:nvSpPr>
        <p:spPr>
          <a:xfrm>
            <a:off x="7536757" y="3344638"/>
            <a:ext cx="967928" cy="184666"/>
          </a:xfrm>
          <a:prstGeom prst="rect">
            <a:avLst/>
          </a:prstGeom>
          <a:noFill/>
        </p:spPr>
        <p:txBody>
          <a:bodyPr wrap="square" rtlCol="0">
            <a:spAutoFit/>
          </a:bodyPr>
          <a:lstStyle/>
          <a:p>
            <a:r>
              <a:rPr lang="es-UY" sz="600" dirty="0"/>
              <a:t>Detener el proceso</a:t>
            </a:r>
          </a:p>
        </p:txBody>
      </p:sp>
      <p:sp>
        <p:nvSpPr>
          <p:cNvPr id="98" name="TextBox 97">
            <a:extLst>
              <a:ext uri="{FF2B5EF4-FFF2-40B4-BE49-F238E27FC236}">
                <a16:creationId xmlns:a16="http://schemas.microsoft.com/office/drawing/2014/main" id="{B353CB78-2E31-4C66-ADB5-B686CE2410A9}"/>
              </a:ext>
            </a:extLst>
          </p:cNvPr>
          <p:cNvSpPr txBox="1"/>
          <p:nvPr/>
        </p:nvSpPr>
        <p:spPr>
          <a:xfrm>
            <a:off x="5998121" y="3946088"/>
            <a:ext cx="1170235" cy="369332"/>
          </a:xfrm>
          <a:prstGeom prst="rect">
            <a:avLst/>
          </a:prstGeom>
          <a:noFill/>
        </p:spPr>
        <p:txBody>
          <a:bodyPr wrap="square" rtlCol="0">
            <a:spAutoFit/>
          </a:bodyPr>
          <a:lstStyle/>
          <a:p>
            <a:r>
              <a:rPr lang="es-UY" sz="600" dirty="0"/>
              <a:t>Se genera el Advisory Opinions y la votación de los jueces</a:t>
            </a:r>
          </a:p>
        </p:txBody>
      </p:sp>
      <p:sp>
        <p:nvSpPr>
          <p:cNvPr id="99" name="Rectangle: Rounded Corners 98">
            <a:extLst>
              <a:ext uri="{FF2B5EF4-FFF2-40B4-BE49-F238E27FC236}">
                <a16:creationId xmlns:a16="http://schemas.microsoft.com/office/drawing/2014/main" id="{FAD4E48E-1FE7-83D7-5C51-D34CE8E59FE6}"/>
              </a:ext>
            </a:extLst>
          </p:cNvPr>
          <p:cNvSpPr/>
          <p:nvPr/>
        </p:nvSpPr>
        <p:spPr>
          <a:xfrm>
            <a:off x="5112629" y="1284470"/>
            <a:ext cx="3578273" cy="3195899"/>
          </a:xfrm>
          <a:prstGeom prst="round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dirty="0"/>
          </a:p>
        </p:txBody>
      </p:sp>
      <p:sp>
        <p:nvSpPr>
          <p:cNvPr id="5" name="Google Shape;27;p6">
            <a:extLst>
              <a:ext uri="{FF2B5EF4-FFF2-40B4-BE49-F238E27FC236}">
                <a16:creationId xmlns:a16="http://schemas.microsoft.com/office/drawing/2014/main" id="{B9B09138-5FAD-79EB-1CBD-8D88EB847C7B}"/>
              </a:ext>
            </a:extLst>
          </p:cNvPr>
          <p:cNvSpPr txBox="1"/>
          <p:nvPr/>
        </p:nvSpPr>
        <p:spPr>
          <a:xfrm>
            <a:off x="662940" y="419284"/>
            <a:ext cx="457200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b="1" dirty="0">
                <a:latin typeface="Helvetica Neue Light"/>
                <a:ea typeface="Helvetica Neue Light"/>
                <a:cs typeface="Helvetica Neue Light"/>
                <a:sym typeface="Helvetica Neue Light"/>
              </a:rPr>
              <a:t>Presentación</a:t>
            </a:r>
            <a:endParaRPr sz="1600" b="1" i="0" u="none" strike="noStrike" cap="none" dirty="0">
              <a:solidFill>
                <a:srgbClr val="000000"/>
              </a:solidFill>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593720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7" name="Google Shape;27;p6"/>
          <p:cNvSpPr txBox="1"/>
          <p:nvPr/>
        </p:nvSpPr>
        <p:spPr>
          <a:xfrm>
            <a:off x="607969" y="359831"/>
            <a:ext cx="457200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b="1" i="0" u="none" strike="noStrike" cap="none" dirty="0">
                <a:solidFill>
                  <a:srgbClr val="000000"/>
                </a:solidFill>
                <a:latin typeface="Helvetica Neue Light"/>
                <a:ea typeface="Helvetica Neue Light"/>
                <a:cs typeface="Helvetica Neue Light"/>
                <a:sym typeface="Helvetica Neue Light"/>
              </a:rPr>
              <a:t>Análisis exploratorio</a:t>
            </a:r>
            <a:endParaRPr sz="1600" b="1" i="0" u="none" strike="noStrike" cap="none" dirty="0">
              <a:solidFill>
                <a:srgbClr val="000000"/>
              </a:solidFill>
              <a:latin typeface="Helvetica Neue Light"/>
              <a:ea typeface="Helvetica Neue Light"/>
              <a:cs typeface="Helvetica Neue Light"/>
              <a:sym typeface="Helvetica Neue Light"/>
            </a:endParaRPr>
          </a:p>
        </p:txBody>
      </p:sp>
      <p:sp>
        <p:nvSpPr>
          <p:cNvPr id="2" name="Google Shape;26;p6">
            <a:extLst>
              <a:ext uri="{FF2B5EF4-FFF2-40B4-BE49-F238E27FC236}">
                <a16:creationId xmlns:a16="http://schemas.microsoft.com/office/drawing/2014/main" id="{B239A515-A45F-1C9A-EA40-54CA06C20188}"/>
              </a:ext>
            </a:extLst>
          </p:cNvPr>
          <p:cNvSpPr txBox="1"/>
          <p:nvPr/>
        </p:nvSpPr>
        <p:spPr>
          <a:xfrm>
            <a:off x="607969" y="598118"/>
            <a:ext cx="8016240" cy="3300894"/>
          </a:xfrm>
          <a:prstGeom prst="rect">
            <a:avLst/>
          </a:prstGeom>
          <a:noFill/>
          <a:ln>
            <a:noFill/>
          </a:ln>
        </p:spPr>
        <p:txBody>
          <a:bodyPr spcFirstLastPara="1" wrap="square" lIns="0" tIns="22850" rIns="0" bIns="0" anchor="t" anchorCtr="0">
            <a:spAutoFit/>
          </a:bodyPr>
          <a:lstStyle/>
          <a:p>
            <a:pPr marL="9525" marR="58579" algn="just">
              <a:lnSpc>
                <a:spcPct val="150000"/>
              </a:lnSpc>
              <a:spcBef>
                <a:spcPts val="180"/>
              </a:spcBef>
            </a:pPr>
            <a:r>
              <a:rPr lang="es-UY" sz="1600" b="1" dirty="0">
                <a:latin typeface="Helvetica Neue Light"/>
              </a:rPr>
              <a:t>Descripción general</a:t>
            </a:r>
            <a:r>
              <a:rPr lang="es-MX" sz="1600" b="1" dirty="0">
                <a:latin typeface="Helvetica Neue Light"/>
              </a:rPr>
              <a:t>:</a:t>
            </a:r>
          </a:p>
          <a:p>
            <a:pPr marL="9525" marR="58579" algn="just">
              <a:spcBef>
                <a:spcPts val="180"/>
              </a:spcBef>
            </a:pPr>
            <a:r>
              <a:rPr lang="es-MX" b="0" i="0" dirty="0">
                <a:solidFill>
                  <a:srgbClr val="0D0D0D"/>
                </a:solidFill>
                <a:effectLst/>
                <a:highlight>
                  <a:srgbClr val="FFFFFF"/>
                </a:highlight>
                <a:latin typeface="ui-sans-serif"/>
              </a:rPr>
              <a:t>Utilizamos Tableau para realizar un análisis exploratorio de las votaciones de la Asamblea General de la ONU, partiendo de datos almacenados en la carpeta </a:t>
            </a:r>
            <a:r>
              <a:rPr lang="es-MX" dirty="0">
                <a:solidFill>
                  <a:srgbClr val="0D0D0D"/>
                </a:solidFill>
                <a:highlight>
                  <a:srgbClr val="FFFFFF"/>
                </a:highlight>
                <a:latin typeface="ui-sans-serif"/>
              </a:rPr>
              <a:t>D</a:t>
            </a:r>
            <a:r>
              <a:rPr lang="es-MX" b="0" i="0" dirty="0">
                <a:solidFill>
                  <a:srgbClr val="0D0D0D"/>
                </a:solidFill>
                <a:effectLst/>
                <a:highlight>
                  <a:srgbClr val="FFFFFF"/>
                </a:highlight>
                <a:latin typeface="ui-sans-serif"/>
              </a:rPr>
              <a:t>ataverse</a:t>
            </a:r>
            <a:r>
              <a:rPr lang="es-MX" dirty="0">
                <a:solidFill>
                  <a:srgbClr val="0D0D0D"/>
                </a:solidFill>
                <a:highlight>
                  <a:srgbClr val="FFFFFF"/>
                </a:highlight>
                <a:latin typeface="ui-sans-serif"/>
              </a:rPr>
              <a:t> F</a:t>
            </a:r>
            <a:r>
              <a:rPr lang="es-MX" b="0" i="0" dirty="0">
                <a:solidFill>
                  <a:srgbClr val="0D0D0D"/>
                </a:solidFill>
                <a:effectLst/>
                <a:highlight>
                  <a:srgbClr val="FFFFFF"/>
                </a:highlight>
                <a:latin typeface="ui-sans-serif"/>
              </a:rPr>
              <a:t>iles.</a:t>
            </a:r>
          </a:p>
          <a:p>
            <a:pPr marL="9525" marR="58579">
              <a:lnSpc>
                <a:spcPct val="150000"/>
              </a:lnSpc>
              <a:spcBef>
                <a:spcPts val="180"/>
              </a:spcBef>
            </a:pPr>
            <a:r>
              <a:rPr lang="es-MX" sz="1600" b="1" dirty="0">
                <a:latin typeface="Helvetica Neue Light"/>
              </a:rPr>
              <a:t>¿Qué procesamiento pudimos hacer gracias al análisis?</a:t>
            </a:r>
          </a:p>
          <a:p>
            <a:pPr marL="9525" marR="58579">
              <a:spcBef>
                <a:spcPts val="180"/>
              </a:spcBef>
            </a:pPr>
            <a:r>
              <a:rPr lang="es-MX" dirty="0">
                <a:solidFill>
                  <a:srgbClr val="0D0D0D"/>
                </a:solidFill>
                <a:highlight>
                  <a:srgbClr val="FFFFFF"/>
                </a:highlight>
                <a:latin typeface="ui-sans-serif"/>
              </a:rPr>
              <a:t>Unificación de nombres de países, unificación de formatos de votaciones y generación de registros para la resolución de 2024.</a:t>
            </a:r>
          </a:p>
          <a:p>
            <a:pPr marL="9525" marR="58579" algn="just">
              <a:lnSpc>
                <a:spcPct val="150000"/>
              </a:lnSpc>
              <a:spcBef>
                <a:spcPts val="180"/>
              </a:spcBef>
            </a:pPr>
            <a:r>
              <a:rPr lang="es-MX" sz="1600" b="1" dirty="0">
                <a:latin typeface="Helvetica Neue Light"/>
              </a:rPr>
              <a:t>Caso de Estudio:</a:t>
            </a:r>
          </a:p>
          <a:p>
            <a:pPr marL="9525" marR="58579" algn="just">
              <a:spcBef>
                <a:spcPts val="180"/>
              </a:spcBef>
            </a:pPr>
            <a:r>
              <a:rPr lang="es-MX" dirty="0">
                <a:solidFill>
                  <a:srgbClr val="0D0D0D"/>
                </a:solidFill>
                <a:highlight>
                  <a:srgbClr val="FFFFFF"/>
                </a:highlight>
                <a:latin typeface="ui-sans-serif"/>
              </a:rPr>
              <a:t>Análisis discriminativo de votaciones globales frente a votaciones de países miembro de CIJ</a:t>
            </a:r>
            <a:endParaRPr lang="es-MX" dirty="0">
              <a:highlight>
                <a:srgbClr val="FFFFFF"/>
              </a:highlight>
              <a:latin typeface="Helvetica Neue Light"/>
            </a:endParaRPr>
          </a:p>
          <a:p>
            <a:pPr marL="9525" marR="58579" algn="just">
              <a:spcBef>
                <a:spcPts val="180"/>
              </a:spcBef>
            </a:pPr>
            <a:r>
              <a:rPr lang="es-MX" dirty="0">
                <a:solidFill>
                  <a:srgbClr val="0D0D0D"/>
                </a:solidFill>
                <a:highlight>
                  <a:srgbClr val="FFFFFF"/>
                </a:highlight>
                <a:latin typeface="ui-sans-serif"/>
              </a:rPr>
              <a:t>Análisis de votaciones para las opiniones consultivas del conflicto palestino</a:t>
            </a:r>
          </a:p>
          <a:p>
            <a:pPr marL="9525" marR="58579" algn="just">
              <a:spcBef>
                <a:spcPts val="180"/>
              </a:spcBef>
            </a:pPr>
            <a:r>
              <a:rPr lang="es-MX" dirty="0">
                <a:solidFill>
                  <a:srgbClr val="0D0D0D"/>
                </a:solidFill>
                <a:highlight>
                  <a:srgbClr val="FFFFFF"/>
                </a:highlight>
                <a:latin typeface="ui-sans-serif"/>
              </a:rPr>
              <a:t>Este análisis facilita una comprensión detallada de las dinámicas de votación y su impacto en decisiones internacionales.</a:t>
            </a:r>
          </a:p>
          <a:p>
            <a:pPr marL="9525" marR="58579" algn="just">
              <a:spcBef>
                <a:spcPts val="180"/>
              </a:spcBef>
            </a:pPr>
            <a:r>
              <a:rPr lang="es-MX" dirty="0">
                <a:solidFill>
                  <a:srgbClr val="0D0D0D"/>
                </a:solidFill>
                <a:highlight>
                  <a:srgbClr val="FFFFFF"/>
                </a:highlight>
                <a:latin typeface="ui-sans-serif"/>
              </a:rPr>
              <a:t>Este contenido proporciona una visión integral de las votaciones de la ONU.</a:t>
            </a:r>
          </a:p>
        </p:txBody>
      </p:sp>
    </p:spTree>
    <p:extLst>
      <p:ext uri="{BB962C8B-B14F-4D97-AF65-F5344CB8AC3E}">
        <p14:creationId xmlns:p14="http://schemas.microsoft.com/office/powerpoint/2010/main" val="367763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7" name="Google Shape;27;p6"/>
          <p:cNvSpPr txBox="1"/>
          <p:nvPr/>
        </p:nvSpPr>
        <p:spPr>
          <a:xfrm>
            <a:off x="662940" y="585145"/>
            <a:ext cx="4572000" cy="338514"/>
          </a:xfrm>
          <a:prstGeom prst="rect">
            <a:avLst/>
          </a:prstGeom>
          <a:noFill/>
          <a:ln>
            <a:noFill/>
          </a:ln>
        </p:spPr>
        <p:txBody>
          <a:bodyPr spcFirstLastPara="1" wrap="square" lIns="91425" tIns="45700" rIns="91425" bIns="45700" anchor="t" anchorCtr="0">
            <a:spAutoFit/>
          </a:bodyPr>
          <a:lstStyle/>
          <a:p>
            <a:r>
              <a:rPr lang="es-ES" sz="1600" b="1" i="0" u="none" strike="noStrike" cap="none" dirty="0">
                <a:solidFill>
                  <a:srgbClr val="000000"/>
                </a:solidFill>
                <a:latin typeface="Helvetica Neue Light"/>
                <a:ea typeface="Helvetica Neue Light"/>
                <a:cs typeface="Helvetica Neue Light"/>
                <a:sym typeface="Helvetica Neue Light"/>
              </a:rPr>
              <a:t>Análisis exploratorio </a:t>
            </a:r>
            <a:r>
              <a:rPr lang="es-ES" sz="1600" b="1" i="0" u="none" strike="noStrike" cap="none" dirty="0">
                <a:solidFill>
                  <a:srgbClr val="FFC000"/>
                </a:solidFill>
                <a:latin typeface="Helvetica Neue Light"/>
                <a:ea typeface="Helvetica Neue Light"/>
                <a:cs typeface="Helvetica Neue Light"/>
                <a:sym typeface="Helvetica Neue Light"/>
              </a:rPr>
              <a:t>|</a:t>
            </a:r>
            <a:r>
              <a:rPr lang="es-ES" sz="1600" b="1" i="0" u="none" strike="noStrike" cap="none" dirty="0">
                <a:solidFill>
                  <a:srgbClr val="000000"/>
                </a:solidFill>
                <a:latin typeface="Helvetica Neue Light"/>
                <a:ea typeface="Helvetica Neue Light"/>
                <a:cs typeface="Helvetica Neue Light"/>
                <a:sym typeface="Helvetica Neue Light"/>
              </a:rPr>
              <a:t> Visualizaciones</a:t>
            </a:r>
            <a:endParaRPr sz="1600" b="1" i="0" u="none" strike="noStrike" cap="none" dirty="0">
              <a:solidFill>
                <a:srgbClr val="000000"/>
              </a:solidFill>
              <a:latin typeface="Helvetica Neue Light"/>
              <a:ea typeface="Helvetica Neue Light"/>
              <a:cs typeface="Helvetica Neue Light"/>
              <a:sym typeface="Helvetica Neue Light"/>
            </a:endParaRPr>
          </a:p>
        </p:txBody>
      </p:sp>
      <p:pic>
        <p:nvPicPr>
          <p:cNvPr id="6" name="Picture 5">
            <a:extLst>
              <a:ext uri="{FF2B5EF4-FFF2-40B4-BE49-F238E27FC236}">
                <a16:creationId xmlns:a16="http://schemas.microsoft.com/office/drawing/2014/main" id="{9A0C76E7-4D72-72EE-33A6-BE4CEABE4847}"/>
              </a:ext>
            </a:extLst>
          </p:cNvPr>
          <p:cNvPicPr>
            <a:picLocks noChangeAspect="1"/>
          </p:cNvPicPr>
          <p:nvPr/>
        </p:nvPicPr>
        <p:blipFill>
          <a:blip r:embed="rId3"/>
          <a:stretch>
            <a:fillRect/>
          </a:stretch>
        </p:blipFill>
        <p:spPr>
          <a:xfrm>
            <a:off x="874058" y="1133372"/>
            <a:ext cx="5099040" cy="3241518"/>
          </a:xfrm>
          <a:prstGeom prst="rect">
            <a:avLst/>
          </a:prstGeom>
        </p:spPr>
      </p:pic>
      <p:pic>
        <p:nvPicPr>
          <p:cNvPr id="3" name="Picture 2">
            <a:extLst>
              <a:ext uri="{FF2B5EF4-FFF2-40B4-BE49-F238E27FC236}">
                <a16:creationId xmlns:a16="http://schemas.microsoft.com/office/drawing/2014/main" id="{86FC571C-AFC7-F897-F41A-07F17C44B7B6}"/>
              </a:ext>
            </a:extLst>
          </p:cNvPr>
          <p:cNvPicPr>
            <a:picLocks noChangeAspect="1"/>
          </p:cNvPicPr>
          <p:nvPr/>
        </p:nvPicPr>
        <p:blipFill>
          <a:blip r:embed="rId4"/>
          <a:stretch>
            <a:fillRect/>
          </a:stretch>
        </p:blipFill>
        <p:spPr>
          <a:xfrm>
            <a:off x="5973098" y="923659"/>
            <a:ext cx="1151826" cy="3556615"/>
          </a:xfrm>
          <a:prstGeom prst="rect">
            <a:avLst/>
          </a:prstGeom>
        </p:spPr>
      </p:pic>
      <p:pic>
        <p:nvPicPr>
          <p:cNvPr id="5" name="Picture 4">
            <a:extLst>
              <a:ext uri="{FF2B5EF4-FFF2-40B4-BE49-F238E27FC236}">
                <a16:creationId xmlns:a16="http://schemas.microsoft.com/office/drawing/2014/main" id="{B9C6DA16-9AC8-3E41-EFAF-6ED2DF204030}"/>
              </a:ext>
            </a:extLst>
          </p:cNvPr>
          <p:cNvPicPr>
            <a:picLocks noChangeAspect="1"/>
          </p:cNvPicPr>
          <p:nvPr/>
        </p:nvPicPr>
        <p:blipFill>
          <a:blip r:embed="rId4"/>
          <a:stretch>
            <a:fillRect/>
          </a:stretch>
        </p:blipFill>
        <p:spPr>
          <a:xfrm>
            <a:off x="7271918" y="887333"/>
            <a:ext cx="1209142" cy="3733596"/>
          </a:xfrm>
          <a:prstGeom prst="rect">
            <a:avLst/>
          </a:prstGeom>
        </p:spPr>
      </p:pic>
    </p:spTree>
    <p:extLst>
      <p:ext uri="{BB962C8B-B14F-4D97-AF65-F5344CB8AC3E}">
        <p14:creationId xmlns:p14="http://schemas.microsoft.com/office/powerpoint/2010/main" val="3938546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7" name="Google Shape;27;p6"/>
          <p:cNvSpPr txBox="1"/>
          <p:nvPr/>
        </p:nvSpPr>
        <p:spPr>
          <a:xfrm>
            <a:off x="635231" y="467381"/>
            <a:ext cx="4572000" cy="338514"/>
          </a:xfrm>
          <a:prstGeom prst="rect">
            <a:avLst/>
          </a:prstGeom>
          <a:noFill/>
          <a:ln>
            <a:noFill/>
          </a:ln>
        </p:spPr>
        <p:txBody>
          <a:bodyPr spcFirstLastPara="1" wrap="square" lIns="91425" tIns="45700" rIns="91425" bIns="45700" anchor="t" anchorCtr="0">
            <a:spAutoFit/>
          </a:bodyPr>
          <a:lstStyle/>
          <a:p>
            <a:r>
              <a:rPr lang="es-ES" sz="1600" b="1" i="0" u="none" strike="noStrike" cap="none" dirty="0">
                <a:solidFill>
                  <a:srgbClr val="000000"/>
                </a:solidFill>
                <a:latin typeface="Helvetica Neue Light"/>
                <a:ea typeface="Helvetica Neue Light"/>
                <a:cs typeface="Helvetica Neue Light"/>
                <a:sym typeface="Helvetica Neue Light"/>
              </a:rPr>
              <a:t>Análisis exploratorio </a:t>
            </a:r>
            <a:r>
              <a:rPr lang="es-ES" sz="1600" b="1" i="0" u="none" strike="noStrike" cap="none" dirty="0">
                <a:solidFill>
                  <a:srgbClr val="FFC000"/>
                </a:solidFill>
                <a:latin typeface="Helvetica Neue Light"/>
                <a:ea typeface="Helvetica Neue Light"/>
                <a:cs typeface="Helvetica Neue Light"/>
                <a:sym typeface="Helvetica Neue Light"/>
              </a:rPr>
              <a:t>|</a:t>
            </a:r>
            <a:r>
              <a:rPr lang="es-ES" sz="1600" b="1" i="0" u="none" strike="noStrike" cap="none" dirty="0">
                <a:solidFill>
                  <a:srgbClr val="000000"/>
                </a:solidFill>
                <a:latin typeface="Helvetica Neue Light"/>
                <a:ea typeface="Helvetica Neue Light"/>
                <a:cs typeface="Helvetica Neue Light"/>
                <a:sym typeface="Helvetica Neue Light"/>
              </a:rPr>
              <a:t> Visualizaciones</a:t>
            </a:r>
            <a:endParaRPr sz="1600" b="1" i="0" u="none" strike="noStrike" cap="none" dirty="0">
              <a:solidFill>
                <a:srgbClr val="000000"/>
              </a:solidFill>
              <a:latin typeface="Helvetica Neue Light"/>
              <a:ea typeface="Helvetica Neue Light"/>
              <a:cs typeface="Helvetica Neue Light"/>
              <a:sym typeface="Helvetica Neue Light"/>
            </a:endParaRPr>
          </a:p>
        </p:txBody>
      </p:sp>
      <p:pic>
        <p:nvPicPr>
          <p:cNvPr id="14" name="Picture 13">
            <a:extLst>
              <a:ext uri="{FF2B5EF4-FFF2-40B4-BE49-F238E27FC236}">
                <a16:creationId xmlns:a16="http://schemas.microsoft.com/office/drawing/2014/main" id="{1DE490F0-20D8-18D2-2CD9-B9D61B107A94}"/>
              </a:ext>
            </a:extLst>
          </p:cNvPr>
          <p:cNvPicPr>
            <a:picLocks noChangeAspect="1"/>
          </p:cNvPicPr>
          <p:nvPr/>
        </p:nvPicPr>
        <p:blipFill>
          <a:blip r:embed="rId3"/>
          <a:stretch>
            <a:fillRect/>
          </a:stretch>
        </p:blipFill>
        <p:spPr>
          <a:xfrm>
            <a:off x="1609440" y="1044336"/>
            <a:ext cx="5925119" cy="3375473"/>
          </a:xfrm>
          <a:prstGeom prst="rect">
            <a:avLst/>
          </a:prstGeom>
        </p:spPr>
      </p:pic>
    </p:spTree>
    <p:extLst>
      <p:ext uri="{BB962C8B-B14F-4D97-AF65-F5344CB8AC3E}">
        <p14:creationId xmlns:p14="http://schemas.microsoft.com/office/powerpoint/2010/main" val="3739564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6" name="Google Shape;26;p6"/>
          <p:cNvSpPr txBox="1"/>
          <p:nvPr/>
        </p:nvSpPr>
        <p:spPr>
          <a:xfrm>
            <a:off x="662940" y="923699"/>
            <a:ext cx="8016240" cy="1485012"/>
          </a:xfrm>
          <a:prstGeom prst="rect">
            <a:avLst/>
          </a:prstGeom>
          <a:noFill/>
          <a:ln>
            <a:noFill/>
          </a:ln>
        </p:spPr>
        <p:txBody>
          <a:bodyPr spcFirstLastPara="1" wrap="square" lIns="0" tIns="22850" rIns="0" bIns="0" anchor="t" anchorCtr="0">
            <a:spAutoFit/>
          </a:bodyPr>
          <a:lstStyle/>
          <a:p>
            <a:pPr marL="9525" marR="58579" algn="just">
              <a:lnSpc>
                <a:spcPct val="200000"/>
              </a:lnSpc>
              <a:spcBef>
                <a:spcPts val="180"/>
              </a:spcBef>
            </a:pPr>
            <a:r>
              <a:rPr lang="es-MX" sz="1800" b="1" dirty="0">
                <a:latin typeface="Helvetica Neue Light"/>
              </a:rPr>
              <a:t>Objetivo del Modelo: </a:t>
            </a:r>
          </a:p>
          <a:p>
            <a:pPr marL="9525" marR="58579" algn="just">
              <a:spcBef>
                <a:spcPts val="180"/>
              </a:spcBef>
            </a:pPr>
            <a:r>
              <a:rPr lang="es-MX" sz="1800" dirty="0">
                <a:solidFill>
                  <a:srgbClr val="0D0D0D"/>
                </a:solidFill>
                <a:highlight>
                  <a:srgbClr val="FFFFFF"/>
                </a:highlight>
                <a:latin typeface="ui-sans-serif"/>
              </a:rPr>
              <a:t>Predecir el resultado de futuras votaciones relacionadas con el conflicto palestino, basándonos en análisis de sentimiento y respuestas a preguntas legales específicas.</a:t>
            </a:r>
          </a:p>
          <a:p>
            <a:pPr marL="9525" marR="58579" algn="just">
              <a:spcBef>
                <a:spcPts val="180"/>
              </a:spcBef>
            </a:pPr>
            <a:endParaRPr lang="es-MX" sz="1800" dirty="0">
              <a:solidFill>
                <a:srgbClr val="0D0D0D"/>
              </a:solidFill>
              <a:highlight>
                <a:srgbClr val="FFFFFF"/>
              </a:highlight>
              <a:latin typeface="ui-sans-serif"/>
            </a:endParaRPr>
          </a:p>
        </p:txBody>
      </p:sp>
      <p:sp>
        <p:nvSpPr>
          <p:cNvPr id="27" name="Google Shape;27;p6"/>
          <p:cNvSpPr txBox="1"/>
          <p:nvPr/>
        </p:nvSpPr>
        <p:spPr>
          <a:xfrm>
            <a:off x="662940" y="585145"/>
            <a:ext cx="457200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b="1" dirty="0">
                <a:latin typeface="Helvetica Neue Light"/>
                <a:ea typeface="Helvetica Neue Light"/>
                <a:cs typeface="Helvetica Neue Light"/>
                <a:sym typeface="Helvetica Neue Light"/>
              </a:rPr>
              <a:t>Presentación</a:t>
            </a:r>
            <a:endParaRPr sz="1600" b="1" i="0" u="none" strike="noStrike" cap="none" dirty="0">
              <a:solidFill>
                <a:srgbClr val="000000"/>
              </a:solidFill>
              <a:latin typeface="Helvetica Neue Light"/>
              <a:ea typeface="Helvetica Neue Light"/>
              <a:cs typeface="Helvetica Neue Light"/>
              <a:sym typeface="Helvetica Neue Light"/>
            </a:endParaRPr>
          </a:p>
        </p:txBody>
      </p:sp>
      <p:pic>
        <p:nvPicPr>
          <p:cNvPr id="2" name="Picture 1">
            <a:extLst>
              <a:ext uri="{FF2B5EF4-FFF2-40B4-BE49-F238E27FC236}">
                <a16:creationId xmlns:a16="http://schemas.microsoft.com/office/drawing/2014/main" id="{E1CBC166-AC20-15C1-827B-0C4CCAA1F1B4}"/>
              </a:ext>
            </a:extLst>
          </p:cNvPr>
          <p:cNvPicPr>
            <a:picLocks noChangeAspect="1"/>
          </p:cNvPicPr>
          <p:nvPr/>
        </p:nvPicPr>
        <p:blipFill>
          <a:blip r:embed="rId3"/>
          <a:stretch>
            <a:fillRect/>
          </a:stretch>
        </p:blipFill>
        <p:spPr>
          <a:xfrm>
            <a:off x="1302808" y="2877809"/>
            <a:ext cx="2195675" cy="805556"/>
          </a:xfrm>
          <a:prstGeom prst="rect">
            <a:avLst/>
          </a:prstGeom>
        </p:spPr>
      </p:pic>
      <p:pic>
        <p:nvPicPr>
          <p:cNvPr id="3" name="Picture 4" descr="Home">
            <a:extLst>
              <a:ext uri="{FF2B5EF4-FFF2-40B4-BE49-F238E27FC236}">
                <a16:creationId xmlns:a16="http://schemas.microsoft.com/office/drawing/2014/main" id="{D87FB89B-2AAC-E618-0214-EE4B68A163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8030" y="2829266"/>
            <a:ext cx="854099" cy="8540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4F8288C-B60D-C98D-D42E-C203DBF853A0}"/>
              </a:ext>
            </a:extLst>
          </p:cNvPr>
          <p:cNvSpPr txBox="1"/>
          <p:nvPr/>
        </p:nvSpPr>
        <p:spPr>
          <a:xfrm>
            <a:off x="5462129" y="2933149"/>
            <a:ext cx="2442761" cy="646331"/>
          </a:xfrm>
          <a:prstGeom prst="rect">
            <a:avLst/>
          </a:prstGeom>
          <a:noFill/>
        </p:spPr>
        <p:txBody>
          <a:bodyPr wrap="square" rtlCol="0">
            <a:spAutoFit/>
          </a:bodyPr>
          <a:lstStyle/>
          <a:p>
            <a:r>
              <a:rPr lang="es-UY" sz="1800" b="1" dirty="0">
                <a:latin typeface="+mj-lt"/>
                <a:ea typeface="Sans Serif Collection" panose="020B0502040504020204" pitchFamily="34" charset="0"/>
                <a:cs typeface="Sans Serif Collection" panose="020B0502040504020204" pitchFamily="34" charset="0"/>
              </a:rPr>
              <a:t>Corte Internacional</a:t>
            </a:r>
          </a:p>
          <a:p>
            <a:r>
              <a:rPr lang="es-UY" sz="1800" b="1" dirty="0">
                <a:latin typeface="+mj-lt"/>
                <a:ea typeface="Sans Serif Collection" panose="020B0502040504020204" pitchFamily="34" charset="0"/>
                <a:cs typeface="Sans Serif Collection" panose="020B0502040504020204" pitchFamily="34" charset="0"/>
              </a:rPr>
              <a:t>Justicia</a:t>
            </a:r>
          </a:p>
        </p:txBody>
      </p:sp>
    </p:spTree>
    <p:extLst>
      <p:ext uri="{BB962C8B-B14F-4D97-AF65-F5344CB8AC3E}">
        <p14:creationId xmlns:p14="http://schemas.microsoft.com/office/powerpoint/2010/main" val="313375281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626</TotalTime>
  <Words>1988</Words>
  <Application>Microsoft Office PowerPoint</Application>
  <PresentationFormat>Presentación en pantalla (16:9)</PresentationFormat>
  <Paragraphs>165</Paragraphs>
  <Slides>26</Slides>
  <Notes>26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26</vt:i4>
      </vt:variant>
    </vt:vector>
  </HeadingPairs>
  <TitlesOfParts>
    <vt:vector size="33" baseType="lpstr">
      <vt:lpstr>Helvetica Neue Light</vt:lpstr>
      <vt:lpstr>gg sans</vt:lpstr>
      <vt:lpstr>ui-sans-serif</vt:lpstr>
      <vt:lpstr>Arial Unicode MS</vt:lpstr>
      <vt:lpstr>Arial</vt:lpstr>
      <vt:lpstr>Roboto</vt:lpstr>
      <vt:lpstr>Simple Light</vt:lpstr>
      <vt:lpstr>Proyecto Final de Bootcamp: Big Data, Machine Learning y AI</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BBIG DATA, INTELIGENCIA ARTIFICIAL &amp; MACHINE LEARNINGa Processing Data Divers</dc:title>
  <dc:creator>Itadmin</dc:creator>
  <cp:lastModifiedBy>Santiago Bedoya Builes</cp:lastModifiedBy>
  <cp:revision>18</cp:revision>
  <dcterms:modified xsi:type="dcterms:W3CDTF">2024-05-23T16:57:49Z</dcterms:modified>
</cp:coreProperties>
</file>