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7"/>
  </p:notesMasterIdLst>
  <p:sldIdLst>
    <p:sldId id="256" r:id="rId2"/>
    <p:sldId id="257" r:id="rId3"/>
    <p:sldId id="303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07" r:id="rId12"/>
    <p:sldId id="316" r:id="rId13"/>
    <p:sldId id="304" r:id="rId14"/>
    <p:sldId id="305" r:id="rId15"/>
    <p:sldId id="306" r:id="rId16"/>
    <p:sldId id="315" r:id="rId17"/>
    <p:sldId id="314" r:id="rId18"/>
    <p:sldId id="308" r:id="rId19"/>
    <p:sldId id="309" r:id="rId20"/>
    <p:sldId id="310" r:id="rId21"/>
    <p:sldId id="311" r:id="rId22"/>
    <p:sldId id="312" r:id="rId23"/>
    <p:sldId id="313" r:id="rId24"/>
    <p:sldId id="317" r:id="rId25"/>
    <p:sldId id="302" r:id="rId26"/>
  </p:sldIdLst>
  <p:sldSz cx="9144000" cy="5143500" type="screen16x9"/>
  <p:notesSz cx="6858000" cy="9144000"/>
  <p:embeddedFontLs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714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4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938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06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521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2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188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764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632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867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95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754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417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392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361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265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00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4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55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38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07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30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78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79200"/>
            <a:ext cx="8520600" cy="3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library.un.org/?ln=en" TargetMode="External"/><Relationship Id="rId7" Type="http://schemas.openxmlformats.org/officeDocument/2006/relationships/hyperlink" Target="https://www.icj-cij.org/case/131/advisory-opinion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j-cij.org/case/131/oral-proceedings" TargetMode="External"/><Relationship Id="rId5" Type="http://schemas.openxmlformats.org/officeDocument/2006/relationships/hyperlink" Target="https://www.icj-cij.org/case/131/written-proceedings" TargetMode="External"/><Relationship Id="rId4" Type="http://schemas.openxmlformats.org/officeDocument/2006/relationships/hyperlink" Target="https://www.icj-cij.org/advisory-proceeding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601263" y="519150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537"/>
              <a:buNone/>
            </a:pPr>
            <a:r>
              <a:rPr lang="es-UY" sz="3600" dirty="0"/>
              <a:t>Proyecto Final de Bootcamp: Big Data, Machine Learning y AI</a:t>
            </a:r>
            <a:endParaRPr sz="3600" dirty="0"/>
          </a:p>
        </p:txBody>
      </p:sp>
      <p:sp>
        <p:nvSpPr>
          <p:cNvPr id="20" name="Google Shape;20;p5"/>
          <p:cNvSpPr txBox="1"/>
          <p:nvPr/>
        </p:nvSpPr>
        <p:spPr>
          <a:xfrm>
            <a:off x="601263" y="3571345"/>
            <a:ext cx="785470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b="0" i="0" dirty="0">
                <a:solidFill>
                  <a:srgbClr val="DBDEE1"/>
                </a:solidFill>
                <a:effectLst/>
                <a:latin typeface="gg sans"/>
              </a:rPr>
              <a:t>Amado Martínez | Jorge Arrojo | Juan David Pardo | Rolando Rodriguez | Santiago Bedoya </a:t>
            </a:r>
            <a:endParaRPr lang="es-E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C8F4C-92BA-EDB6-7A14-8BC9014E07C0}"/>
              </a:ext>
            </a:extLst>
          </p:cNvPr>
          <p:cNvSpPr txBox="1"/>
          <p:nvPr/>
        </p:nvSpPr>
        <p:spPr>
          <a:xfrm>
            <a:off x="601263" y="31402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Equipo : Data Divers</a:t>
            </a:r>
            <a:endParaRPr lang="es-UY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79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UY" sz="1600" b="1" dirty="0">
                <a:latin typeface="Helvetica Neue Light"/>
              </a:rPr>
              <a:t>Infraestructura y Almacenamiento</a:t>
            </a:r>
            <a:r>
              <a:rPr lang="es-MX" sz="1600" b="1" dirty="0">
                <a:latin typeface="Helvetica Neue Ligh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Google Cloud Storage para almacenamiento de datos y documentos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Google Cloud SQL y Chroma DB para gestión de bases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Load Balancers y Firewalls para gestión de tráfico y seguridad</a:t>
            </a: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Procesamiento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Cloud Functions para ejecutar crawlers y scrappers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Cloud Scheduler para tareas programadas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DataPrep y BigQuery para Datawarehousing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ElasticSearch y Kibana para análisis de logs</a:t>
            </a: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UY" sz="1600" b="1" dirty="0">
                <a:latin typeface="Helvetica Neue Light"/>
              </a:rPr>
              <a:t>Notificaciones y Monitoreo</a:t>
            </a:r>
            <a:r>
              <a:rPr lang="es-MX" sz="1600" b="1" dirty="0">
                <a:latin typeface="Helvetica Neue Light"/>
              </a:rPr>
              <a:t>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Firebase Cloud Messaging para notificaciones push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Configuración de retención de logs para análisis detallado</a:t>
            </a: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600" b="1" dirty="0">
                <a:latin typeface="Helvetica Neue Light"/>
              </a:rPr>
              <a:t>Arquitectura del </a:t>
            </a:r>
            <a:r>
              <a:rPr lang="es-UY" sz="1600" b="1" dirty="0" err="1">
                <a:latin typeface="Helvetica Neue Light"/>
              </a:rPr>
              <a:t>DAaaS</a:t>
            </a:r>
            <a:endParaRPr sz="1600" b="1" dirty="0"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58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Picture 38" descr="Icono de línea de aprendizaje automático">
            <a:extLst>
              <a:ext uri="{FF2B5EF4-FFF2-40B4-BE49-F238E27FC236}">
                <a16:creationId xmlns:a16="http://schemas.microsoft.com/office/drawing/2014/main" id="{C257F795-9C2E-A8AA-49A9-23E1A9B3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58" y="3123358"/>
            <a:ext cx="1527638" cy="15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6F4A1F-4955-0CDD-993A-517A505B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453" y="1637481"/>
            <a:ext cx="648166" cy="64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scarga ahora este icono en formato SVG, PSD, PNG, EPS o como ...">
            <a:extLst>
              <a:ext uri="{FF2B5EF4-FFF2-40B4-BE49-F238E27FC236}">
                <a16:creationId xmlns:a16="http://schemas.microsoft.com/office/drawing/2014/main" id="{37F3F9A3-1FF5-2138-430F-DF006FDF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29" y="3723238"/>
            <a:ext cx="694027" cy="6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cono de línea de vector de proceso 8897363 Vector en Vecteezy">
            <a:extLst>
              <a:ext uri="{FF2B5EF4-FFF2-40B4-BE49-F238E27FC236}">
                <a16:creationId xmlns:a16="http://schemas.microsoft.com/office/drawing/2014/main" id="{77052F38-7C0F-0440-F33F-8ABCCE49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12" y="3297341"/>
            <a:ext cx="784029" cy="68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ágenes de Llm: descubre bancos de fotos, ilustraciones, vectores ...">
            <a:extLst>
              <a:ext uri="{FF2B5EF4-FFF2-40B4-BE49-F238E27FC236}">
                <a16:creationId xmlns:a16="http://schemas.microsoft.com/office/drawing/2014/main" id="{3B4A6542-A866-B3DE-BBD1-53DD0C35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78" y="2591808"/>
            <a:ext cx="992331" cy="99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hatbot Icon Vector Art, Icons, and Graphics for Free Download">
            <a:extLst>
              <a:ext uri="{FF2B5EF4-FFF2-40B4-BE49-F238E27FC236}">
                <a16:creationId xmlns:a16="http://schemas.microsoft.com/office/drawing/2014/main" id="{1E468A5F-3FE2-FD28-E6EA-7AA385B7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04" y="923699"/>
            <a:ext cx="516879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4EEF6-1C65-D64D-DF97-70DB54D35E4B}"/>
              </a:ext>
            </a:extLst>
          </p:cNvPr>
          <p:cNvSpPr txBox="1"/>
          <p:nvPr/>
        </p:nvSpPr>
        <p:spPr>
          <a:xfrm>
            <a:off x="240136" y="2251408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Archivos de entrada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D4F42-2FC0-DD8C-895C-431079DC3BDB}"/>
              </a:ext>
            </a:extLst>
          </p:cNvPr>
          <p:cNvSpPr txBox="1"/>
          <p:nvPr/>
        </p:nvSpPr>
        <p:spPr>
          <a:xfrm>
            <a:off x="1166112" y="403405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Procesamiento</a:t>
            </a:r>
          </a:p>
        </p:txBody>
      </p:sp>
      <p:pic>
        <p:nvPicPr>
          <p:cNvPr id="2072" name="Picture 24" descr="Search-Box Icons - Free SVG &amp; PNG Search-Box Images - Noun ...">
            <a:extLst>
              <a:ext uri="{FF2B5EF4-FFF2-40B4-BE49-F238E27FC236}">
                <a16:creationId xmlns:a16="http://schemas.microsoft.com/office/drawing/2014/main" id="{6BD2E42C-C550-54AC-F71F-DCAD5099B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888" y="1607478"/>
            <a:ext cx="749388" cy="7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Topic icon question mark with male user person Vector Image">
            <a:extLst>
              <a:ext uri="{FF2B5EF4-FFF2-40B4-BE49-F238E27FC236}">
                <a16:creationId xmlns:a16="http://schemas.microsoft.com/office/drawing/2014/main" id="{BEA46B7E-8671-74B3-3788-4E3FF21DD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37" b="11227"/>
          <a:stretch/>
        </p:blipFill>
        <p:spPr bwMode="auto">
          <a:xfrm>
            <a:off x="7603307" y="705230"/>
            <a:ext cx="694027" cy="71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716907-FE6F-E901-77D3-9E2534AB1F12}"/>
              </a:ext>
            </a:extLst>
          </p:cNvPr>
          <p:cNvSpPr txBox="1"/>
          <p:nvPr/>
        </p:nvSpPr>
        <p:spPr>
          <a:xfrm>
            <a:off x="7937567" y="1365444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Usuario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B6B3B-9EE5-6E34-3AD5-9654F1C9A4CE}"/>
              </a:ext>
            </a:extLst>
          </p:cNvPr>
          <p:cNvSpPr txBox="1"/>
          <p:nvPr/>
        </p:nvSpPr>
        <p:spPr>
          <a:xfrm>
            <a:off x="4679081" y="552722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Consulta Embedding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76A8189-29A2-A78B-6ACC-B8FDC927584D}"/>
              </a:ext>
            </a:extLst>
          </p:cNvPr>
          <p:cNvSpPr/>
          <p:nvPr/>
        </p:nvSpPr>
        <p:spPr>
          <a:xfrm>
            <a:off x="6236419" y="1058964"/>
            <a:ext cx="1412807" cy="784029"/>
          </a:xfrm>
          <a:custGeom>
            <a:avLst/>
            <a:gdLst>
              <a:gd name="connsiteX0" fmla="*/ 1318758 w 1318758"/>
              <a:gd name="connsiteY0" fmla="*/ 57510 h 806497"/>
              <a:gd name="connsiteX1" fmla="*/ 744386 w 1318758"/>
              <a:gd name="connsiteY1" fmla="*/ 806491 h 806497"/>
              <a:gd name="connsiteX2" fmla="*/ 537612 w 1318758"/>
              <a:gd name="connsiteY2" fmla="*/ 71295 h 806497"/>
              <a:gd name="connsiteX3" fmla="*/ 0 w 1318758"/>
              <a:gd name="connsiteY3" fmla="*/ 25346 h 80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758" h="806497">
                <a:moveTo>
                  <a:pt x="1318758" y="57510"/>
                </a:moveTo>
                <a:cubicBezTo>
                  <a:pt x="1096667" y="430852"/>
                  <a:pt x="874577" y="804194"/>
                  <a:pt x="744386" y="806491"/>
                </a:cubicBezTo>
                <a:cubicBezTo>
                  <a:pt x="614195" y="808788"/>
                  <a:pt x="661676" y="201486"/>
                  <a:pt x="537612" y="71295"/>
                </a:cubicBezTo>
                <a:cubicBezTo>
                  <a:pt x="413548" y="-58896"/>
                  <a:pt x="101855" y="29941"/>
                  <a:pt x="0" y="25346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D291A6-C06E-A950-A33E-E04C9F3FC2C3}"/>
              </a:ext>
            </a:extLst>
          </p:cNvPr>
          <p:cNvSpPr/>
          <p:nvPr/>
        </p:nvSpPr>
        <p:spPr>
          <a:xfrm>
            <a:off x="609068" y="2536788"/>
            <a:ext cx="432936" cy="1315508"/>
          </a:xfrm>
          <a:custGeom>
            <a:avLst/>
            <a:gdLst>
              <a:gd name="connsiteX0" fmla="*/ 251639 w 1099672"/>
              <a:gd name="connsiteY0" fmla="*/ 0 h 1236523"/>
              <a:gd name="connsiteX1" fmla="*/ 52536 w 1099672"/>
              <a:gd name="connsiteY1" fmla="*/ 1135625 h 1236523"/>
              <a:gd name="connsiteX2" fmla="*/ 1099672 w 1099672"/>
              <a:gd name="connsiteY2" fmla="*/ 1179871 h 123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672" h="1236523">
                <a:moveTo>
                  <a:pt x="251639" y="0"/>
                </a:moveTo>
                <a:cubicBezTo>
                  <a:pt x="81418" y="469490"/>
                  <a:pt x="-88803" y="938980"/>
                  <a:pt x="52536" y="1135625"/>
                </a:cubicBezTo>
                <a:cubicBezTo>
                  <a:pt x="193875" y="1332270"/>
                  <a:pt x="925149" y="1181100"/>
                  <a:pt x="1099672" y="117987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080" name="Picture 32" descr="Database, db, index, record, search, storage icon - Download on Iconfinder">
            <a:extLst>
              <a:ext uri="{FF2B5EF4-FFF2-40B4-BE49-F238E27FC236}">
                <a16:creationId xmlns:a16="http://schemas.microsoft.com/office/drawing/2014/main" id="{BA38205E-E6F5-FCAD-1D06-F29A1E16C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048" y="1353711"/>
            <a:ext cx="1251599" cy="12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Vector Embeddings are a list of numbers">
            <a:extLst>
              <a:ext uri="{FF2B5EF4-FFF2-40B4-BE49-F238E27FC236}">
                <a16:creationId xmlns:a16="http://schemas.microsoft.com/office/drawing/2014/main" id="{7D70449C-2F47-D9BF-F347-316E54C7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49" y="2281059"/>
            <a:ext cx="2339292" cy="8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C5E8B4-D952-8274-7569-ABD1FA265D29}"/>
              </a:ext>
            </a:extLst>
          </p:cNvPr>
          <p:cNvSpPr/>
          <p:nvPr/>
        </p:nvSpPr>
        <p:spPr>
          <a:xfrm>
            <a:off x="2112679" y="2829641"/>
            <a:ext cx="845378" cy="681217"/>
          </a:xfrm>
          <a:custGeom>
            <a:avLst/>
            <a:gdLst>
              <a:gd name="connsiteX0" fmla="*/ 0 w 1148110"/>
              <a:gd name="connsiteY0" fmla="*/ 693174 h 777280"/>
              <a:gd name="connsiteX1" fmla="*/ 1039762 w 1148110"/>
              <a:gd name="connsiteY1" fmla="*/ 715297 h 777280"/>
              <a:gd name="connsiteX2" fmla="*/ 1120878 w 1148110"/>
              <a:gd name="connsiteY2" fmla="*/ 0 h 77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110" h="777280">
                <a:moveTo>
                  <a:pt x="0" y="693174"/>
                </a:moveTo>
                <a:cubicBezTo>
                  <a:pt x="426474" y="762000"/>
                  <a:pt x="852949" y="830826"/>
                  <a:pt x="1039762" y="715297"/>
                </a:cubicBezTo>
                <a:cubicBezTo>
                  <a:pt x="1226575" y="599768"/>
                  <a:pt x="1113504" y="148713"/>
                  <a:pt x="1120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149EDF-B037-B913-5DA6-3B6056A2A619}"/>
              </a:ext>
            </a:extLst>
          </p:cNvPr>
          <p:cNvSpPr/>
          <p:nvPr/>
        </p:nvSpPr>
        <p:spPr>
          <a:xfrm>
            <a:off x="2958057" y="1740483"/>
            <a:ext cx="994831" cy="611000"/>
          </a:xfrm>
          <a:custGeom>
            <a:avLst/>
            <a:gdLst>
              <a:gd name="connsiteX0" fmla="*/ 50237 w 964637"/>
              <a:gd name="connsiteY0" fmla="*/ 1082414 h 1082414"/>
              <a:gd name="connsiteX1" fmla="*/ 101856 w 964637"/>
              <a:gd name="connsiteY1" fmla="*/ 72149 h 1082414"/>
              <a:gd name="connsiteX2" fmla="*/ 964637 w 964637"/>
              <a:gd name="connsiteY2" fmla="*/ 86898 h 108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637" h="1082414">
                <a:moveTo>
                  <a:pt x="50237" y="1082414"/>
                </a:moveTo>
                <a:cubicBezTo>
                  <a:pt x="-154" y="660241"/>
                  <a:pt x="-50544" y="238068"/>
                  <a:pt x="101856" y="72149"/>
                </a:cubicBezTo>
                <a:cubicBezTo>
                  <a:pt x="254256" y="-93770"/>
                  <a:pt x="796260" y="77066"/>
                  <a:pt x="964637" y="8689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2334B6-08E1-AA0B-30E6-D264006E82FE}"/>
              </a:ext>
            </a:extLst>
          </p:cNvPr>
          <p:cNvSpPr/>
          <p:nvPr/>
        </p:nvSpPr>
        <p:spPr>
          <a:xfrm>
            <a:off x="5058697" y="1607478"/>
            <a:ext cx="749388" cy="689555"/>
          </a:xfrm>
          <a:custGeom>
            <a:avLst/>
            <a:gdLst>
              <a:gd name="connsiteX0" fmla="*/ 737419 w 737419"/>
              <a:gd name="connsiteY0" fmla="*/ 0 h 763201"/>
              <a:gd name="connsiteX1" fmla="*/ 538316 w 737419"/>
              <a:gd name="connsiteY1" fmla="*/ 744794 h 763201"/>
              <a:gd name="connsiteX2" fmla="*/ 0 w 737419"/>
              <a:gd name="connsiteY2" fmla="*/ 530942 h 76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419" h="763201">
                <a:moveTo>
                  <a:pt x="737419" y="0"/>
                </a:moveTo>
                <a:cubicBezTo>
                  <a:pt x="699319" y="328152"/>
                  <a:pt x="661219" y="656304"/>
                  <a:pt x="538316" y="744794"/>
                </a:cubicBezTo>
                <a:cubicBezTo>
                  <a:pt x="415413" y="833284"/>
                  <a:pt x="126590" y="576416"/>
                  <a:pt x="0" y="53094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2EBB2-10FE-0854-C695-577D5236957B}"/>
              </a:ext>
            </a:extLst>
          </p:cNvPr>
          <p:cNvSpPr txBox="1"/>
          <p:nvPr/>
        </p:nvSpPr>
        <p:spPr>
          <a:xfrm>
            <a:off x="5058697" y="2330015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Búsqueda semántica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726B3-8905-60FE-4CDC-DA79F0DC27C9}"/>
              </a:ext>
            </a:extLst>
          </p:cNvPr>
          <p:cNvSpPr txBox="1"/>
          <p:nvPr/>
        </p:nvSpPr>
        <p:spPr>
          <a:xfrm>
            <a:off x="3895450" y="1326115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BD Vectorial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C0BCA0-0400-40C5-E135-805180856D12}"/>
              </a:ext>
            </a:extLst>
          </p:cNvPr>
          <p:cNvSpPr txBox="1"/>
          <p:nvPr/>
        </p:nvSpPr>
        <p:spPr>
          <a:xfrm>
            <a:off x="7123348" y="2105261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Consulta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0CF229-3701-43F0-29DB-965D479B23C0}"/>
              </a:ext>
            </a:extLst>
          </p:cNvPr>
          <p:cNvSpPr txBox="1"/>
          <p:nvPr/>
        </p:nvSpPr>
        <p:spPr>
          <a:xfrm>
            <a:off x="5352989" y="135371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Chat asistente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D54CF0-5A22-3DD0-D814-2FC537E9F880}"/>
              </a:ext>
            </a:extLst>
          </p:cNvPr>
          <p:cNvSpPr/>
          <p:nvPr/>
        </p:nvSpPr>
        <p:spPr>
          <a:xfrm>
            <a:off x="4837791" y="2526772"/>
            <a:ext cx="1931719" cy="1090651"/>
          </a:xfrm>
          <a:custGeom>
            <a:avLst/>
            <a:gdLst>
              <a:gd name="connsiteX0" fmla="*/ 0 w 2035278"/>
              <a:gd name="connsiteY0" fmla="*/ 0 h 1236237"/>
              <a:gd name="connsiteX1" fmla="*/ 1025013 w 2035278"/>
              <a:gd name="connsiteY1" fmla="*/ 1216742 h 1236237"/>
              <a:gd name="connsiteX2" fmla="*/ 2035278 w 2035278"/>
              <a:gd name="connsiteY2" fmla="*/ 752168 h 123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278" h="1236237">
                <a:moveTo>
                  <a:pt x="0" y="0"/>
                </a:moveTo>
                <a:cubicBezTo>
                  <a:pt x="342900" y="545690"/>
                  <a:pt x="685800" y="1091381"/>
                  <a:pt x="1025013" y="1216742"/>
                </a:cubicBezTo>
                <a:cubicBezTo>
                  <a:pt x="1364226" y="1342103"/>
                  <a:pt x="1828801" y="824681"/>
                  <a:pt x="2035278" y="75216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A2C39E5-18F2-921E-09B8-8EE8DD4368D4}"/>
              </a:ext>
            </a:extLst>
          </p:cNvPr>
          <p:cNvSpPr/>
          <p:nvPr/>
        </p:nvSpPr>
        <p:spPr>
          <a:xfrm>
            <a:off x="7654413" y="1673942"/>
            <a:ext cx="597313" cy="1445342"/>
          </a:xfrm>
          <a:custGeom>
            <a:avLst/>
            <a:gdLst>
              <a:gd name="connsiteX0" fmla="*/ 0 w 597313"/>
              <a:gd name="connsiteY0" fmla="*/ 1445342 h 1445342"/>
              <a:gd name="connsiteX1" fmla="*/ 575187 w 597313"/>
              <a:gd name="connsiteY1" fmla="*/ 943897 h 1445342"/>
              <a:gd name="connsiteX2" fmla="*/ 479322 w 597313"/>
              <a:gd name="connsiteY2" fmla="*/ 0 h 144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313" h="1445342">
                <a:moveTo>
                  <a:pt x="0" y="1445342"/>
                </a:moveTo>
                <a:cubicBezTo>
                  <a:pt x="247650" y="1315064"/>
                  <a:pt x="495300" y="1184787"/>
                  <a:pt x="575187" y="943897"/>
                </a:cubicBezTo>
                <a:cubicBezTo>
                  <a:pt x="655074" y="703007"/>
                  <a:pt x="494070" y="146255"/>
                  <a:pt x="479322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49E18-664F-6632-FE5E-3AD7B7434DA1}"/>
              </a:ext>
            </a:extLst>
          </p:cNvPr>
          <p:cNvSpPr/>
          <p:nvPr/>
        </p:nvSpPr>
        <p:spPr>
          <a:xfrm>
            <a:off x="5008648" y="4122174"/>
            <a:ext cx="2631018" cy="192024"/>
          </a:xfrm>
          <a:custGeom>
            <a:avLst/>
            <a:gdLst>
              <a:gd name="connsiteX0" fmla="*/ 0 w 2470355"/>
              <a:gd name="connsiteY0" fmla="*/ 0 h 192024"/>
              <a:gd name="connsiteX1" fmla="*/ 1526458 w 2470355"/>
              <a:gd name="connsiteY1" fmla="*/ 191729 h 192024"/>
              <a:gd name="connsiteX2" fmla="*/ 2470355 w 2470355"/>
              <a:gd name="connsiteY2" fmla="*/ 44245 h 19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355" h="192024">
                <a:moveTo>
                  <a:pt x="0" y="0"/>
                </a:moveTo>
                <a:cubicBezTo>
                  <a:pt x="557366" y="92177"/>
                  <a:pt x="1114732" y="184355"/>
                  <a:pt x="1526458" y="191729"/>
                </a:cubicBezTo>
                <a:cubicBezTo>
                  <a:pt x="1938184" y="199103"/>
                  <a:pt x="2399071" y="66367"/>
                  <a:pt x="2470355" y="4424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41F9CC-2C77-880C-684B-095772B14B07}"/>
              </a:ext>
            </a:extLst>
          </p:cNvPr>
          <p:cNvSpPr/>
          <p:nvPr/>
        </p:nvSpPr>
        <p:spPr>
          <a:xfrm>
            <a:off x="4439265" y="2462981"/>
            <a:ext cx="147483" cy="870154"/>
          </a:xfrm>
          <a:custGeom>
            <a:avLst/>
            <a:gdLst>
              <a:gd name="connsiteX0" fmla="*/ 0 w 147483"/>
              <a:gd name="connsiteY0" fmla="*/ 0 h 870154"/>
              <a:gd name="connsiteX1" fmla="*/ 125361 w 147483"/>
              <a:gd name="connsiteY1" fmla="*/ 567813 h 870154"/>
              <a:gd name="connsiteX2" fmla="*/ 147483 w 147483"/>
              <a:gd name="connsiteY2" fmla="*/ 870154 h 87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83" h="870154">
                <a:moveTo>
                  <a:pt x="0" y="0"/>
                </a:moveTo>
                <a:cubicBezTo>
                  <a:pt x="50390" y="211393"/>
                  <a:pt x="100781" y="422787"/>
                  <a:pt x="125361" y="567813"/>
                </a:cubicBezTo>
                <a:cubicBezTo>
                  <a:pt x="149941" y="712839"/>
                  <a:pt x="146254" y="808703"/>
                  <a:pt x="147483" y="87015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BB36A-26E8-ACFE-5FF8-B920D2E5CD73}"/>
              </a:ext>
            </a:extLst>
          </p:cNvPr>
          <p:cNvSpPr txBox="1"/>
          <p:nvPr/>
        </p:nvSpPr>
        <p:spPr>
          <a:xfrm>
            <a:off x="5649794" y="434430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Predicciones de consultas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15431A-59CF-5123-6B01-3AC5B6478075}"/>
              </a:ext>
            </a:extLst>
          </p:cNvPr>
          <p:cNvSpPr txBox="1"/>
          <p:nvPr/>
        </p:nvSpPr>
        <p:spPr>
          <a:xfrm>
            <a:off x="3806687" y="3271061"/>
            <a:ext cx="1786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Procesamiento de consultas</a:t>
            </a:r>
          </a:p>
        </p:txBody>
      </p:sp>
    </p:spTree>
    <p:extLst>
      <p:ext uri="{BB962C8B-B14F-4D97-AF65-F5344CB8AC3E}">
        <p14:creationId xmlns:p14="http://schemas.microsoft.com/office/powerpoint/2010/main" val="115344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/>
        </p:nvSpPr>
        <p:spPr>
          <a:xfrm>
            <a:off x="662939" y="585145"/>
            <a:ext cx="53838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 </a:t>
            </a:r>
            <a:r>
              <a:rPr lang="es-ES" sz="1600" b="1" i="0" u="none" strike="noStrike" cap="none" dirty="0">
                <a:solidFill>
                  <a:srgbClr val="FFC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Almacenamiento de documentos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67939-A832-9AF3-DB23-F08E4CFD3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52" y="1258574"/>
            <a:ext cx="7558895" cy="3066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EA75A-812C-0B5B-384D-0AD4B818E157}"/>
              </a:ext>
            </a:extLst>
          </p:cNvPr>
          <p:cNvSpPr txBox="1"/>
          <p:nvPr/>
        </p:nvSpPr>
        <p:spPr>
          <a:xfrm>
            <a:off x="7125347" y="3140167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BD Vectorial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19EAB-2C19-63F4-321F-75BD19DC0853}"/>
              </a:ext>
            </a:extLst>
          </p:cNvPr>
          <p:cNvSpPr txBox="1"/>
          <p:nvPr/>
        </p:nvSpPr>
        <p:spPr>
          <a:xfrm>
            <a:off x="5554643" y="3140166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Conversión a</a:t>
            </a:r>
          </a:p>
          <a:p>
            <a:r>
              <a:rPr lang="es-UY" sz="1000" dirty="0"/>
              <a:t>embeddings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DF8E8-49D4-BD2D-B297-60402C808A9A}"/>
              </a:ext>
            </a:extLst>
          </p:cNvPr>
          <p:cNvSpPr txBox="1"/>
          <p:nvPr/>
        </p:nvSpPr>
        <p:spPr>
          <a:xfrm>
            <a:off x="3818830" y="341716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Dividir en trozos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107CB-7530-2E09-9CC2-442A83D0C4EB}"/>
              </a:ext>
            </a:extLst>
          </p:cNvPr>
          <p:cNvSpPr txBox="1"/>
          <p:nvPr/>
        </p:nvSpPr>
        <p:spPr>
          <a:xfrm>
            <a:off x="2334159" y="338638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Convertir a textos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589FD-FE85-60BA-F849-2A19111CED32}"/>
              </a:ext>
            </a:extLst>
          </p:cNvPr>
          <p:cNvSpPr txBox="1"/>
          <p:nvPr/>
        </p:nvSpPr>
        <p:spPr>
          <a:xfrm>
            <a:off x="1087920" y="4078385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Documentos</a:t>
            </a:r>
          </a:p>
        </p:txBody>
      </p:sp>
    </p:spTree>
    <p:extLst>
      <p:ext uri="{BB962C8B-B14F-4D97-AF65-F5344CB8AC3E}">
        <p14:creationId xmlns:p14="http://schemas.microsoft.com/office/powerpoint/2010/main" val="64806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Motivación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27F72-8E39-B774-AEFF-4C35DE49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98" y="3386629"/>
            <a:ext cx="2195675" cy="805556"/>
          </a:xfrm>
          <a:prstGeom prst="rect">
            <a:avLst/>
          </a:prstGeom>
        </p:spPr>
      </p:pic>
      <p:pic>
        <p:nvPicPr>
          <p:cNvPr id="1028" name="Picture 4" descr="Home">
            <a:extLst>
              <a:ext uri="{FF2B5EF4-FFF2-40B4-BE49-F238E27FC236}">
                <a16:creationId xmlns:a16="http://schemas.microsoft.com/office/drawing/2014/main" id="{639AAE5C-5A80-0DB0-8A20-A4A154F5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20" y="3338086"/>
            <a:ext cx="854099" cy="85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FF356C-B5DD-8BA8-21DD-21E8D8F91D14}"/>
              </a:ext>
            </a:extLst>
          </p:cNvPr>
          <p:cNvSpPr txBox="1"/>
          <p:nvPr/>
        </p:nvSpPr>
        <p:spPr>
          <a:xfrm>
            <a:off x="6236419" y="3441969"/>
            <a:ext cx="244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8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Corte Internacional</a:t>
            </a:r>
          </a:p>
          <a:p>
            <a:r>
              <a:rPr lang="es-UY" sz="18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Justicia</a:t>
            </a:r>
          </a:p>
        </p:txBody>
      </p:sp>
    </p:spTree>
    <p:extLst>
      <p:ext uri="{BB962C8B-B14F-4D97-AF65-F5344CB8AC3E}">
        <p14:creationId xmlns:p14="http://schemas.microsoft.com/office/powerpoint/2010/main" val="37665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Dataset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589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C76E7-4D72-72EE-33A6-BE4CEABE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26" y="1243762"/>
            <a:ext cx="4873643" cy="32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C76E7-4D72-72EE-33A6-BE4CEABE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81" y="1251136"/>
            <a:ext cx="4873643" cy="32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C76E7-4D72-72EE-33A6-BE4CEABE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81" y="1251136"/>
            <a:ext cx="4873643" cy="32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8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Preprocesado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620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415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8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8490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Bienvenidos y Bienvenidas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Informe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3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Conclusiones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5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7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Próximos pasos…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755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3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4642"/>
              </a:lnSpc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Biblioteca Digital de Naciones Unidas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ES" dirty="0">
                <a:sym typeface="Helvetica Neue Light"/>
                <a:hlinkClick r:id="rId3"/>
              </a:rPr>
              <a:t>https://digitallibrary.un.org/?ln=en</a:t>
            </a:r>
            <a:endParaRPr lang="es-ES" dirty="0">
              <a:sym typeface="Helvetica Neue Light"/>
            </a:endParaRPr>
          </a:p>
          <a:p>
            <a:pPr marL="9525" marR="58579" lvl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</a:pPr>
            <a:r>
              <a:rPr lang="es-ES" b="1" dirty="0">
                <a:latin typeface="Helvetica Neue Light"/>
                <a:sym typeface="Helvetica Neue Light"/>
              </a:rPr>
              <a:t>Corte Internacional de Justicia</a:t>
            </a:r>
            <a:r>
              <a:rPr lang="es-ES" dirty="0">
                <a:latin typeface="Helvetica Neue Light"/>
                <a:sym typeface="Helvetica Neue Light"/>
              </a:rPr>
              <a:t>	</a:t>
            </a:r>
            <a:r>
              <a:rPr lang="es-UY" dirty="0">
                <a:hlinkClick r:id="rId4"/>
              </a:rPr>
              <a:t>https://www.icj-cij.org/advisory-proceedings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5"/>
              </a:rPr>
              <a:t>https://www.icj-cij.org/case/131/written-proceedings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6"/>
              </a:rPr>
              <a:t>https://www.icj-cij.org/case/131/oral-proceedings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7"/>
              </a:rPr>
              <a:t>https://www.icj-cij.org/case/131/advisory-opinions</a:t>
            </a:r>
            <a:endParaRPr dirty="0"/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Materiales de interés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85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Agradecimientos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Google Shape;26;p6">
            <a:extLst>
              <a:ext uri="{FF2B5EF4-FFF2-40B4-BE49-F238E27FC236}">
                <a16:creationId xmlns:a16="http://schemas.microsoft.com/office/drawing/2014/main" id="{8460197F-A207-9A5D-468A-2AC207326DBE}"/>
              </a:ext>
            </a:extLst>
          </p:cNvPr>
          <p:cNvSpPr txBox="1"/>
          <p:nvPr/>
        </p:nvSpPr>
        <p:spPr>
          <a:xfrm>
            <a:off x="758804" y="2263891"/>
            <a:ext cx="8016240" cy="229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ctr">
              <a:lnSpc>
                <a:spcPct val="204642"/>
              </a:lnSpc>
            </a:pPr>
            <a:r>
              <a:rPr lang="es-UY" sz="72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 !!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69240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/>
          <p:nvPr/>
        </p:nvSpPr>
        <p:spPr>
          <a:xfrm>
            <a:off x="550875" y="3900350"/>
            <a:ext cx="56700" cy="79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698500" y="3824150"/>
            <a:ext cx="32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Datos de contacto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82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Investigación:</a:t>
            </a:r>
          </a:p>
          <a:p>
            <a:pPr algn="l"/>
            <a:r>
              <a:rPr lang="es-MX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Enfocamos nuestro estudio en el análisis de votaciones nominales de la Asamblea General de la ONU desde 1946 hasta 2024, destacando temas globales críticos:</a:t>
            </a:r>
          </a:p>
          <a:p>
            <a:pPr algn="l"/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Conflicto palestino (19% de los votos)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Armas nucleares (13%)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Control de armas y desarme (16%)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Colonialismo (18%)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Derechos humanos (17%)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Desarrollo económico (9%)</a:t>
            </a:r>
          </a:p>
          <a:p>
            <a:pPr marL="9525" marR="58579" algn="just">
              <a:lnSpc>
                <a:spcPct val="204642"/>
              </a:lnSpc>
            </a:pPr>
            <a:r>
              <a:rPr lang="es-UY" sz="1800" b="1" dirty="0">
                <a:latin typeface="Helvetica Neue Light"/>
              </a:rPr>
              <a:t>Base de Datos: </a:t>
            </a:r>
          </a:p>
          <a:p>
            <a:pPr marL="9525" marR="58579" lvl="0" indent="0" algn="just" rtl="0">
              <a:spcBef>
                <a:spcPts val="180"/>
              </a:spcBef>
              <a:spcAft>
                <a:spcPts val="0"/>
              </a:spcAft>
              <a:buNone/>
            </a:pPr>
            <a:r>
              <a:rPr lang="es-UY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Utilizamos el dataset de Harvard University DataVerse, específicamente el United Nations General Assembly Voting Data</a:t>
            </a:r>
            <a:r>
              <a:rPr lang="es-UY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329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12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Enfoque Específico: </a:t>
            </a:r>
          </a:p>
          <a:p>
            <a:pPr marL="9525" marR="58579" algn="just">
              <a:spcBef>
                <a:spcPts val="180"/>
              </a:spcBef>
            </a:pPr>
            <a:r>
              <a:rPr lang="es-MX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Nos centramos en las votaciones sobre el conflicto palestino y las opiniones consultivas relacionadas, en particular la opinión de 2004 (A/ES-10/273) sobre las consecuencias jurídicas de la construcción del muro israelí en territorio palestino.</a:t>
            </a:r>
          </a:p>
          <a:p>
            <a:pPr algn="l">
              <a:lnSpc>
                <a:spcPct val="200000"/>
              </a:lnSpc>
            </a:pPr>
            <a:r>
              <a:rPr lang="es-MX" sz="1800" b="1" dirty="0">
                <a:latin typeface="Helvetica Neue Light"/>
              </a:rPr>
              <a:t>Metodología de Análisis: </a:t>
            </a:r>
          </a:p>
          <a:p>
            <a:pPr algn="l"/>
            <a:r>
              <a:rPr lang="es-MX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Aplicamos NLP a documentos legales y opiniones consultivas, utilizando BERT para el análisis de sentimientos y un modelo de Preguntas y Respuestas para inferir resultados de votaciones futuras, como la opinión consultiva en curso (A/Res/77/247).</a:t>
            </a: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985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148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Objetivo del Modelo: </a:t>
            </a:r>
          </a:p>
          <a:p>
            <a:pPr marL="9525" marR="58579" algn="just">
              <a:spcBef>
                <a:spcPts val="180"/>
              </a:spcBef>
            </a:pPr>
            <a:r>
              <a:rPr lang="es-MX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Predecir el resultado de futuras votaciones relacionadas con el conflicto palestino, basándonos en análisis de sentimiento y respuestas a preguntas legales específicas.</a:t>
            </a:r>
          </a:p>
          <a:p>
            <a:pPr marL="9525" marR="58579" algn="just">
              <a:spcBef>
                <a:spcPts val="180"/>
              </a:spcBef>
            </a:pPr>
            <a:endParaRPr lang="es-MX" sz="18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9372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Datos y Ficheros:</a:t>
            </a: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Dividimos los datos y ficheros en dos categorías principales:</a:t>
            </a:r>
            <a:r>
              <a:rPr lang="es-MX" sz="1800" b="1" dirty="0">
                <a:latin typeface="Helvetica Neue Light"/>
              </a:rPr>
              <a:t> </a:t>
            </a:r>
          </a:p>
          <a:p>
            <a:pPr marL="342900" lvl="1" indent="-342900">
              <a:buFont typeface="+mj-lt"/>
              <a:buAutoNum type="arabicParenR"/>
            </a:pPr>
            <a:r>
              <a:rPr lang="es-MX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Votaciones de la Asamblea General de la ONU:</a:t>
            </a: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Datos desde 1946 hasta 2014 provienen del Harvard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University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DataVerse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y el repositorio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United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Nations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General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Assembly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Voting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Datos desde 2014 obtenidos mediante técnicas de Crawling y Scrapping de la Biblioteca Digital de la ONU (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United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Nations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Digital Library).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342900" lvl="1" indent="-342900">
              <a:buFont typeface="+mj-lt"/>
              <a:buAutoNum type="arabicParenR" startAt="2"/>
            </a:pPr>
            <a:r>
              <a:rPr lang="es-MX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Modelo de NLP para la opinión consultiva de la CIJ: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Datos de la Corte Internacional de Justicia, principalmente documentos en PDF de las opiniones consultivas de 2004 y 2023.</a:t>
            </a:r>
          </a:p>
          <a:p>
            <a:br>
              <a:rPr lang="es-MX" dirty="0"/>
            </a:br>
            <a:endParaRPr lang="es-MX" sz="18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Helvetica Neue Light"/>
              </a:rPr>
              <a:t>Documentación de Archivos del Proyecto</a:t>
            </a:r>
            <a:endParaRPr sz="1600" b="1" dirty="0"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191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09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Datos y Ficheros:</a:t>
            </a: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Procesamiento y Estructuración de Datos: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Implementamos un sistema de Crawling con Selenium y WebDriver para extraer URLs y un sistema de Scrapping con lxml para procesar y almacenar los datos en formatos JSON y CSV.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Segmentamos y transformamos documentos PDF usando PyPDF2, permitiendo la organización de textos en formatos más manejables (texto plano y JSON).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>
              <a:lnSpc>
                <a:spcPct val="150000"/>
              </a:lnSpc>
            </a:pPr>
            <a:r>
              <a:rPr lang="es-UY" sz="1600" b="1" dirty="0">
                <a:latin typeface="Helvetica Neue Light"/>
              </a:rPr>
              <a:t>Dificultades: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Encontramos desafíos con los documentos de Oral Proceedings debido a la calidad de digitalización, lo que limitó el alcance inicial del dataset.</a:t>
            </a: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Helvetica Neue Light"/>
              </a:rPr>
              <a:t>Documentación de Archivos del Proyecto</a:t>
            </a:r>
            <a:endParaRPr sz="1600" b="1" dirty="0"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6239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246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Datos y Ficheros:</a:t>
            </a: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Archivos Clave: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Diversos archivos JSON y de texto plano consolidan la información de las opiniones consultivas y procedimientos, facilitando el manejo y análisis para el modelo de NLP.</a:t>
            </a: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Esquema de Consolidación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Los documentos están organizados de manera que se pueda acceder y analizar eficientemente, considerando el objetivo de alimentar nuestro modelo de NLP para predecir resultados de votaciones futuras en la Asamblea General.</a:t>
            </a: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Helvetica Neue Light"/>
              </a:rPr>
              <a:t>Documentación de Archivos del Proyecto</a:t>
            </a:r>
            <a:endParaRPr sz="1600" b="1" dirty="0"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684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2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Diseño y Estrategia del </a:t>
            </a:r>
            <a:r>
              <a:rPr lang="es-MX" sz="1600" b="1" dirty="0" err="1">
                <a:latin typeface="Helvetica Neue Light"/>
              </a:rPr>
              <a:t>DAaaS</a:t>
            </a:r>
            <a:r>
              <a:rPr lang="es-MX" sz="1600" b="1" dirty="0">
                <a:latin typeface="Helvetica Neue Ligh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Creamos una arquitectura pensando en escalar el proyecto a un sistema que sea capaz de evolucionar en una solución que permita universalizar la informa que se trata en el ámbito de las Naciones Unidades y por eso diseñamos una arquitectura escalable.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Para </a:t>
            </a: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eso propusimos c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rear una aplicación web para mejorar el acceso y la difusión de información sobre asuntos tratados por la ONU, con capacidades de búsqueda, visualización, consulta y predicción de resoluciones basadas en documentos y recomendaciones. Incluir notificaciones en tiempo real sobre nuevas resoluciones, opiniones y votaciones. Además de un chat para realizar consultas sobre temas específicos que serán atendidos por IA Generativa</a:t>
            </a:r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600" b="1" dirty="0">
                <a:latin typeface="Helvetica Neue Light"/>
              </a:rPr>
              <a:t>Arquitectura del </a:t>
            </a:r>
            <a:r>
              <a:rPr lang="es-UY" sz="1600" b="1" dirty="0" err="1">
                <a:latin typeface="Helvetica Neue Light"/>
              </a:rPr>
              <a:t>DAaaS</a:t>
            </a:r>
            <a:endParaRPr sz="1600" b="1" dirty="0"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67705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1277</Words>
  <Application>Microsoft Office PowerPoint</Application>
  <PresentationFormat>On-screen Show (16:9)</PresentationFormat>
  <Paragraphs>143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ui-sans-serif</vt:lpstr>
      <vt:lpstr>Verdana</vt:lpstr>
      <vt:lpstr>Helvetica Neue Light</vt:lpstr>
      <vt:lpstr>Arial</vt:lpstr>
      <vt:lpstr>Roboto</vt:lpstr>
      <vt:lpstr>gg sans</vt:lpstr>
      <vt:lpstr>Simple Light</vt:lpstr>
      <vt:lpstr>Proyecto Final de Bootcamp: Big Data, Machine Learning y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BBIG DATA, INTELIGENCIA ARTIFICIAL &amp; MACHINE LEARNINGa Processing Data Divers</dc:title>
  <dc:creator>Itadmin</dc:creator>
  <cp:lastModifiedBy>Rolando Rodriguez</cp:lastModifiedBy>
  <cp:revision>6</cp:revision>
  <dcterms:modified xsi:type="dcterms:W3CDTF">2024-05-23T00:38:39Z</dcterms:modified>
</cp:coreProperties>
</file>