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303" r:id="rId4"/>
    <p:sldId id="318" r:id="rId5"/>
    <p:sldId id="319" r:id="rId6"/>
    <p:sldId id="325" r:id="rId7"/>
    <p:sldId id="320" r:id="rId8"/>
    <p:sldId id="321" r:id="rId9"/>
    <p:sldId id="322" r:id="rId10"/>
    <p:sldId id="323" r:id="rId11"/>
    <p:sldId id="324" r:id="rId12"/>
    <p:sldId id="307" r:id="rId13"/>
    <p:sldId id="316" r:id="rId14"/>
    <p:sldId id="306" r:id="rId15"/>
    <p:sldId id="326" r:id="rId16"/>
    <p:sldId id="315" r:id="rId17"/>
    <p:sldId id="327" r:id="rId18"/>
    <p:sldId id="309" r:id="rId19"/>
    <p:sldId id="328" r:id="rId20"/>
    <p:sldId id="329" r:id="rId21"/>
    <p:sldId id="310" r:id="rId22"/>
    <p:sldId id="311" r:id="rId23"/>
    <p:sldId id="313" r:id="rId24"/>
    <p:sldId id="317" r:id="rId25"/>
    <p:sldId id="302" r:id="rId26"/>
  </p:sldIdLst>
  <p:sldSz cx="9144000" cy="5143500" type="screen16x9"/>
  <p:notesSz cx="6858000" cy="9144000"/>
  <p:embeddedFontLs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35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8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4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938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06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18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0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76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18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95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83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7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754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41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61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65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00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5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69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38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7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30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library.un.org/?ln=en" TargetMode="External"/><Relationship Id="rId7" Type="http://schemas.openxmlformats.org/officeDocument/2006/relationships/hyperlink" Target="https://www.icj-cij.org/case/131/advisory-opinio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j-cij.org/case/131/oral-proceedings" TargetMode="External"/><Relationship Id="rId5" Type="http://schemas.openxmlformats.org/officeDocument/2006/relationships/hyperlink" Target="https://www.icj-cij.org/case/131/written-proceedings" TargetMode="External"/><Relationship Id="rId4" Type="http://schemas.openxmlformats.org/officeDocument/2006/relationships/hyperlink" Target="https://www.icj-cij.org/advisory-proceeding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601263" y="519150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537"/>
              <a:buNone/>
            </a:pPr>
            <a:r>
              <a:rPr lang="es-UY" sz="3600" dirty="0"/>
              <a:t>Proyecto Final de Bootcamp: Big Data, Machine Learning y AI</a:t>
            </a:r>
            <a:endParaRPr sz="3600" dirty="0"/>
          </a:p>
        </p:txBody>
      </p:sp>
      <p:sp>
        <p:nvSpPr>
          <p:cNvPr id="20" name="Google Shape;20;p5"/>
          <p:cNvSpPr txBox="1"/>
          <p:nvPr/>
        </p:nvSpPr>
        <p:spPr>
          <a:xfrm>
            <a:off x="601263" y="3571345"/>
            <a:ext cx="78547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b="0" i="0" dirty="0">
                <a:solidFill>
                  <a:srgbClr val="DBDEE1"/>
                </a:solidFill>
                <a:effectLst/>
                <a:latin typeface="gg sans"/>
              </a:rPr>
              <a:t>Amado Martínez | Jorge Arrojo | Juan David Pardo | Rolando Rodriguez | Santiago Bedoya </a:t>
            </a:r>
            <a:endParaRPr lang="es-E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8F4C-92BA-EDB6-7A14-8BC9014E07C0}"/>
              </a:ext>
            </a:extLst>
          </p:cNvPr>
          <p:cNvSpPr txBox="1"/>
          <p:nvPr/>
        </p:nvSpPr>
        <p:spPr>
          <a:xfrm>
            <a:off x="601263" y="3140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Equipo : Data Divers</a:t>
            </a:r>
            <a:endParaRPr lang="es-UY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2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Diseño y Estrategia del DAaaS: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Creamos una arquitectura pensando en escalar el proyecto a un sistema que sea capaz de evolucionar en una solución que permita universalizar la informa que se trata en el ámbito de las Naciones Unidades y por eso diseñamos una arquitectura escalable.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Para 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eso propusimos c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rear una aplicación web para mejorar el acceso y la difusión de información sobre asuntos tratados por la ONU, con capacidades de búsqueda, visualización, consulta y predicción de resoluciones basadas en documentos y recomendaciones. Incluir notificaciones en tiempo real sobre nuevas resoluciones, opiniones y votaciones. Además de un chat para realizar consultas sobre temas específicos que serán atendidos por IA Generativa</a:t>
            </a:r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 b="1" dirty="0">
                <a:latin typeface="Helvetica Neue Light"/>
              </a:rPr>
              <a:t>Arquitectura del DAaaS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677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79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Infraestructura y Almacenamiento</a:t>
            </a:r>
            <a:r>
              <a:rPr lang="es-MX" sz="1600" b="1" dirty="0">
                <a:latin typeface="Helvetica Neue Ligh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Google Cloud Storage para almacenamiento de datos y documentos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Google Cloud SQL y Chroma DB para gestión de bases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Load Balancers y Firewalls para gestión de tráfico y seguridad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Procesamiento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Cloud Functions para ejecutar crawlers y scrappers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Cloud Scheduler para tareas programadas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DataPrep y BigQuery para Datawarehousing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Y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ElasticSearch y Kibana para análisis de logs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Notificaciones y Monitoreo</a:t>
            </a:r>
            <a:r>
              <a:rPr lang="es-MX" sz="1600" b="1" dirty="0">
                <a:latin typeface="Helvetica Neue Light"/>
              </a:rPr>
              <a:t>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Firebase Cloud Messaging para notificaciones push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Configuración de retención de logs para análisis detallado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600" b="1" dirty="0">
                <a:latin typeface="Helvetica Neue Light"/>
              </a:rPr>
              <a:t>Arquitectura del DAaaS (Data as a Service)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58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Picture 38" descr="Icono de línea de aprendizaje automático">
            <a:extLst>
              <a:ext uri="{FF2B5EF4-FFF2-40B4-BE49-F238E27FC236}">
                <a16:creationId xmlns:a16="http://schemas.microsoft.com/office/drawing/2014/main" id="{C257F795-9C2E-A8AA-49A9-23E1A9B3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58" y="3123358"/>
            <a:ext cx="1527638" cy="15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Diagrama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6F4A1F-4955-0CDD-993A-517A505B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453" y="1637481"/>
            <a:ext cx="648166" cy="6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scarga ahora este icono en formato SVG, PSD, PNG, EPS o como ...">
            <a:extLst>
              <a:ext uri="{FF2B5EF4-FFF2-40B4-BE49-F238E27FC236}">
                <a16:creationId xmlns:a16="http://schemas.microsoft.com/office/drawing/2014/main" id="{37F3F9A3-1FF5-2138-430F-DF006FDF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29" y="3723238"/>
            <a:ext cx="694027" cy="6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cono de línea de vector de proceso 8897363 Vector en Vecteezy">
            <a:extLst>
              <a:ext uri="{FF2B5EF4-FFF2-40B4-BE49-F238E27FC236}">
                <a16:creationId xmlns:a16="http://schemas.microsoft.com/office/drawing/2014/main" id="{77052F38-7C0F-0440-F33F-8ABCCE49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12" y="3297341"/>
            <a:ext cx="784029" cy="6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ágenes de Llm: descubre bancos de fotos, ilustraciones, vectores ...">
            <a:extLst>
              <a:ext uri="{FF2B5EF4-FFF2-40B4-BE49-F238E27FC236}">
                <a16:creationId xmlns:a16="http://schemas.microsoft.com/office/drawing/2014/main" id="{3B4A6542-A866-B3DE-BBD1-53DD0C35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78" y="2591808"/>
            <a:ext cx="992331" cy="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hatbot Icon Vector Art, Icons, and Graphics for Free Download">
            <a:extLst>
              <a:ext uri="{FF2B5EF4-FFF2-40B4-BE49-F238E27FC236}">
                <a16:creationId xmlns:a16="http://schemas.microsoft.com/office/drawing/2014/main" id="{1E468A5F-3FE2-FD28-E6EA-7AA385B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04" y="923699"/>
            <a:ext cx="516879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4EEF6-1C65-D64D-DF97-70DB54D35E4B}"/>
              </a:ext>
            </a:extLst>
          </p:cNvPr>
          <p:cNvSpPr txBox="1"/>
          <p:nvPr/>
        </p:nvSpPr>
        <p:spPr>
          <a:xfrm>
            <a:off x="240136" y="2251408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Archivos de entrada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4F42-2FC0-DD8C-895C-431079DC3BDB}"/>
              </a:ext>
            </a:extLst>
          </p:cNvPr>
          <p:cNvSpPr txBox="1"/>
          <p:nvPr/>
        </p:nvSpPr>
        <p:spPr>
          <a:xfrm>
            <a:off x="1166112" y="403405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</a:t>
            </a:r>
          </a:p>
        </p:txBody>
      </p:sp>
      <p:pic>
        <p:nvPicPr>
          <p:cNvPr id="2072" name="Picture 24" descr="Search-Box Icons - Free SVG &amp; PNG Search-Box Images - Noun ...">
            <a:extLst>
              <a:ext uri="{FF2B5EF4-FFF2-40B4-BE49-F238E27FC236}">
                <a16:creationId xmlns:a16="http://schemas.microsoft.com/office/drawing/2014/main" id="{6BD2E42C-C550-54AC-F71F-DCAD5099B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88" y="1607478"/>
            <a:ext cx="749388" cy="7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opic icon question mark with male user person Vector Image">
            <a:extLst>
              <a:ext uri="{FF2B5EF4-FFF2-40B4-BE49-F238E27FC236}">
                <a16:creationId xmlns:a16="http://schemas.microsoft.com/office/drawing/2014/main" id="{BEA46B7E-8671-74B3-3788-4E3FF21DD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 b="11227"/>
          <a:stretch/>
        </p:blipFill>
        <p:spPr bwMode="auto">
          <a:xfrm>
            <a:off x="7603307" y="705230"/>
            <a:ext cx="694027" cy="7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16907-FE6F-E901-77D3-9E2534AB1F12}"/>
              </a:ext>
            </a:extLst>
          </p:cNvPr>
          <p:cNvSpPr txBox="1"/>
          <p:nvPr/>
        </p:nvSpPr>
        <p:spPr>
          <a:xfrm>
            <a:off x="7937567" y="1365444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Usuario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B6B3B-9EE5-6E34-3AD5-9654F1C9A4CE}"/>
              </a:ext>
            </a:extLst>
          </p:cNvPr>
          <p:cNvSpPr txBox="1"/>
          <p:nvPr/>
        </p:nvSpPr>
        <p:spPr>
          <a:xfrm>
            <a:off x="4679081" y="552722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 Embedding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76A8189-29A2-A78B-6ACC-B8FDC927584D}"/>
              </a:ext>
            </a:extLst>
          </p:cNvPr>
          <p:cNvSpPr/>
          <p:nvPr/>
        </p:nvSpPr>
        <p:spPr>
          <a:xfrm>
            <a:off x="6236419" y="1058964"/>
            <a:ext cx="1412807" cy="784029"/>
          </a:xfrm>
          <a:custGeom>
            <a:avLst/>
            <a:gdLst>
              <a:gd name="connsiteX0" fmla="*/ 1318758 w 1318758"/>
              <a:gd name="connsiteY0" fmla="*/ 57510 h 806497"/>
              <a:gd name="connsiteX1" fmla="*/ 744386 w 1318758"/>
              <a:gd name="connsiteY1" fmla="*/ 806491 h 806497"/>
              <a:gd name="connsiteX2" fmla="*/ 537612 w 1318758"/>
              <a:gd name="connsiteY2" fmla="*/ 71295 h 806497"/>
              <a:gd name="connsiteX3" fmla="*/ 0 w 1318758"/>
              <a:gd name="connsiteY3" fmla="*/ 25346 h 80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758" h="806497">
                <a:moveTo>
                  <a:pt x="1318758" y="57510"/>
                </a:moveTo>
                <a:cubicBezTo>
                  <a:pt x="1096667" y="430852"/>
                  <a:pt x="874577" y="804194"/>
                  <a:pt x="744386" y="806491"/>
                </a:cubicBezTo>
                <a:cubicBezTo>
                  <a:pt x="614195" y="808788"/>
                  <a:pt x="661676" y="201486"/>
                  <a:pt x="537612" y="71295"/>
                </a:cubicBezTo>
                <a:cubicBezTo>
                  <a:pt x="413548" y="-58896"/>
                  <a:pt x="101855" y="29941"/>
                  <a:pt x="0" y="25346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91A6-C06E-A950-A33E-E04C9F3FC2C3}"/>
              </a:ext>
            </a:extLst>
          </p:cNvPr>
          <p:cNvSpPr/>
          <p:nvPr/>
        </p:nvSpPr>
        <p:spPr>
          <a:xfrm>
            <a:off x="609068" y="2536788"/>
            <a:ext cx="432936" cy="1315508"/>
          </a:xfrm>
          <a:custGeom>
            <a:avLst/>
            <a:gdLst>
              <a:gd name="connsiteX0" fmla="*/ 251639 w 1099672"/>
              <a:gd name="connsiteY0" fmla="*/ 0 h 1236523"/>
              <a:gd name="connsiteX1" fmla="*/ 52536 w 1099672"/>
              <a:gd name="connsiteY1" fmla="*/ 1135625 h 1236523"/>
              <a:gd name="connsiteX2" fmla="*/ 1099672 w 1099672"/>
              <a:gd name="connsiteY2" fmla="*/ 1179871 h 12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672" h="1236523">
                <a:moveTo>
                  <a:pt x="251639" y="0"/>
                </a:moveTo>
                <a:cubicBezTo>
                  <a:pt x="81418" y="469490"/>
                  <a:pt x="-88803" y="938980"/>
                  <a:pt x="52536" y="1135625"/>
                </a:cubicBezTo>
                <a:cubicBezTo>
                  <a:pt x="193875" y="1332270"/>
                  <a:pt x="925149" y="1181100"/>
                  <a:pt x="1099672" y="117987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80" name="Picture 32" descr="Database, db, index, record, search, storage icon - Download on Iconfinder">
            <a:extLst>
              <a:ext uri="{FF2B5EF4-FFF2-40B4-BE49-F238E27FC236}">
                <a16:creationId xmlns:a16="http://schemas.microsoft.com/office/drawing/2014/main" id="{BA38205E-E6F5-FCAD-1D06-F29A1E16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048" y="1353711"/>
            <a:ext cx="1251599" cy="12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Vector Embeddings are a list of numbers">
            <a:extLst>
              <a:ext uri="{FF2B5EF4-FFF2-40B4-BE49-F238E27FC236}">
                <a16:creationId xmlns:a16="http://schemas.microsoft.com/office/drawing/2014/main" id="{7D70449C-2F47-D9BF-F347-316E54C7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49" y="2281059"/>
            <a:ext cx="2339292" cy="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C5E8B4-D952-8274-7569-ABD1FA265D29}"/>
              </a:ext>
            </a:extLst>
          </p:cNvPr>
          <p:cNvSpPr/>
          <p:nvPr/>
        </p:nvSpPr>
        <p:spPr>
          <a:xfrm>
            <a:off x="2112679" y="2829641"/>
            <a:ext cx="845378" cy="681217"/>
          </a:xfrm>
          <a:custGeom>
            <a:avLst/>
            <a:gdLst>
              <a:gd name="connsiteX0" fmla="*/ 0 w 1148110"/>
              <a:gd name="connsiteY0" fmla="*/ 693174 h 777280"/>
              <a:gd name="connsiteX1" fmla="*/ 1039762 w 1148110"/>
              <a:gd name="connsiteY1" fmla="*/ 715297 h 777280"/>
              <a:gd name="connsiteX2" fmla="*/ 1120878 w 1148110"/>
              <a:gd name="connsiteY2" fmla="*/ 0 h 77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110" h="777280">
                <a:moveTo>
                  <a:pt x="0" y="693174"/>
                </a:moveTo>
                <a:cubicBezTo>
                  <a:pt x="426474" y="762000"/>
                  <a:pt x="852949" y="830826"/>
                  <a:pt x="1039762" y="715297"/>
                </a:cubicBezTo>
                <a:cubicBezTo>
                  <a:pt x="1226575" y="599768"/>
                  <a:pt x="1113504" y="148713"/>
                  <a:pt x="1120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149EDF-B037-B913-5DA6-3B6056A2A619}"/>
              </a:ext>
            </a:extLst>
          </p:cNvPr>
          <p:cNvSpPr/>
          <p:nvPr/>
        </p:nvSpPr>
        <p:spPr>
          <a:xfrm>
            <a:off x="2958057" y="1740483"/>
            <a:ext cx="994831" cy="611000"/>
          </a:xfrm>
          <a:custGeom>
            <a:avLst/>
            <a:gdLst>
              <a:gd name="connsiteX0" fmla="*/ 50237 w 964637"/>
              <a:gd name="connsiteY0" fmla="*/ 1082414 h 1082414"/>
              <a:gd name="connsiteX1" fmla="*/ 101856 w 964637"/>
              <a:gd name="connsiteY1" fmla="*/ 72149 h 1082414"/>
              <a:gd name="connsiteX2" fmla="*/ 964637 w 964637"/>
              <a:gd name="connsiteY2" fmla="*/ 86898 h 108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637" h="1082414">
                <a:moveTo>
                  <a:pt x="50237" y="1082414"/>
                </a:moveTo>
                <a:cubicBezTo>
                  <a:pt x="-154" y="660241"/>
                  <a:pt x="-50544" y="238068"/>
                  <a:pt x="101856" y="72149"/>
                </a:cubicBezTo>
                <a:cubicBezTo>
                  <a:pt x="254256" y="-93770"/>
                  <a:pt x="796260" y="77066"/>
                  <a:pt x="964637" y="8689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2334B6-08E1-AA0B-30E6-D264006E82FE}"/>
              </a:ext>
            </a:extLst>
          </p:cNvPr>
          <p:cNvSpPr/>
          <p:nvPr/>
        </p:nvSpPr>
        <p:spPr>
          <a:xfrm>
            <a:off x="5058697" y="1607478"/>
            <a:ext cx="749388" cy="689555"/>
          </a:xfrm>
          <a:custGeom>
            <a:avLst/>
            <a:gdLst>
              <a:gd name="connsiteX0" fmla="*/ 737419 w 737419"/>
              <a:gd name="connsiteY0" fmla="*/ 0 h 763201"/>
              <a:gd name="connsiteX1" fmla="*/ 538316 w 737419"/>
              <a:gd name="connsiteY1" fmla="*/ 744794 h 763201"/>
              <a:gd name="connsiteX2" fmla="*/ 0 w 737419"/>
              <a:gd name="connsiteY2" fmla="*/ 530942 h 76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419" h="763201">
                <a:moveTo>
                  <a:pt x="737419" y="0"/>
                </a:moveTo>
                <a:cubicBezTo>
                  <a:pt x="699319" y="328152"/>
                  <a:pt x="661219" y="656304"/>
                  <a:pt x="538316" y="744794"/>
                </a:cubicBezTo>
                <a:cubicBezTo>
                  <a:pt x="415413" y="833284"/>
                  <a:pt x="126590" y="576416"/>
                  <a:pt x="0" y="5309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2EBB2-10FE-0854-C695-577D5236957B}"/>
              </a:ext>
            </a:extLst>
          </p:cNvPr>
          <p:cNvSpPr txBox="1"/>
          <p:nvPr/>
        </p:nvSpPr>
        <p:spPr>
          <a:xfrm>
            <a:off x="5058697" y="2330015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Búsqueda semántica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726B3-8905-60FE-4CDC-DA79F0DC27C9}"/>
              </a:ext>
            </a:extLst>
          </p:cNvPr>
          <p:cNvSpPr txBox="1"/>
          <p:nvPr/>
        </p:nvSpPr>
        <p:spPr>
          <a:xfrm>
            <a:off x="3895450" y="1326115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0BCA0-0400-40C5-E135-805180856D12}"/>
              </a:ext>
            </a:extLst>
          </p:cNvPr>
          <p:cNvSpPr txBox="1"/>
          <p:nvPr/>
        </p:nvSpPr>
        <p:spPr>
          <a:xfrm>
            <a:off x="7123348" y="2105261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Consulta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CF229-3701-43F0-29DB-965D479B23C0}"/>
              </a:ext>
            </a:extLst>
          </p:cNvPr>
          <p:cNvSpPr txBox="1"/>
          <p:nvPr/>
        </p:nvSpPr>
        <p:spPr>
          <a:xfrm>
            <a:off x="5352989" y="135371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Chat asistente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D54CF0-5A22-3DD0-D814-2FC537E9F880}"/>
              </a:ext>
            </a:extLst>
          </p:cNvPr>
          <p:cNvSpPr/>
          <p:nvPr/>
        </p:nvSpPr>
        <p:spPr>
          <a:xfrm>
            <a:off x="4837791" y="2526772"/>
            <a:ext cx="1931719" cy="1090651"/>
          </a:xfrm>
          <a:custGeom>
            <a:avLst/>
            <a:gdLst>
              <a:gd name="connsiteX0" fmla="*/ 0 w 2035278"/>
              <a:gd name="connsiteY0" fmla="*/ 0 h 1236237"/>
              <a:gd name="connsiteX1" fmla="*/ 1025013 w 2035278"/>
              <a:gd name="connsiteY1" fmla="*/ 1216742 h 1236237"/>
              <a:gd name="connsiteX2" fmla="*/ 2035278 w 2035278"/>
              <a:gd name="connsiteY2" fmla="*/ 752168 h 123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278" h="1236237">
                <a:moveTo>
                  <a:pt x="0" y="0"/>
                </a:moveTo>
                <a:cubicBezTo>
                  <a:pt x="342900" y="545690"/>
                  <a:pt x="685800" y="1091381"/>
                  <a:pt x="1025013" y="1216742"/>
                </a:cubicBezTo>
                <a:cubicBezTo>
                  <a:pt x="1364226" y="1342103"/>
                  <a:pt x="1828801" y="824681"/>
                  <a:pt x="2035278" y="75216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2C39E5-18F2-921E-09B8-8EE8DD4368D4}"/>
              </a:ext>
            </a:extLst>
          </p:cNvPr>
          <p:cNvSpPr/>
          <p:nvPr/>
        </p:nvSpPr>
        <p:spPr>
          <a:xfrm>
            <a:off x="7654413" y="1673942"/>
            <a:ext cx="597313" cy="1445342"/>
          </a:xfrm>
          <a:custGeom>
            <a:avLst/>
            <a:gdLst>
              <a:gd name="connsiteX0" fmla="*/ 0 w 597313"/>
              <a:gd name="connsiteY0" fmla="*/ 1445342 h 1445342"/>
              <a:gd name="connsiteX1" fmla="*/ 575187 w 597313"/>
              <a:gd name="connsiteY1" fmla="*/ 943897 h 1445342"/>
              <a:gd name="connsiteX2" fmla="*/ 479322 w 597313"/>
              <a:gd name="connsiteY2" fmla="*/ 0 h 14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313" h="1445342">
                <a:moveTo>
                  <a:pt x="0" y="1445342"/>
                </a:moveTo>
                <a:cubicBezTo>
                  <a:pt x="247650" y="1315064"/>
                  <a:pt x="495300" y="1184787"/>
                  <a:pt x="575187" y="943897"/>
                </a:cubicBezTo>
                <a:cubicBezTo>
                  <a:pt x="655074" y="703007"/>
                  <a:pt x="494070" y="146255"/>
                  <a:pt x="479322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49E18-664F-6632-FE5E-3AD7B7434DA1}"/>
              </a:ext>
            </a:extLst>
          </p:cNvPr>
          <p:cNvSpPr/>
          <p:nvPr/>
        </p:nvSpPr>
        <p:spPr>
          <a:xfrm>
            <a:off x="5008648" y="4122174"/>
            <a:ext cx="2631018" cy="192024"/>
          </a:xfrm>
          <a:custGeom>
            <a:avLst/>
            <a:gdLst>
              <a:gd name="connsiteX0" fmla="*/ 0 w 2470355"/>
              <a:gd name="connsiteY0" fmla="*/ 0 h 192024"/>
              <a:gd name="connsiteX1" fmla="*/ 1526458 w 2470355"/>
              <a:gd name="connsiteY1" fmla="*/ 191729 h 192024"/>
              <a:gd name="connsiteX2" fmla="*/ 2470355 w 2470355"/>
              <a:gd name="connsiteY2" fmla="*/ 44245 h 19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355" h="192024">
                <a:moveTo>
                  <a:pt x="0" y="0"/>
                </a:moveTo>
                <a:cubicBezTo>
                  <a:pt x="557366" y="92177"/>
                  <a:pt x="1114732" y="184355"/>
                  <a:pt x="1526458" y="191729"/>
                </a:cubicBezTo>
                <a:cubicBezTo>
                  <a:pt x="1938184" y="199103"/>
                  <a:pt x="2399071" y="66367"/>
                  <a:pt x="2470355" y="4424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41F9CC-2C77-880C-684B-095772B14B07}"/>
              </a:ext>
            </a:extLst>
          </p:cNvPr>
          <p:cNvSpPr/>
          <p:nvPr/>
        </p:nvSpPr>
        <p:spPr>
          <a:xfrm>
            <a:off x="4439265" y="2462981"/>
            <a:ext cx="147483" cy="870154"/>
          </a:xfrm>
          <a:custGeom>
            <a:avLst/>
            <a:gdLst>
              <a:gd name="connsiteX0" fmla="*/ 0 w 147483"/>
              <a:gd name="connsiteY0" fmla="*/ 0 h 870154"/>
              <a:gd name="connsiteX1" fmla="*/ 125361 w 147483"/>
              <a:gd name="connsiteY1" fmla="*/ 567813 h 870154"/>
              <a:gd name="connsiteX2" fmla="*/ 147483 w 147483"/>
              <a:gd name="connsiteY2" fmla="*/ 870154 h 87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483" h="870154">
                <a:moveTo>
                  <a:pt x="0" y="0"/>
                </a:moveTo>
                <a:cubicBezTo>
                  <a:pt x="50390" y="211393"/>
                  <a:pt x="100781" y="422787"/>
                  <a:pt x="125361" y="567813"/>
                </a:cubicBezTo>
                <a:cubicBezTo>
                  <a:pt x="149941" y="712839"/>
                  <a:pt x="146254" y="808703"/>
                  <a:pt x="147483" y="87015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B36A-26E8-ACFE-5FF8-B920D2E5CD73}"/>
              </a:ext>
            </a:extLst>
          </p:cNvPr>
          <p:cNvSpPr txBox="1"/>
          <p:nvPr/>
        </p:nvSpPr>
        <p:spPr>
          <a:xfrm>
            <a:off x="5649794" y="434430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Predicciones de consultas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5431A-59CF-5123-6B01-3AC5B6478075}"/>
              </a:ext>
            </a:extLst>
          </p:cNvPr>
          <p:cNvSpPr txBox="1"/>
          <p:nvPr/>
        </p:nvSpPr>
        <p:spPr>
          <a:xfrm>
            <a:off x="3806687" y="3271061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Procesamiento de consultas</a:t>
            </a:r>
          </a:p>
        </p:txBody>
      </p:sp>
    </p:spTree>
    <p:extLst>
      <p:ext uri="{BB962C8B-B14F-4D97-AF65-F5344CB8AC3E}">
        <p14:creationId xmlns:p14="http://schemas.microsoft.com/office/powerpoint/2010/main" val="11534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662939" y="585145"/>
            <a:ext cx="53838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Almacenamiento de documentos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67939-A832-9AF3-DB23-F08E4CFD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2" y="1258574"/>
            <a:ext cx="7558895" cy="3066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EA75A-812C-0B5B-384D-0AD4B818E157}"/>
              </a:ext>
            </a:extLst>
          </p:cNvPr>
          <p:cNvSpPr txBox="1"/>
          <p:nvPr/>
        </p:nvSpPr>
        <p:spPr>
          <a:xfrm>
            <a:off x="7125347" y="314016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BD Vectorial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19EAB-2C19-63F4-321F-75BD19DC0853}"/>
              </a:ext>
            </a:extLst>
          </p:cNvPr>
          <p:cNvSpPr txBox="1"/>
          <p:nvPr/>
        </p:nvSpPr>
        <p:spPr>
          <a:xfrm>
            <a:off x="5554643" y="3140166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Conversión a</a:t>
            </a:r>
          </a:p>
          <a:p>
            <a:r>
              <a:rPr lang="es-UY" sz="1000" dirty="0"/>
              <a:t>embeddings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DF8E8-49D4-BD2D-B297-60402C808A9A}"/>
              </a:ext>
            </a:extLst>
          </p:cNvPr>
          <p:cNvSpPr txBox="1"/>
          <p:nvPr/>
        </p:nvSpPr>
        <p:spPr>
          <a:xfrm>
            <a:off x="3818830" y="34171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Dividir en trozos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107CB-7530-2E09-9CC2-442A83D0C4EB}"/>
              </a:ext>
            </a:extLst>
          </p:cNvPr>
          <p:cNvSpPr txBox="1"/>
          <p:nvPr/>
        </p:nvSpPr>
        <p:spPr>
          <a:xfrm>
            <a:off x="2334159" y="338638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Convertir a textos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589FD-FE85-60BA-F849-2A19111CED32}"/>
              </a:ext>
            </a:extLst>
          </p:cNvPr>
          <p:cNvSpPr txBox="1"/>
          <p:nvPr/>
        </p:nvSpPr>
        <p:spPr>
          <a:xfrm>
            <a:off x="1087920" y="4078385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64806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B239A515-A45F-1C9A-EA40-54CA06C20188}"/>
              </a:ext>
            </a:extLst>
          </p:cNvPr>
          <p:cNvSpPr txBox="1"/>
          <p:nvPr/>
        </p:nvSpPr>
        <p:spPr>
          <a:xfrm>
            <a:off x="670314" y="923699"/>
            <a:ext cx="8016240" cy="336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Descripción general</a:t>
            </a:r>
            <a:r>
              <a:rPr lang="es-MX" sz="1600" b="1" dirty="0">
                <a:latin typeface="Helvetica Neue Ligh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Utilizamos Tableau para realizar un análisis exploratorio de las votaciones de la Asamblea General de la ONU, partiendo de datos preprocesados almacenados en la carpeta '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dataverse_files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’.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Proceso de Procesamiento: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Archivo: ProcesamientoDatasetUNVote.ipynb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Ajustes realizados: Unificación de nombres de países, unificación de formatos de votaciones y generación de registros para la resolución de 2024.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UY" sz="1600" b="1" dirty="0">
                <a:latin typeface="Helvetica Neue Light"/>
              </a:rPr>
              <a:t>Estruc</a:t>
            </a:r>
            <a:r>
              <a:rPr lang="es-MX" sz="1600" b="1" dirty="0">
                <a:latin typeface="Helvetica Neue Light"/>
              </a:rPr>
              <a:t>tura del Archivo de Tableau: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Botones desplegables permiten seleccionar temas y resoluciones.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Visualizaciones en un mapamundi reflejan las votaciones por país para la resolución seleccionada.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677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B239A515-A45F-1C9A-EA40-54CA06C20188}"/>
              </a:ext>
            </a:extLst>
          </p:cNvPr>
          <p:cNvSpPr txBox="1"/>
          <p:nvPr/>
        </p:nvSpPr>
        <p:spPr>
          <a:xfrm>
            <a:off x="670314" y="923699"/>
            <a:ext cx="8016240" cy="394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Indicadores de Votaciones: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Indicadores centrales muestran votos de miembros permanentes y no permanentes del Consejo de Seguridad.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Visualización de votaciones de todos los estados miembros de la ONU.</a:t>
            </a:r>
          </a:p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Tablas de Distribución de Votaciones: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Una tabla muestra la distribución global de votaciones por 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Otra tabla ofrece detalles sobre cómo votaron los miembros permanentes en relación a ese tema.</a:t>
            </a:r>
          </a:p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Caso de Estudio: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Análisis de votaciones para las opiniones consultivas seleccionadas, incluyendo la respuesta de la corte y la distribución de votos de los miembros permanentes del Consejo de Seguridad.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Este análisis facilita una comprensión detallada de las dinámicas de votación y su impacto en decisiones internacionales.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Este contenido proporciona una visión integral de las votaciones de la ONU.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4764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</a:t>
            </a:r>
            <a:r>
              <a:rPr lang="es-ES" sz="2400" b="0" i="0" u="none" strike="noStrike" cap="none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Institute</a:t>
            </a:r>
            <a:r>
              <a:rPr lang="es-ES" sz="2400" b="0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Visualizaciones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C76E7-4D72-72EE-33A6-BE4CEABE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8" y="1133372"/>
            <a:ext cx="5099040" cy="3241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C571C-AFC7-F897-F41A-07F17C44B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98" y="923659"/>
            <a:ext cx="1151826" cy="355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6DA16-9AC8-3E41-EFAF-6ED2DF20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918" y="887333"/>
            <a:ext cx="1209142" cy="37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 </a:t>
            </a:r>
            <a:r>
              <a:rPr lang="es-ES" sz="1600" b="1" i="0" u="none" strike="noStrike" cap="none" dirty="0">
                <a:solidFill>
                  <a:srgbClr val="FFC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</a:t>
            </a: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Visualizaciones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490F0-20D8-18D2-2CD9-B9D61B10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72" y="1182882"/>
            <a:ext cx="5925119" cy="33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760DE103-6E6E-8BC0-9DF6-7993C9336394}"/>
              </a:ext>
            </a:extLst>
          </p:cNvPr>
          <p:cNvSpPr txBox="1"/>
          <p:nvPr/>
        </p:nvSpPr>
        <p:spPr>
          <a:xfrm>
            <a:off x="670314" y="923699"/>
            <a:ext cx="8016240" cy="412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Análisis de Cardinalidad y Balanceo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Utilización de funciones y gráficos para evaluar la diversidad y distribución de las clases en el dataset, asegurando un balance adecuado para un análisis efectivo.</a:t>
            </a:r>
          </a:p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Ngramas y Nube de Palabras: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Herramientas: Ngrams y Wordclouds.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Objetivos: Identificar patrones de palabras y frases clave, verificar la calidad de la data para iteraciones de preprocesamiento, y facilitar la comprensión de los temas predominantes.</a:t>
            </a:r>
          </a:p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Word Embeddings con Word2Vec:</a:t>
            </a:r>
          </a:p>
          <a:p>
            <a:pPr marL="238125" marR="58579" indent="-228600" algn="just">
              <a:lnSpc>
                <a:spcPct val="200000"/>
              </a:lnSpc>
              <a:spcBef>
                <a:spcPts val="180"/>
              </a:spcBef>
              <a:buFont typeface="+mj-lt"/>
              <a:buAutoNum type="arabicPeriod"/>
            </a:pPr>
            <a:r>
              <a:rPr lang="es-MX" sz="1200" b="1" dirty="0">
                <a:latin typeface="Helvetica Neue Light"/>
              </a:rPr>
              <a:t>Inicialización y Entrenamiento: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Definición de Parámetros: Tamaño de vector, contexto de ventana, frecuencia mínima de palabras.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Construcción del Vocabulario: A partir de un corpus preprocesado y </a:t>
            </a:r>
            <a:r>
              <a:rPr lang="es-MX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tokenizado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Entrenamiento del Modelo: Realizado durante 10 épocas para optimizar la representación vectorial del texto.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57415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760DE103-6E6E-8BC0-9DF6-7993C9336394}"/>
              </a:ext>
            </a:extLst>
          </p:cNvPr>
          <p:cNvSpPr txBox="1"/>
          <p:nvPr/>
        </p:nvSpPr>
        <p:spPr>
          <a:xfrm>
            <a:off x="670314" y="923699"/>
            <a:ext cx="8016240" cy="305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Word Embeddings con Word2Vec:</a:t>
            </a:r>
          </a:p>
          <a:p>
            <a:pPr marL="238125" marR="58579" indent="-228600" algn="just">
              <a:lnSpc>
                <a:spcPct val="200000"/>
              </a:lnSpc>
              <a:spcBef>
                <a:spcPts val="180"/>
              </a:spcBef>
              <a:buFont typeface="+mj-lt"/>
              <a:buAutoNum type="arabicPeriod" startAt="2"/>
            </a:pPr>
            <a:r>
              <a:rPr lang="es-MX" sz="1200" b="1" dirty="0">
                <a:latin typeface="Helvetica Neue Light"/>
              </a:rPr>
              <a:t>O</a:t>
            </a:r>
            <a:r>
              <a:rPr lang="es-UY" sz="1200" b="1" dirty="0">
                <a:latin typeface="Helvetica Neue Light"/>
              </a:rPr>
              <a:t>peraciones Post-Entrenamiento</a:t>
            </a:r>
            <a:r>
              <a:rPr lang="es-MX" sz="1200" b="1" dirty="0">
                <a:latin typeface="Helvetica Neue Ligh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Guardado y Carga: Modelo guardado como w2v_sg_model.pkl para reutilización futura sin reentrenamiento.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Validación: Función </a:t>
            </a:r>
            <a:r>
              <a:rPr lang="es-MX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print_sim_words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para mostrar palabras semánticamente similares y validar la efectividad del modelo.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38125" marR="58579" indent="-228600" algn="just">
              <a:lnSpc>
                <a:spcPct val="200000"/>
              </a:lnSpc>
              <a:spcBef>
                <a:spcPts val="180"/>
              </a:spcBef>
              <a:buFont typeface="+mj-lt"/>
              <a:buAutoNum type="arabicPeriod" startAt="2"/>
            </a:pPr>
            <a:r>
              <a:rPr lang="es-MX" sz="1200" b="1" dirty="0">
                <a:latin typeface="Helvetica Neue Light"/>
              </a:rPr>
              <a:t>Visualización de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Representación en 2D: Gráfica que muestra la agrupación semántica de palabras clave y sus similares para una interpretación visual clara de la semántica.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756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8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8490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Bienvenidos y Bienvenidas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Modelado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760DE103-6E6E-8BC0-9DF6-7993C9336394}"/>
              </a:ext>
            </a:extLst>
          </p:cNvPr>
          <p:cNvSpPr txBox="1"/>
          <p:nvPr/>
        </p:nvSpPr>
        <p:spPr>
          <a:xfrm>
            <a:off x="670313" y="923699"/>
            <a:ext cx="8377821" cy="41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R="58579" lvl="1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Preprocesamiento con NLTK:</a:t>
            </a:r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38125" marR="58579" lvl="3" indent="-228600" algn="just">
              <a:lnSpc>
                <a:spcPct val="2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es-MX" sz="1200" b="1" dirty="0">
                <a:latin typeface="Helvetica Neue Light"/>
              </a:rPr>
              <a:t>Herramientas de Procesamiento Inicializadas: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Tokenizador: RegexpTokenizer para seleccionar caracteres alfanuméricos.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Stop-</a:t>
            </a:r>
            <a:r>
              <a:rPr lang="es-MX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Words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Carga de lista de stopwords del inglés.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Lematización: WordNetLemmatizer para normalización a la forma base de las palabras.</a:t>
            </a:r>
          </a:p>
          <a:p>
            <a:pPr marL="238125" marR="58579" lvl="1" indent="-228600" algn="just">
              <a:lnSpc>
                <a:spcPct val="2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es-MX" sz="1200" b="1" dirty="0">
                <a:latin typeface="Helvetica Neue Light"/>
              </a:rPr>
              <a:t>Funciones de Preprocesamiento (nltk_cleaner):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Manejo de texto nulo, normalización Unicode, tokenización, eliminación de stopwords, y conversión de números a palabras mediante num2words.</a:t>
            </a:r>
          </a:p>
          <a:p>
            <a:pPr marR="58579" lvl="1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Modelo de Deep Learning:</a:t>
            </a:r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457200" lvl="1"/>
            <a:endParaRPr lang="es-MX" sz="1200" b="1" dirty="0">
              <a:latin typeface="Helvetica Neue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En desarrollo: Preparación para integrar un modelo avanzado de </a:t>
            </a:r>
            <a:r>
              <a:rPr lang="es-MX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deep</a:t>
            </a: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learning para análisis y predicción basados en los datos procesados y estructurados.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Este resumen proporciona una vista integral de las técnicas y procesos utilizados para analizar y preparar el dataset de la ICJ, asegurando la adecuada preparación para el análisis NLP avanzado y futuras predicciones mediante modelos de Deep learning.</a:t>
            </a:r>
          </a:p>
          <a:p>
            <a:pPr marL="457200" lvl="1"/>
            <a:endParaRPr lang="es-MX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68636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7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>
              <a:highlight>
                <a:srgbClr val="FFFF00"/>
              </a:highlight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Informe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74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clase, nos centraremos en conocer el lenguaje de Scala, para ello nos apoyaremos en todo lo aprendido en la clase de Fundamentos de Java y veremos específicamente los conceptos esenciales de programación en Scala.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Iniciemos! </a:t>
            </a:r>
            <a:endParaRPr dirty="0"/>
          </a:p>
          <a:p>
            <a:pPr marL="9525" marR="58579" lvl="0" indent="0" algn="just" rtl="0">
              <a:lnSpc>
                <a:spcPct val="204642"/>
              </a:lnSpc>
              <a:spcBef>
                <a:spcPts val="18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Conclusiones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5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662940" y="1309393"/>
            <a:ext cx="8016240" cy="223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4642"/>
              </a:lnSpc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Biblioteca Digital de Naciones Unidas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dirty="0">
                <a:sym typeface="Helvetica Neue Light"/>
                <a:hlinkClick r:id="rId3"/>
              </a:rPr>
              <a:t>https://digitallibrary.un.org/?ln=en</a:t>
            </a:r>
            <a:endParaRPr lang="es-ES" dirty="0">
              <a:sym typeface="Helvetica Neue Light"/>
            </a:endParaRPr>
          </a:p>
          <a:p>
            <a:pPr marL="9525" marR="58579" lvl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</a:pPr>
            <a:r>
              <a:rPr lang="es-ES" b="1" dirty="0">
                <a:latin typeface="Helvetica Neue Light"/>
                <a:sym typeface="Helvetica Neue Light"/>
              </a:rPr>
              <a:t>Corte Internacional de Justicia</a:t>
            </a:r>
            <a:r>
              <a:rPr lang="es-ES" dirty="0">
                <a:latin typeface="Helvetica Neue Light"/>
                <a:sym typeface="Helvetica Neue Light"/>
              </a:rPr>
              <a:t>	</a:t>
            </a:r>
            <a:r>
              <a:rPr lang="es-UY" dirty="0">
                <a:hlinkClick r:id="rId4"/>
              </a:rPr>
              <a:t>https://www.icj-cij.org/advisory-proceedings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5"/>
              </a:rPr>
              <a:t>https://www.icj-cij.org/case/131/written-proceedings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6"/>
              </a:rPr>
              <a:t>https://www.icj-cij.org/case/131/oral-proceedings</a:t>
            </a:r>
            <a:endParaRPr lang="es-UY" dirty="0"/>
          </a:p>
          <a:p>
            <a:pPr marL="9525" marR="58579" lvl="4" algn="just">
              <a:lnSpc>
                <a:spcPct val="204642"/>
              </a:lnSpc>
            </a:pPr>
            <a:r>
              <a:rPr lang="es-UY" dirty="0"/>
              <a:t>			</a:t>
            </a:r>
            <a:r>
              <a:rPr lang="es-UY" dirty="0">
                <a:hlinkClick r:id="rId7"/>
              </a:rPr>
              <a:t>https://www.icj-cij.org/case/131/advisory-opinions</a:t>
            </a:r>
            <a:endParaRPr dirty="0"/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Materiales de interés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5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/>
        </p:nvSpPr>
        <p:spPr>
          <a:xfrm>
            <a:off x="1733475" y="375472"/>
            <a:ext cx="4502944" cy="37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PMI (Project Management Institute)</a:t>
            </a:r>
            <a:endParaRPr sz="2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Agradecimientos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Google Shape;26;p6">
            <a:extLst>
              <a:ext uri="{FF2B5EF4-FFF2-40B4-BE49-F238E27FC236}">
                <a16:creationId xmlns:a16="http://schemas.microsoft.com/office/drawing/2014/main" id="{8460197F-A207-9A5D-468A-2AC207326DBE}"/>
              </a:ext>
            </a:extLst>
          </p:cNvPr>
          <p:cNvSpPr txBox="1"/>
          <p:nvPr/>
        </p:nvSpPr>
        <p:spPr>
          <a:xfrm>
            <a:off x="563880" y="1187259"/>
            <a:ext cx="8016240" cy="229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ctr">
              <a:lnSpc>
                <a:spcPct val="204642"/>
              </a:lnSpc>
            </a:pPr>
            <a:r>
              <a:rPr lang="es-UY" sz="72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 !!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9240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/>
          <p:nvPr/>
        </p:nvSpPr>
        <p:spPr>
          <a:xfrm>
            <a:off x="550875" y="3900350"/>
            <a:ext cx="56700" cy="79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698500" y="3824150"/>
            <a:ext cx="322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Datos de contacto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82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lvl="0" indent="0" algn="just" rtl="0">
              <a:lnSpc>
                <a:spcPct val="204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Investigación:</a:t>
            </a:r>
          </a:p>
          <a:p>
            <a:pPr algn="l"/>
            <a:r>
              <a:rPr lang="es-MX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Enfocamos nuestro estudio en el análisis de votaciones nominales de la Asamblea General de la ONU desde 1946 hasta 2024, destacando temas globales críticos:</a:t>
            </a:r>
          </a:p>
          <a:p>
            <a:pPr algn="l"/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Conflicto palestino (19% de los votos)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Armas nucleares (13%)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Control de armas y desarme (16%)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Colonialismo (18%)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Derechos humanos (17%)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Desarrollo económico (9%)</a:t>
            </a:r>
          </a:p>
          <a:p>
            <a:pPr marL="9525" marR="58579" algn="just">
              <a:lnSpc>
                <a:spcPct val="204642"/>
              </a:lnSpc>
            </a:pPr>
            <a:r>
              <a:rPr lang="es-UY" sz="1800" b="1" dirty="0">
                <a:latin typeface="Helvetica Neue Light"/>
              </a:rPr>
              <a:t>Base de Datos: </a:t>
            </a:r>
          </a:p>
          <a:p>
            <a:pPr marL="9525" marR="58579" lvl="0" indent="0" algn="just" rtl="0">
              <a:spcBef>
                <a:spcPts val="180"/>
              </a:spcBef>
              <a:spcAft>
                <a:spcPts val="0"/>
              </a:spcAft>
              <a:buNone/>
            </a:pPr>
            <a:r>
              <a:rPr lang="es-UY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Utilizamos el dataset de Harvard University DataVerse, específicamente el United Nations General Assembly Voting Data</a:t>
            </a:r>
            <a:r>
              <a:rPr lang="es-UY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32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12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Enfoque Específico: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Nos centramos en las votaciones sobre el conflicto palestino y las opiniones consultivas relacionadas, en particular la opinión de 2004 (A/ES-10/273) sobre las consecuencias jurídicas de la construcción del muro israelí en territorio palestino.</a:t>
            </a:r>
          </a:p>
          <a:p>
            <a:pPr algn="l">
              <a:lnSpc>
                <a:spcPct val="200000"/>
              </a:lnSpc>
            </a:pPr>
            <a:r>
              <a:rPr lang="es-MX" sz="1800" b="1" dirty="0">
                <a:latin typeface="Helvetica Neue Light"/>
              </a:rPr>
              <a:t>Metodología de Análisis: </a:t>
            </a:r>
          </a:p>
          <a:p>
            <a:pPr algn="l"/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Aplicamos NLP a documentos legales y opiniones consultivas, utilizando BERT para el análisis de sentimientos y un modelo de Preguntas y Respuestas para inferir resultados de votaciones futuras, como la opinión consultiva en curso (A/Res/77/247).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85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60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Diagrama del proceso de opinión consultiva desde la solicitud de UN 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5DF86-DC5A-4CE8-2381-086A3AE05CD9}"/>
              </a:ext>
            </a:extLst>
          </p:cNvPr>
          <p:cNvSpPr/>
          <p:nvPr/>
        </p:nvSpPr>
        <p:spPr>
          <a:xfrm>
            <a:off x="1270591" y="1653378"/>
            <a:ext cx="1522026" cy="3373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8A8B8A-AE62-6468-21E5-96FCB63C6C52}"/>
              </a:ext>
            </a:extLst>
          </p:cNvPr>
          <p:cNvSpPr/>
          <p:nvPr/>
        </p:nvSpPr>
        <p:spPr>
          <a:xfrm>
            <a:off x="2792617" y="2412870"/>
            <a:ext cx="1086971" cy="33739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2B6804-3B71-034C-3D16-961BEFAF3ECD}"/>
              </a:ext>
            </a:extLst>
          </p:cNvPr>
          <p:cNvSpPr/>
          <p:nvPr/>
        </p:nvSpPr>
        <p:spPr>
          <a:xfrm>
            <a:off x="420668" y="3455580"/>
            <a:ext cx="1086971" cy="36942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DAE9E01-69D0-FB93-9388-9B4615B09EBC}"/>
              </a:ext>
            </a:extLst>
          </p:cNvPr>
          <p:cNvSpPr/>
          <p:nvPr/>
        </p:nvSpPr>
        <p:spPr>
          <a:xfrm>
            <a:off x="1724136" y="2273730"/>
            <a:ext cx="605118" cy="59604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BF7B434-175B-39DA-8DF1-92CC048952AC}"/>
              </a:ext>
            </a:extLst>
          </p:cNvPr>
          <p:cNvSpPr/>
          <p:nvPr/>
        </p:nvSpPr>
        <p:spPr>
          <a:xfrm>
            <a:off x="6270351" y="3321260"/>
            <a:ext cx="605118" cy="59604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D2742C-FBB8-6454-66F6-EA4832FED773}"/>
              </a:ext>
            </a:extLst>
          </p:cNvPr>
          <p:cNvSpPr/>
          <p:nvPr/>
        </p:nvSpPr>
        <p:spPr>
          <a:xfrm>
            <a:off x="2785893" y="3455582"/>
            <a:ext cx="1086971" cy="8878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EFCBCD-74CC-B4DB-29D8-4F4E019BBECB}"/>
              </a:ext>
            </a:extLst>
          </p:cNvPr>
          <p:cNvSpPr/>
          <p:nvPr/>
        </p:nvSpPr>
        <p:spPr>
          <a:xfrm>
            <a:off x="5905052" y="1811888"/>
            <a:ext cx="1335720" cy="64970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1D4AD8-8649-29DC-6B3D-5116253C3C6C}"/>
              </a:ext>
            </a:extLst>
          </p:cNvPr>
          <p:cNvSpPr/>
          <p:nvPr/>
        </p:nvSpPr>
        <p:spPr>
          <a:xfrm>
            <a:off x="5905051" y="2716271"/>
            <a:ext cx="1335721" cy="3493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1E2164-DDE8-BFB4-ADDB-88DD9D2F8B14}"/>
              </a:ext>
            </a:extLst>
          </p:cNvPr>
          <p:cNvSpPr/>
          <p:nvPr/>
        </p:nvSpPr>
        <p:spPr>
          <a:xfrm>
            <a:off x="5968921" y="4124657"/>
            <a:ext cx="1207977" cy="36805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5A1142-F07B-14C8-A943-FE7D86518841}"/>
              </a:ext>
            </a:extLst>
          </p:cNvPr>
          <p:cNvSpPr/>
          <p:nvPr/>
        </p:nvSpPr>
        <p:spPr>
          <a:xfrm>
            <a:off x="7430232" y="3411897"/>
            <a:ext cx="1080247" cy="41037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77507-4243-70E9-E4D1-3CCACD281B36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329254" y="2571750"/>
            <a:ext cx="463363" cy="9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A0815-734B-B494-69CF-C487248551D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26695" y="2869770"/>
            <a:ext cx="0" cy="320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6C7B25-DDB6-5B40-4ADC-283E27715CA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26695" y="1990776"/>
            <a:ext cx="0" cy="28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2BB22E-7A1B-6B80-B09C-543D6A00A8D5}"/>
              </a:ext>
            </a:extLst>
          </p:cNvPr>
          <p:cNvCxnSpPr>
            <a:cxnSpLocks/>
          </p:cNvCxnSpPr>
          <p:nvPr/>
        </p:nvCxnSpPr>
        <p:spPr>
          <a:xfrm>
            <a:off x="3329378" y="3203292"/>
            <a:ext cx="0" cy="25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5D5EC5-4778-1DF5-B9B2-06FBEB6FDE5A}"/>
              </a:ext>
            </a:extLst>
          </p:cNvPr>
          <p:cNvCxnSpPr>
            <a:cxnSpLocks/>
          </p:cNvCxnSpPr>
          <p:nvPr/>
        </p:nvCxnSpPr>
        <p:spPr>
          <a:xfrm>
            <a:off x="964153" y="3203292"/>
            <a:ext cx="0" cy="23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BFA1D7-E446-1C14-D10E-F62BC7422B26}"/>
              </a:ext>
            </a:extLst>
          </p:cNvPr>
          <p:cNvCxnSpPr>
            <a:cxnSpLocks/>
          </p:cNvCxnSpPr>
          <p:nvPr/>
        </p:nvCxnSpPr>
        <p:spPr>
          <a:xfrm flipH="1">
            <a:off x="964153" y="3203292"/>
            <a:ext cx="236522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3CC89-88C7-FB89-A711-1FC7445699E4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6572910" y="3065660"/>
            <a:ext cx="2" cy="2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53D1A4-3D9A-885B-42A9-3641866709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72912" y="2461596"/>
            <a:ext cx="0" cy="254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72EBCE-2946-264E-D01E-C97589FA5D1E}"/>
              </a:ext>
            </a:extLst>
          </p:cNvPr>
          <p:cNvCxnSpPr>
            <a:cxnSpLocks/>
          </p:cNvCxnSpPr>
          <p:nvPr/>
        </p:nvCxnSpPr>
        <p:spPr>
          <a:xfrm flipH="1">
            <a:off x="6572910" y="3899491"/>
            <a:ext cx="1" cy="225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376AB4-164D-DE79-4227-008B291D432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875469" y="3617083"/>
            <a:ext cx="554763" cy="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359AC43-7E32-0CD4-1221-4EBBFFF40B53}"/>
              </a:ext>
            </a:extLst>
          </p:cNvPr>
          <p:cNvSpPr txBox="1"/>
          <p:nvPr/>
        </p:nvSpPr>
        <p:spPr>
          <a:xfrm>
            <a:off x="1305985" y="1678405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Votaciones Resoluciones Asamblea </a:t>
            </a:r>
          </a:p>
          <a:p>
            <a:r>
              <a:rPr lang="es-UY" sz="600" dirty="0"/>
              <a:t>General Naciones Unidas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A0D0AC-9440-309A-7341-FBDE3E55B88A}"/>
              </a:ext>
            </a:extLst>
          </p:cNvPr>
          <p:cNvSpPr txBox="1"/>
          <p:nvPr/>
        </p:nvSpPr>
        <p:spPr>
          <a:xfrm>
            <a:off x="2887864" y="2494685"/>
            <a:ext cx="96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dirty="0"/>
              <a:t>Detener el proceso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9388EC-542C-FE4A-EAD3-F60BCD61F26B}"/>
              </a:ext>
            </a:extLst>
          </p:cNvPr>
          <p:cNvSpPr txBox="1"/>
          <p:nvPr/>
        </p:nvSpPr>
        <p:spPr>
          <a:xfrm>
            <a:off x="414172" y="3461669"/>
            <a:ext cx="10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dirty="0"/>
              <a:t>Se adoptan las medidas </a:t>
            </a:r>
          </a:p>
          <a:p>
            <a:r>
              <a:rPr lang="es-UY" sz="600" dirty="0"/>
              <a:t>expuestas en la resolución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49F24-4088-998E-E4AF-8839A501820E}"/>
              </a:ext>
            </a:extLst>
          </p:cNvPr>
          <p:cNvSpPr txBox="1"/>
          <p:nvPr/>
        </p:nvSpPr>
        <p:spPr>
          <a:xfrm>
            <a:off x="2851776" y="3656316"/>
            <a:ext cx="9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b="1" dirty="0"/>
              <a:t>Opinión Consultiva a la Corte internación de Justicia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1290D36-5E35-B630-E7D7-F50C04314BA3}"/>
              </a:ext>
            </a:extLst>
          </p:cNvPr>
          <p:cNvSpPr/>
          <p:nvPr/>
        </p:nvSpPr>
        <p:spPr>
          <a:xfrm>
            <a:off x="3888401" y="3018115"/>
            <a:ext cx="1218434" cy="812884"/>
          </a:xfrm>
          <a:custGeom>
            <a:avLst/>
            <a:gdLst>
              <a:gd name="connsiteX0" fmla="*/ 0 w 1701209"/>
              <a:gd name="connsiteY0" fmla="*/ 2030819 h 2030819"/>
              <a:gd name="connsiteX1" fmla="*/ 685800 w 1701209"/>
              <a:gd name="connsiteY1" fmla="*/ 1573619 h 2030819"/>
              <a:gd name="connsiteX2" fmla="*/ 1111102 w 1701209"/>
              <a:gd name="connsiteY2" fmla="*/ 260498 h 2030819"/>
              <a:gd name="connsiteX3" fmla="*/ 1701209 w 1701209"/>
              <a:gd name="connsiteY3" fmla="*/ 0 h 203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209" h="2030819">
                <a:moveTo>
                  <a:pt x="0" y="2030819"/>
                </a:moveTo>
                <a:cubicBezTo>
                  <a:pt x="250308" y="1949745"/>
                  <a:pt x="500616" y="1868672"/>
                  <a:pt x="685800" y="1573619"/>
                </a:cubicBezTo>
                <a:cubicBezTo>
                  <a:pt x="870984" y="1278566"/>
                  <a:pt x="941867" y="522768"/>
                  <a:pt x="1111102" y="260498"/>
                </a:cubicBezTo>
                <a:cubicBezTo>
                  <a:pt x="1280337" y="-1772"/>
                  <a:pt x="1634756" y="4430"/>
                  <a:pt x="1701209" y="0"/>
                </a:cubicBezTo>
              </a:path>
            </a:pathLst>
          </a:custGeom>
          <a:noFill/>
          <a:ln w="63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769F7C-97E6-0E5D-4F7E-AD5875A6FE67}"/>
              </a:ext>
            </a:extLst>
          </p:cNvPr>
          <p:cNvSpPr txBox="1"/>
          <p:nvPr/>
        </p:nvSpPr>
        <p:spPr>
          <a:xfrm>
            <a:off x="658796" y="2479417"/>
            <a:ext cx="11224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¿Resultado de la votación?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A29EF-E8E0-BF8B-1BA1-A2F7CE3C5FDA}"/>
              </a:ext>
            </a:extLst>
          </p:cNvPr>
          <p:cNvSpPr txBox="1"/>
          <p:nvPr/>
        </p:nvSpPr>
        <p:spPr>
          <a:xfrm>
            <a:off x="3317656" y="3190252"/>
            <a:ext cx="2535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Si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B15905-C543-2425-6E5F-251414129AB2}"/>
              </a:ext>
            </a:extLst>
          </p:cNvPr>
          <p:cNvSpPr txBox="1"/>
          <p:nvPr/>
        </p:nvSpPr>
        <p:spPr>
          <a:xfrm>
            <a:off x="683298" y="3190252"/>
            <a:ext cx="2535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Si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64D401-8B63-40A7-F27C-5619024F3261}"/>
              </a:ext>
            </a:extLst>
          </p:cNvPr>
          <p:cNvSpPr txBox="1"/>
          <p:nvPr/>
        </p:nvSpPr>
        <p:spPr>
          <a:xfrm>
            <a:off x="2367390" y="2396429"/>
            <a:ext cx="2840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ED2B0A-4EF3-2ED3-EE94-B64558C32D20}"/>
              </a:ext>
            </a:extLst>
          </p:cNvPr>
          <p:cNvCxnSpPr>
            <a:cxnSpLocks/>
          </p:cNvCxnSpPr>
          <p:nvPr/>
        </p:nvCxnSpPr>
        <p:spPr>
          <a:xfrm flipH="1" flipV="1">
            <a:off x="2792617" y="1802375"/>
            <a:ext cx="1311550" cy="95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0E0A4C-CA86-7659-DFB7-AF315D188DF8}"/>
              </a:ext>
            </a:extLst>
          </p:cNvPr>
          <p:cNvCxnSpPr>
            <a:cxnSpLocks/>
          </p:cNvCxnSpPr>
          <p:nvPr/>
        </p:nvCxnSpPr>
        <p:spPr>
          <a:xfrm flipH="1">
            <a:off x="4080223" y="1811888"/>
            <a:ext cx="23944" cy="276011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FC7EA4-0D04-6E3B-AE82-FF4D7202DF15}"/>
              </a:ext>
            </a:extLst>
          </p:cNvPr>
          <p:cNvCxnSpPr>
            <a:cxnSpLocks/>
          </p:cNvCxnSpPr>
          <p:nvPr/>
        </p:nvCxnSpPr>
        <p:spPr>
          <a:xfrm flipH="1">
            <a:off x="3329378" y="4572000"/>
            <a:ext cx="74721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954850-6FBF-2734-7719-F2648C2B0BC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329378" y="4343400"/>
            <a:ext cx="1" cy="2286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D58EB7-7F5A-A99F-57EF-534548615B0B}"/>
              </a:ext>
            </a:extLst>
          </p:cNvPr>
          <p:cNvSpPr txBox="1"/>
          <p:nvPr/>
        </p:nvSpPr>
        <p:spPr>
          <a:xfrm>
            <a:off x="5349508" y="1535367"/>
            <a:ext cx="31072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600" b="1" dirty="0"/>
              <a:t>Opinión Consultiva a la Corte internación de Justicia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3C77B2-82F6-6261-CE90-5416C8C97E99}"/>
              </a:ext>
            </a:extLst>
          </p:cNvPr>
          <p:cNvSpPr txBox="1"/>
          <p:nvPr/>
        </p:nvSpPr>
        <p:spPr>
          <a:xfrm>
            <a:off x="5987792" y="1955618"/>
            <a:ext cx="117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600" dirty="0"/>
              <a:t>Written Proceedings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600" dirty="0"/>
              <a:t>Oral Proceedings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600" dirty="0"/>
              <a:t>Rosolution UN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CD5EEF-E1F3-CC35-0869-053869CCF4EA}"/>
              </a:ext>
            </a:extLst>
          </p:cNvPr>
          <p:cNvSpPr txBox="1"/>
          <p:nvPr/>
        </p:nvSpPr>
        <p:spPr>
          <a:xfrm>
            <a:off x="6596696" y="3899491"/>
            <a:ext cx="2535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Si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45C158-FFD1-9E38-1450-C006EB105806}"/>
              </a:ext>
            </a:extLst>
          </p:cNvPr>
          <p:cNvSpPr txBox="1"/>
          <p:nvPr/>
        </p:nvSpPr>
        <p:spPr>
          <a:xfrm>
            <a:off x="6929674" y="3442540"/>
            <a:ext cx="2840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70E8C3-8438-A9B6-30AA-32AF8238D942}"/>
              </a:ext>
            </a:extLst>
          </p:cNvPr>
          <p:cNvSpPr txBox="1"/>
          <p:nvPr/>
        </p:nvSpPr>
        <p:spPr>
          <a:xfrm>
            <a:off x="5277904" y="3507596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600" dirty="0"/>
              <a:t>¿Es la corte competente?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AF0F8-1013-6754-8480-1494F74D8230}"/>
              </a:ext>
            </a:extLst>
          </p:cNvPr>
          <p:cNvSpPr txBox="1"/>
          <p:nvPr/>
        </p:nvSpPr>
        <p:spPr>
          <a:xfrm>
            <a:off x="5968921" y="2725220"/>
            <a:ext cx="12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dirty="0"/>
              <a:t>Análisis documental por parte de la ICJ de los insumos por parte de UN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E47536-ED69-A1CD-30EE-5871C748D375}"/>
              </a:ext>
            </a:extLst>
          </p:cNvPr>
          <p:cNvSpPr txBox="1"/>
          <p:nvPr/>
        </p:nvSpPr>
        <p:spPr>
          <a:xfrm>
            <a:off x="7536757" y="3524749"/>
            <a:ext cx="96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dirty="0"/>
              <a:t>Detener el proceso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53CB78-2E31-4C66-ADB5-B686CE2410A9}"/>
              </a:ext>
            </a:extLst>
          </p:cNvPr>
          <p:cNvSpPr txBox="1"/>
          <p:nvPr/>
        </p:nvSpPr>
        <p:spPr>
          <a:xfrm>
            <a:off x="5998121" y="4126199"/>
            <a:ext cx="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00" dirty="0"/>
              <a:t>Se genera el Advisory Opinions y la votación de los jueces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AD4E48E-1FE7-83D7-5C51-D34CE8E59FE6}"/>
              </a:ext>
            </a:extLst>
          </p:cNvPr>
          <p:cNvSpPr/>
          <p:nvPr/>
        </p:nvSpPr>
        <p:spPr>
          <a:xfrm>
            <a:off x="5112629" y="1528270"/>
            <a:ext cx="3578273" cy="31322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9372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148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Objetivo del Modelo: </a:t>
            </a:r>
          </a:p>
          <a:p>
            <a:pPr marL="9525" marR="58579" algn="just">
              <a:spcBef>
                <a:spcPts val="180"/>
              </a:spcBef>
            </a:pPr>
            <a:r>
              <a:rPr lang="es-MX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Predecir el resultado de futuras votaciones relacionadas con el conflicto palestino, basándonos en análisis de sentimiento y respuestas a preguntas legales específicas.</a:t>
            </a:r>
          </a:p>
          <a:p>
            <a:pPr marL="9525" marR="58579" algn="just">
              <a:spcBef>
                <a:spcPts val="180"/>
              </a:spcBef>
            </a:pP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Presentación</a:t>
            </a:r>
            <a:endParaRPr sz="1600" b="1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BC166-AC20-15C1-827B-0C4CCAA1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08" y="2877809"/>
            <a:ext cx="2195675" cy="805556"/>
          </a:xfrm>
          <a:prstGeom prst="rect">
            <a:avLst/>
          </a:prstGeom>
        </p:spPr>
      </p:pic>
      <p:pic>
        <p:nvPicPr>
          <p:cNvPr id="3" name="Picture 4" descr="Home">
            <a:extLst>
              <a:ext uri="{FF2B5EF4-FFF2-40B4-BE49-F238E27FC236}">
                <a16:creationId xmlns:a16="http://schemas.microsoft.com/office/drawing/2014/main" id="{D87FB89B-2AAC-E618-0214-EE4B68A1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30" y="2829266"/>
            <a:ext cx="854099" cy="85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8288C-B60D-C98D-D42E-C203DBF853A0}"/>
              </a:ext>
            </a:extLst>
          </p:cNvPr>
          <p:cNvSpPr txBox="1"/>
          <p:nvPr/>
        </p:nvSpPr>
        <p:spPr>
          <a:xfrm>
            <a:off x="5462129" y="2933149"/>
            <a:ext cx="244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Corte Internacional</a:t>
            </a:r>
          </a:p>
          <a:p>
            <a:r>
              <a:rPr lang="es-UY" sz="18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Justicia</a:t>
            </a:r>
          </a:p>
        </p:txBody>
      </p:sp>
    </p:spTree>
    <p:extLst>
      <p:ext uri="{BB962C8B-B14F-4D97-AF65-F5344CB8AC3E}">
        <p14:creationId xmlns:p14="http://schemas.microsoft.com/office/powerpoint/2010/main" val="31337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Dividimos los datos y ficheros en dos categorías principales:</a:t>
            </a:r>
            <a:r>
              <a:rPr lang="es-MX" sz="1800" b="1" dirty="0">
                <a:latin typeface="Helvetica Neue Light"/>
              </a:rPr>
              <a:t> </a:t>
            </a:r>
          </a:p>
          <a:p>
            <a:pPr marL="342900" lvl="1" indent="-342900">
              <a:buFont typeface="+mj-lt"/>
              <a:buAutoNum type="arabicParenR"/>
            </a:pPr>
            <a:r>
              <a:rPr lang="es-MX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Votaciones de la Asamblea General de la ONU:</a:t>
            </a: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1946 hasta 2014 provienen del Harvard University DataVerse y el repositorio United Nations General Assembly Voting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desde 2014 obtenidos mediante técnicas de Crawling y Scrapping de la Biblioteca Digital de la ONU (United Nations Digital Library).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342900" lvl="1" indent="-342900">
              <a:buFont typeface="+mj-lt"/>
              <a:buAutoNum type="arabicParenR" startAt="2"/>
            </a:pPr>
            <a:r>
              <a:rPr lang="es-MX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Modelo de NLP para la opinión consultiva de la CIJ: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Datos de la Corte Internacional de Justicia, principalmente documentos en PDF de las opiniones consultivas de 2004 y 2023.</a:t>
            </a:r>
          </a:p>
          <a:p>
            <a:br>
              <a:rPr lang="es-MX" dirty="0"/>
            </a:br>
            <a:endParaRPr lang="es-MX" sz="1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9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309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Procesamiento y Estructuración de Datos: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Implementamos un sistema de Crawling con Selenium y WebDriver para extraer URLs y un sistema de Scrapping con lxml para procesar y almacenar los datos en formatos JSON y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Segmentamos y transformamos documentos PDF usando PyPDF2, permitiendo la organización de textos en formatos más manejables (texto plano y JSON).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>
              <a:lnSpc>
                <a:spcPct val="150000"/>
              </a:lnSpc>
            </a:pPr>
            <a:r>
              <a:rPr lang="es-UY" sz="1600" b="1" dirty="0">
                <a:latin typeface="Helvetica Neue Light"/>
              </a:rPr>
              <a:t>Dificultades: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Encontramos desafíos con los documentos de Oral Proceedings debido a la calidad de digitalización, lo que limitó el alcance inicial del dataset.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239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62940" y="923699"/>
            <a:ext cx="8016240" cy="246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9525" marR="58579" algn="just">
              <a:lnSpc>
                <a:spcPct val="200000"/>
              </a:lnSpc>
              <a:spcBef>
                <a:spcPts val="180"/>
              </a:spcBef>
            </a:pPr>
            <a:r>
              <a:rPr lang="es-MX" sz="1800" b="1" dirty="0">
                <a:latin typeface="Helvetica Neue Light"/>
              </a:rPr>
              <a:t>Datos y Ficheros: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Archivos Clave: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Diversos archivos JSON y de texto plano consolidan la información de las opiniones consultivas y procedimientos, facilitando el manejo y análisis para el modelo de NLP.</a:t>
            </a:r>
          </a:p>
          <a:p>
            <a:pPr marL="9525" marR="58579" algn="just">
              <a:lnSpc>
                <a:spcPct val="150000"/>
              </a:lnSpc>
              <a:spcBef>
                <a:spcPts val="180"/>
              </a:spcBef>
            </a:pPr>
            <a:r>
              <a:rPr lang="es-MX" sz="1600" b="1" dirty="0">
                <a:latin typeface="Helvetica Neue Light"/>
              </a:rPr>
              <a:t>Esquema de Consolidación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Los documentos están organizados de manera que se pueda acceder y analizar eficientemente, considerando el objetivo de alimentar nuestro modelo de NLP para predecir resultados de votaciones futuras en la Asamblea General.</a:t>
            </a:r>
          </a:p>
        </p:txBody>
      </p:sp>
      <p:sp>
        <p:nvSpPr>
          <p:cNvPr id="27" name="Google Shape;27;p6"/>
          <p:cNvSpPr txBox="1"/>
          <p:nvPr/>
        </p:nvSpPr>
        <p:spPr>
          <a:xfrm>
            <a:off x="662940" y="585145"/>
            <a:ext cx="457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Helvetica Neue Light"/>
              </a:rPr>
              <a:t>Documentación de Archivos del Proyecto</a:t>
            </a:r>
            <a:endParaRPr sz="1600" b="1" dirty="0"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849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1739</Words>
  <Application>Microsoft Office PowerPoint</Application>
  <PresentationFormat>On-screen Show (16:9)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ui-sans-serif</vt:lpstr>
      <vt:lpstr>Verdana</vt:lpstr>
      <vt:lpstr>Helvetica Neue Light</vt:lpstr>
      <vt:lpstr>Arial</vt:lpstr>
      <vt:lpstr>Roboto</vt:lpstr>
      <vt:lpstr>gg sans</vt:lpstr>
      <vt:lpstr>Simple Light</vt:lpstr>
      <vt:lpstr>Proyecto Final de Bootcamp: Big Data, Machine Learning y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BBIG DATA, INTELIGENCIA ARTIFICIAL &amp; MACHINE LEARNINGa Processing Data Divers</dc:title>
  <dc:creator>Itadmin</dc:creator>
  <cp:lastModifiedBy>Rolando Rodriguez</cp:lastModifiedBy>
  <cp:revision>8</cp:revision>
  <dcterms:modified xsi:type="dcterms:W3CDTF">2024-05-23T02:00:22Z</dcterms:modified>
</cp:coreProperties>
</file>