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78" r:id="rId7"/>
    <p:sldId id="279" r:id="rId8"/>
    <p:sldId id="258" r:id="rId9"/>
    <p:sldId id="280" r:id="rId10"/>
    <p:sldId id="282"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655" autoAdjust="0"/>
  </p:normalViewPr>
  <p:slideViewPr>
    <p:cSldViewPr snapToGrid="0">
      <p:cViewPr varScale="1">
        <p:scale>
          <a:sx n="69" d="100"/>
          <a:sy n="69" d="100"/>
        </p:scale>
        <p:origin x="882" y="7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4/28/2024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148088" y="3320736"/>
            <a:ext cx="4941771" cy="3200400"/>
          </a:xfrm>
        </p:spPr>
        <p:txBody>
          <a:bodyPr anchor="ctr"/>
          <a:lstStyle/>
          <a:p>
            <a:r>
              <a:rPr lang="en-US" dirty="0"/>
              <a:t>THE SCRUM-AGILE 	APPROACH</a:t>
            </a:r>
          </a:p>
        </p:txBody>
      </p:sp>
      <p:sp>
        <p:nvSpPr>
          <p:cNvPr id="3" name="TextBox 2">
            <a:extLst>
              <a:ext uri="{FF2B5EF4-FFF2-40B4-BE49-F238E27FC236}">
                <a16:creationId xmlns:a16="http://schemas.microsoft.com/office/drawing/2014/main" id="{AA54BA49-AA79-3E7E-A9BD-C27DF2F28A7F}"/>
              </a:ext>
            </a:extLst>
          </p:cNvPr>
          <p:cNvSpPr txBox="1"/>
          <p:nvPr/>
        </p:nvSpPr>
        <p:spPr>
          <a:xfrm>
            <a:off x="8534631" y="5441132"/>
            <a:ext cx="1578090" cy="646331"/>
          </a:xfrm>
          <a:prstGeom prst="rect">
            <a:avLst/>
          </a:prstGeom>
          <a:noFill/>
        </p:spPr>
        <p:txBody>
          <a:bodyPr wrap="square" rtlCol="0">
            <a:spAutoFit/>
          </a:bodyPr>
          <a:lstStyle/>
          <a:p>
            <a:pPr algn="ctr"/>
            <a:r>
              <a:rPr lang="en-US" dirty="0"/>
              <a:t>BY TASHI ANDERSON</a:t>
            </a:r>
          </a:p>
        </p:txBody>
      </p:sp>
      <p:pic>
        <p:nvPicPr>
          <p:cNvPr id="5" name="Picture 4">
            <a:extLst>
              <a:ext uri="{FF2B5EF4-FFF2-40B4-BE49-F238E27FC236}">
                <a16:creationId xmlns:a16="http://schemas.microsoft.com/office/drawing/2014/main" id="{FBD45C54-E73D-E0DA-259F-F415E017E97F}"/>
              </a:ext>
            </a:extLst>
          </p:cNvPr>
          <p:cNvPicPr>
            <a:picLocks noChangeAspect="1"/>
          </p:cNvPicPr>
          <p:nvPr/>
        </p:nvPicPr>
        <p:blipFill>
          <a:blip r:embed="rId3"/>
          <a:stretch>
            <a:fillRect/>
          </a:stretch>
        </p:blipFill>
        <p:spPr>
          <a:xfrm>
            <a:off x="7418410" y="2104141"/>
            <a:ext cx="3810532" cy="2276793"/>
          </a:xfrm>
          <a:prstGeom prst="rect">
            <a:avLst/>
          </a:prstGeom>
        </p:spPr>
      </p:pic>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152431" y="1131684"/>
            <a:ext cx="3510104" cy="1848067"/>
          </a:xfrm>
        </p:spPr>
        <p:txBody>
          <a:bodyPr>
            <a:normAutofit/>
          </a:bodyPr>
          <a:lstStyle/>
          <a:p>
            <a:pPr algn="ctr"/>
            <a:r>
              <a:rPr lang="en-US" dirty="0"/>
              <a:t>The various rolls on a scrum-agile team:</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459683" y="3451885"/>
            <a:ext cx="2895600" cy="3269589"/>
          </a:xfrm>
        </p:spPr>
        <p:txBody>
          <a:bodyPr>
            <a:normAutofit/>
          </a:bodyPr>
          <a:lstStyle/>
          <a:p>
            <a:pPr algn="ctr"/>
            <a:r>
              <a:rPr lang="en-US" dirty="0"/>
              <a:t>Product Owner</a:t>
            </a:r>
          </a:p>
          <a:p>
            <a:pPr algn="ctr"/>
            <a:r>
              <a:rPr lang="en-US" dirty="0"/>
              <a:t>Scrum Master</a:t>
            </a:r>
          </a:p>
          <a:p>
            <a:pPr algn="ctr"/>
            <a:r>
              <a:rPr lang="en-US" dirty="0"/>
              <a:t>Developers and Testers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7099991" y="1059254"/>
            <a:ext cx="3628365" cy="1773022"/>
          </a:xfrm>
        </p:spPr>
        <p:txBody>
          <a:bodyPr/>
          <a:lstStyle/>
          <a:p>
            <a:pPr algn="ctr"/>
            <a:r>
              <a:rPr lang="en-US" dirty="0"/>
              <a:t>Product owners…</a:t>
            </a:r>
          </a:p>
        </p:txBody>
      </p:sp>
      <p:sp>
        <p:nvSpPr>
          <p:cNvPr id="5" name="TextBox 4">
            <a:extLst>
              <a:ext uri="{FF2B5EF4-FFF2-40B4-BE49-F238E27FC236}">
                <a16:creationId xmlns:a16="http://schemas.microsoft.com/office/drawing/2014/main" id="{3D383246-B11C-B50C-61CE-66046B46FD7A}"/>
              </a:ext>
            </a:extLst>
          </p:cNvPr>
          <p:cNvSpPr txBox="1"/>
          <p:nvPr/>
        </p:nvSpPr>
        <p:spPr>
          <a:xfrm>
            <a:off x="7099991" y="3603279"/>
            <a:ext cx="4071985"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Are accountable for effective Product Backlog management</a:t>
            </a:r>
          </a:p>
          <a:p>
            <a:pPr marL="285750" indent="-285750">
              <a:buFont typeface="Arial" panose="020B0604020202020204" pitchFamily="34" charset="0"/>
              <a:buChar char="•"/>
            </a:pPr>
            <a:r>
              <a:rPr lang="en-US" sz="1600" dirty="0"/>
              <a:t>Delegate tasks to the scrum team</a:t>
            </a:r>
          </a:p>
          <a:p>
            <a:pPr marL="285750" indent="-285750">
              <a:buFont typeface="Arial" panose="020B0604020202020204" pitchFamily="34" charset="0"/>
              <a:buChar char="•"/>
            </a:pPr>
            <a:r>
              <a:rPr lang="en-US" sz="1600" dirty="0"/>
              <a:t>Remain responsible for the accomplishment and value of the product delivered.</a:t>
            </a:r>
          </a:p>
        </p:txBody>
      </p:sp>
      <p:pic>
        <p:nvPicPr>
          <p:cNvPr id="7" name="Picture 6">
            <a:extLst>
              <a:ext uri="{FF2B5EF4-FFF2-40B4-BE49-F238E27FC236}">
                <a16:creationId xmlns:a16="http://schemas.microsoft.com/office/drawing/2014/main" id="{C4042F00-430E-35D4-F983-CC3B20E8BCF7}"/>
              </a:ext>
            </a:extLst>
          </p:cNvPr>
          <p:cNvPicPr>
            <a:picLocks noChangeAspect="1"/>
          </p:cNvPicPr>
          <p:nvPr/>
        </p:nvPicPr>
        <p:blipFill>
          <a:blip r:embed="rId3"/>
          <a:stretch>
            <a:fillRect/>
          </a:stretch>
        </p:blipFill>
        <p:spPr>
          <a:xfrm>
            <a:off x="1265622" y="2168351"/>
            <a:ext cx="4391638" cy="3372321"/>
          </a:xfrm>
          <a:prstGeom prst="rect">
            <a:avLst/>
          </a:prstGeom>
        </p:spPr>
      </p:pic>
      <p:sp>
        <p:nvSpPr>
          <p:cNvPr id="8" name="TextBox 7">
            <a:extLst>
              <a:ext uri="{FF2B5EF4-FFF2-40B4-BE49-F238E27FC236}">
                <a16:creationId xmlns:a16="http://schemas.microsoft.com/office/drawing/2014/main" id="{A2F235DF-7B31-4585-1741-F81471A0A78F}"/>
              </a:ext>
            </a:extLst>
          </p:cNvPr>
          <p:cNvSpPr txBox="1"/>
          <p:nvPr/>
        </p:nvSpPr>
        <p:spPr>
          <a:xfrm>
            <a:off x="1949512" y="5540672"/>
            <a:ext cx="3023857" cy="461665"/>
          </a:xfrm>
          <a:prstGeom prst="rect">
            <a:avLst/>
          </a:prstGeom>
          <a:noFill/>
        </p:spPr>
        <p:txBody>
          <a:bodyPr wrap="square" rtlCol="0">
            <a:spAutoFit/>
          </a:bodyPr>
          <a:lstStyle/>
          <a:p>
            <a:r>
              <a:rPr lang="en-US" sz="1200" dirty="0"/>
              <a:t>https://www.scrum.org/resources/what-is-a-product-owner</a:t>
            </a: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18922" y="1393430"/>
            <a:ext cx="3818488" cy="1401828"/>
          </a:xfrm>
        </p:spPr>
        <p:txBody>
          <a:bodyPr/>
          <a:lstStyle/>
          <a:p>
            <a:pPr algn="ctr"/>
            <a:r>
              <a:rPr lang="en-US" dirty="0"/>
              <a:t>Scrum masters…</a:t>
            </a: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A7F405-64F9-41A1-3E31-AD0F378EC1C0}"/>
              </a:ext>
            </a:extLst>
          </p:cNvPr>
          <p:cNvSpPr txBox="1"/>
          <p:nvPr/>
        </p:nvSpPr>
        <p:spPr>
          <a:xfrm>
            <a:off x="7177646" y="3123446"/>
            <a:ext cx="3301040"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Facilitate Scrum to the larger team</a:t>
            </a:r>
          </a:p>
          <a:p>
            <a:pPr marL="285750" indent="-285750">
              <a:buFont typeface="Arial" panose="020B0604020202020204" pitchFamily="34" charset="0"/>
              <a:buChar char="•"/>
            </a:pPr>
            <a:r>
              <a:rPr lang="en-US" dirty="0">
                <a:solidFill>
                  <a:schemeClr val="bg1"/>
                </a:solidFill>
              </a:rPr>
              <a:t>Facilitate standups, retrospectives, sprint planning, etc.</a:t>
            </a:r>
          </a:p>
          <a:p>
            <a:pPr marL="285750" indent="-285750">
              <a:buFont typeface="Arial" panose="020B0604020202020204" pitchFamily="34" charset="0"/>
              <a:buChar char="•"/>
            </a:pPr>
            <a:r>
              <a:rPr lang="en-US" dirty="0">
                <a:solidFill>
                  <a:schemeClr val="bg1"/>
                </a:solidFill>
              </a:rPr>
              <a:t>Are adept at problem-solving</a:t>
            </a:r>
          </a:p>
          <a:p>
            <a:pPr marL="285750" indent="-285750">
              <a:buFont typeface="Arial" panose="020B0604020202020204" pitchFamily="34" charset="0"/>
              <a:buChar char="•"/>
            </a:pPr>
            <a:r>
              <a:rPr lang="en-US" dirty="0">
                <a:solidFill>
                  <a:schemeClr val="bg1"/>
                </a:solidFill>
              </a:rPr>
              <a:t>Coach the team on agile and Scrum principles.</a:t>
            </a:r>
          </a:p>
        </p:txBody>
      </p:sp>
      <p:pic>
        <p:nvPicPr>
          <p:cNvPr id="9" name="Picture 8" descr="A diagram of a puzzle">
            <a:extLst>
              <a:ext uri="{FF2B5EF4-FFF2-40B4-BE49-F238E27FC236}">
                <a16:creationId xmlns:a16="http://schemas.microsoft.com/office/drawing/2014/main" id="{DB015933-5DA9-113C-3718-6044ADE4609E}"/>
              </a:ext>
            </a:extLst>
          </p:cNvPr>
          <p:cNvPicPr>
            <a:picLocks noChangeAspect="1"/>
          </p:cNvPicPr>
          <p:nvPr/>
        </p:nvPicPr>
        <p:blipFill>
          <a:blip r:embed="rId3"/>
          <a:stretch>
            <a:fillRect/>
          </a:stretch>
        </p:blipFill>
        <p:spPr>
          <a:xfrm>
            <a:off x="982600" y="1580180"/>
            <a:ext cx="4486901" cy="3086531"/>
          </a:xfrm>
          <a:prstGeom prst="rect">
            <a:avLst/>
          </a:prstGeom>
        </p:spPr>
      </p:pic>
      <p:sp>
        <p:nvSpPr>
          <p:cNvPr id="10" name="TextBox 9">
            <a:extLst>
              <a:ext uri="{FF2B5EF4-FFF2-40B4-BE49-F238E27FC236}">
                <a16:creationId xmlns:a16="http://schemas.microsoft.com/office/drawing/2014/main" id="{4286BEC8-AFE5-CE82-8DEF-71A4A344D4D3}"/>
              </a:ext>
            </a:extLst>
          </p:cNvPr>
          <p:cNvSpPr txBox="1"/>
          <p:nvPr/>
        </p:nvSpPr>
        <p:spPr>
          <a:xfrm>
            <a:off x="2076892" y="4754600"/>
            <a:ext cx="2588026" cy="523220"/>
          </a:xfrm>
          <a:prstGeom prst="rect">
            <a:avLst/>
          </a:prstGeom>
          <a:noFill/>
        </p:spPr>
        <p:txBody>
          <a:bodyPr wrap="square" rtlCol="0">
            <a:spAutoFit/>
          </a:bodyPr>
          <a:lstStyle/>
          <a:p>
            <a:r>
              <a:rPr lang="en-US" sz="1400" dirty="0">
                <a:solidFill>
                  <a:schemeClr val="bg1"/>
                </a:solidFill>
              </a:rPr>
              <a:t>https://www.scrum.org/resources/what-is-a-scrum-master</a:t>
            </a:r>
          </a:p>
        </p:txBody>
      </p: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751950" y="440375"/>
            <a:ext cx="5006054" cy="2121177"/>
          </a:xfrm>
        </p:spPr>
        <p:txBody>
          <a:bodyPr/>
          <a:lstStyle/>
          <a:p>
            <a:pPr algn="ctr"/>
            <a:r>
              <a:rPr lang="en-US" dirty="0"/>
              <a:t>Developers and testers…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06986"/>
            <a:ext cx="4616685" cy="3463143"/>
          </a:xfrm>
        </p:spPr>
        <p:txBody>
          <a:bodyPr>
            <a:normAutofit/>
          </a:bodyPr>
          <a:lstStyle/>
          <a:p>
            <a:pPr marL="285750" indent="-285750">
              <a:buFont typeface="Arial" panose="020B0604020202020204" pitchFamily="34" charset="0"/>
              <a:buChar char="•"/>
            </a:pPr>
            <a:r>
              <a:rPr lang="en-US" sz="1600" b="0" dirty="0"/>
              <a:t>Have both developers and testers work hand in hand</a:t>
            </a:r>
          </a:p>
          <a:p>
            <a:pPr marL="285750" indent="-285750">
              <a:buFont typeface="Arial" panose="020B0604020202020204" pitchFamily="34" charset="0"/>
              <a:buChar char="•"/>
            </a:pPr>
            <a:r>
              <a:rPr lang="en-US" sz="1600" b="0" dirty="0"/>
              <a:t>Solve problems with code</a:t>
            </a:r>
          </a:p>
          <a:p>
            <a:pPr marL="285750" indent="-285750">
              <a:buFont typeface="Arial" panose="020B0604020202020204" pitchFamily="34" charset="0"/>
              <a:buChar char="•"/>
            </a:pPr>
            <a:r>
              <a:rPr lang="en-US" sz="1600" b="0" dirty="0"/>
              <a:t>Test user stories to understand feature requirements</a:t>
            </a:r>
          </a:p>
          <a:p>
            <a:pPr marL="285750" indent="-285750">
              <a:buFont typeface="Arial" panose="020B0604020202020204" pitchFamily="34" charset="0"/>
              <a:buChar char="•"/>
            </a:pPr>
            <a:r>
              <a:rPr lang="en-US" sz="1600" b="0" dirty="0"/>
              <a:t>Provide information to consumers on a product’s reliability</a:t>
            </a:r>
          </a:p>
          <a:p>
            <a:pPr marL="285750" indent="-285750">
              <a:buFont typeface="Arial" panose="020B0604020202020204" pitchFamily="34" charset="0"/>
              <a:buChar char="•"/>
            </a:pPr>
            <a:endParaRPr lang="en-US" sz="1600" b="0"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5" name="Picture 4">
            <a:extLst>
              <a:ext uri="{FF2B5EF4-FFF2-40B4-BE49-F238E27FC236}">
                <a16:creationId xmlns:a16="http://schemas.microsoft.com/office/drawing/2014/main" id="{90D8E409-F9C1-DCBE-8AEC-D0CACFEDF817}"/>
              </a:ext>
            </a:extLst>
          </p:cNvPr>
          <p:cNvPicPr>
            <a:picLocks noChangeAspect="1"/>
          </p:cNvPicPr>
          <p:nvPr/>
        </p:nvPicPr>
        <p:blipFill>
          <a:blip r:embed="rId3"/>
          <a:stretch>
            <a:fillRect/>
          </a:stretch>
        </p:blipFill>
        <p:spPr>
          <a:xfrm>
            <a:off x="6141267" y="2855159"/>
            <a:ext cx="5715798" cy="1781424"/>
          </a:xfrm>
          <a:prstGeom prst="rect">
            <a:avLst/>
          </a:prstGeom>
        </p:spPr>
      </p:pic>
      <p:sp>
        <p:nvSpPr>
          <p:cNvPr id="6" name="TextBox 5">
            <a:extLst>
              <a:ext uri="{FF2B5EF4-FFF2-40B4-BE49-F238E27FC236}">
                <a16:creationId xmlns:a16="http://schemas.microsoft.com/office/drawing/2014/main" id="{7EE724BD-DF21-D9BB-4385-677575AB1A9F}"/>
              </a:ext>
            </a:extLst>
          </p:cNvPr>
          <p:cNvSpPr txBox="1"/>
          <p:nvPr/>
        </p:nvSpPr>
        <p:spPr>
          <a:xfrm>
            <a:off x="8025918" y="4374973"/>
            <a:ext cx="1946495" cy="523220"/>
          </a:xfrm>
          <a:prstGeom prst="rect">
            <a:avLst/>
          </a:prstGeom>
          <a:noFill/>
        </p:spPr>
        <p:txBody>
          <a:bodyPr wrap="square" rtlCol="0">
            <a:spAutoFit/>
          </a:bodyPr>
          <a:lstStyle/>
          <a:p>
            <a:r>
              <a:rPr lang="en-US" sz="1400" dirty="0"/>
              <a:t>https://www.atlassian.com/agile/scrum/roles</a:t>
            </a:r>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title"/>
          </p:nvPr>
        </p:nvSpPr>
        <p:spPr>
          <a:xfrm>
            <a:off x="2933700" y="568961"/>
            <a:ext cx="8420100" cy="1780860"/>
          </a:xfrm>
        </p:spPr>
        <p:txBody>
          <a:bodyPr vert="horz" lIns="91440" tIns="45720" rIns="91440" bIns="45720" rtlCol="0" anchor="b">
            <a:normAutofit/>
          </a:bodyPr>
          <a:lstStyle/>
          <a:p>
            <a:r>
              <a:rPr lang="en-US" kern="1200" cap="all" spc="150" baseline="0">
                <a:latin typeface="+mj-lt"/>
                <a:ea typeface="+mj-ea"/>
                <a:cs typeface="+mj-cs"/>
              </a:rPr>
              <a:t>The various cycles of sdlc</a:t>
            </a:r>
            <a:endParaRPr lang="en-US" kern="1200" cap="all" spc="150" baseline="0" dirty="0">
              <a:latin typeface="+mj-lt"/>
              <a:ea typeface="+mj-ea"/>
              <a:cs typeface="+mj-cs"/>
            </a:endParaRPr>
          </a:p>
        </p:txBody>
      </p:sp>
      <p:sp>
        <p:nvSpPr>
          <p:cNvPr id="9" name="Text Placeholder 2">
            <a:extLst>
              <a:ext uri="{FF2B5EF4-FFF2-40B4-BE49-F238E27FC236}">
                <a16:creationId xmlns:a16="http://schemas.microsoft.com/office/drawing/2014/main" id="{53661F8F-6203-76CD-98A6-444EAF9C132B}"/>
              </a:ext>
            </a:extLst>
          </p:cNvPr>
          <p:cNvSpPr>
            <a:spLocks noGrp="1"/>
          </p:cNvSpPr>
          <p:nvPr>
            <p:ph type="body" idx="1"/>
          </p:nvPr>
        </p:nvSpPr>
        <p:spPr>
          <a:xfrm>
            <a:off x="2564371" y="5345302"/>
            <a:ext cx="3924300" cy="464499"/>
          </a:xfrm>
        </p:spPr>
        <p:txBody>
          <a:bodyPr>
            <a:normAutofit/>
          </a:bodyPr>
          <a:lstStyle/>
          <a:p>
            <a:r>
              <a:rPr lang="en-US" sz="1200" b="0" dirty="0"/>
              <a:t>https://theproductmanager.com/topics/software-development-life-cycle/</a:t>
            </a:r>
          </a:p>
        </p:txBody>
      </p:sp>
      <p:pic>
        <p:nvPicPr>
          <p:cNvPr id="4" name="Picture 3">
            <a:extLst>
              <a:ext uri="{FF2B5EF4-FFF2-40B4-BE49-F238E27FC236}">
                <a16:creationId xmlns:a16="http://schemas.microsoft.com/office/drawing/2014/main" id="{5602689A-B4C9-3643-471C-8F8F71FAE833}"/>
              </a:ext>
            </a:extLst>
          </p:cNvPr>
          <p:cNvPicPr>
            <a:picLocks noChangeAspect="1"/>
          </p:cNvPicPr>
          <p:nvPr/>
        </p:nvPicPr>
        <p:blipFill>
          <a:blip r:embed="rId3"/>
          <a:stretch>
            <a:fillRect/>
          </a:stretch>
        </p:blipFill>
        <p:spPr>
          <a:xfrm>
            <a:off x="2719479" y="2797255"/>
            <a:ext cx="3943627" cy="2178853"/>
          </a:xfrm>
          <a:prstGeom prst="rect">
            <a:avLst/>
          </a:prstGeom>
          <a:noFill/>
        </p:spPr>
      </p:pic>
      <p:sp>
        <p:nvSpPr>
          <p:cNvPr id="3" name="TextBox 2">
            <a:extLst>
              <a:ext uri="{FF2B5EF4-FFF2-40B4-BE49-F238E27FC236}">
                <a16:creationId xmlns:a16="http://schemas.microsoft.com/office/drawing/2014/main" id="{48885C27-362C-1182-CDA5-FDAC37FF803E}"/>
              </a:ext>
            </a:extLst>
          </p:cNvPr>
          <p:cNvSpPr txBox="1"/>
          <p:nvPr/>
        </p:nvSpPr>
        <p:spPr>
          <a:xfrm>
            <a:off x="7143750" y="2575537"/>
            <a:ext cx="3943627" cy="3234264"/>
          </a:xfrm>
          <a:prstGeom prst="rect">
            <a:avLst/>
          </a:prstGeom>
        </p:spPr>
        <p:txBody>
          <a:bodyPr vert="horz" lIns="91440" tIns="0" rIns="91440" bIns="45720" rtlCol="0">
            <a:noAutofit/>
          </a:bodyPr>
          <a:lstStyle/>
          <a:p>
            <a:pPr marL="171450" indent="-171450">
              <a:lnSpc>
                <a:spcPct val="90000"/>
              </a:lnSpc>
              <a:spcBef>
                <a:spcPts val="1000"/>
              </a:spcBef>
              <a:buFont typeface="Arial" panose="020B0604020202020204" pitchFamily="34" charset="0"/>
              <a:buChar char="•"/>
            </a:pPr>
            <a:r>
              <a:rPr lang="en-US" sz="900" b="1" spc="50" dirty="0"/>
              <a:t>Project planning</a:t>
            </a:r>
          </a:p>
          <a:p>
            <a:pPr marL="171450" lvl="1" indent="-171450">
              <a:lnSpc>
                <a:spcPct val="90000"/>
              </a:lnSpc>
              <a:spcBef>
                <a:spcPts val="1000"/>
              </a:spcBef>
              <a:buFont typeface="Arial" panose="020B0604020202020204" pitchFamily="34" charset="0"/>
              <a:buChar char="•"/>
            </a:pPr>
            <a:r>
              <a:rPr lang="en-US" sz="900" b="0" spc="50" dirty="0"/>
              <a:t>Gather business requirements from the client</a:t>
            </a:r>
          </a:p>
          <a:p>
            <a:pPr marL="171450" indent="-171450">
              <a:lnSpc>
                <a:spcPct val="90000"/>
              </a:lnSpc>
              <a:spcBef>
                <a:spcPts val="1000"/>
              </a:spcBef>
              <a:buFont typeface="Arial" panose="020B0604020202020204" pitchFamily="34" charset="0"/>
              <a:buChar char="•"/>
            </a:pPr>
            <a:r>
              <a:rPr lang="en-US" sz="900" b="1" spc="50" dirty="0"/>
              <a:t>Analysis</a:t>
            </a:r>
          </a:p>
          <a:p>
            <a:pPr marL="171450" lvl="1" indent="-171450">
              <a:lnSpc>
                <a:spcPct val="90000"/>
              </a:lnSpc>
              <a:spcBef>
                <a:spcPts val="1000"/>
              </a:spcBef>
              <a:buFont typeface="Arial" panose="020B0604020202020204" pitchFamily="34" charset="0"/>
              <a:buChar char="•"/>
            </a:pPr>
            <a:r>
              <a:rPr lang="en-US" sz="900" b="0" spc="50" dirty="0"/>
              <a:t>Clarify the requirements of the project</a:t>
            </a:r>
          </a:p>
          <a:p>
            <a:pPr marL="171450" indent="-171450">
              <a:lnSpc>
                <a:spcPct val="90000"/>
              </a:lnSpc>
              <a:spcBef>
                <a:spcPts val="1000"/>
              </a:spcBef>
              <a:buFont typeface="Arial" panose="020B0604020202020204" pitchFamily="34" charset="0"/>
              <a:buChar char="•"/>
            </a:pPr>
            <a:r>
              <a:rPr lang="en-US" sz="900" b="1" spc="50" dirty="0"/>
              <a:t>Design</a:t>
            </a:r>
          </a:p>
          <a:p>
            <a:pPr marL="171450" lvl="1" indent="-171450">
              <a:lnSpc>
                <a:spcPct val="90000"/>
              </a:lnSpc>
              <a:spcBef>
                <a:spcPts val="1000"/>
              </a:spcBef>
              <a:buFont typeface="Arial" panose="020B0604020202020204" pitchFamily="34" charset="0"/>
              <a:buChar char="•"/>
            </a:pPr>
            <a:r>
              <a:rPr lang="en-US" sz="900" b="0" spc="50" dirty="0"/>
              <a:t>Create flowcharts and develop a prototype of the product</a:t>
            </a:r>
          </a:p>
          <a:p>
            <a:pPr marL="171450" indent="-171450">
              <a:lnSpc>
                <a:spcPct val="90000"/>
              </a:lnSpc>
              <a:spcBef>
                <a:spcPts val="1000"/>
              </a:spcBef>
              <a:buFont typeface="Arial" panose="020B0604020202020204" pitchFamily="34" charset="0"/>
              <a:buChar char="•"/>
            </a:pPr>
            <a:r>
              <a:rPr lang="en-US" sz="900" b="1" spc="50" dirty="0"/>
              <a:t>Implementation</a:t>
            </a:r>
          </a:p>
          <a:p>
            <a:pPr marL="171450" lvl="1" indent="-171450">
              <a:lnSpc>
                <a:spcPct val="90000"/>
              </a:lnSpc>
              <a:spcBef>
                <a:spcPts val="1000"/>
              </a:spcBef>
              <a:buFont typeface="Arial" panose="020B0604020202020204" pitchFamily="34" charset="0"/>
              <a:buChar char="•"/>
            </a:pPr>
            <a:r>
              <a:rPr lang="en-US" sz="900" b="0" spc="50" dirty="0"/>
              <a:t>Development begins, set a timeline and milestones to set expectations</a:t>
            </a:r>
          </a:p>
          <a:p>
            <a:pPr marL="171450" indent="-171450">
              <a:lnSpc>
                <a:spcPct val="90000"/>
              </a:lnSpc>
              <a:spcBef>
                <a:spcPts val="1000"/>
              </a:spcBef>
              <a:buFont typeface="Arial" panose="020B0604020202020204" pitchFamily="34" charset="0"/>
              <a:buChar char="•"/>
            </a:pPr>
            <a:r>
              <a:rPr lang="en-US" sz="900" b="1" spc="50" dirty="0"/>
              <a:t>Testing</a:t>
            </a:r>
          </a:p>
          <a:p>
            <a:pPr marL="171450" lvl="1" indent="-171450">
              <a:lnSpc>
                <a:spcPct val="90000"/>
              </a:lnSpc>
              <a:spcBef>
                <a:spcPts val="1000"/>
              </a:spcBef>
              <a:buFont typeface="Arial" panose="020B0604020202020204" pitchFamily="34" charset="0"/>
              <a:buChar char="•"/>
            </a:pPr>
            <a:r>
              <a:rPr lang="en-US" sz="900" b="0" spc="50" dirty="0"/>
              <a:t>Often is merged with the implementation stage, can be automated or done in a contained environment</a:t>
            </a:r>
          </a:p>
          <a:p>
            <a:pPr marL="171450" indent="-171450">
              <a:lnSpc>
                <a:spcPct val="90000"/>
              </a:lnSpc>
              <a:spcBef>
                <a:spcPts val="1000"/>
              </a:spcBef>
              <a:buFont typeface="Arial" panose="020B0604020202020204" pitchFamily="34" charset="0"/>
              <a:buChar char="•"/>
            </a:pPr>
            <a:r>
              <a:rPr lang="en-US" sz="900" b="1" spc="50" dirty="0"/>
              <a:t>Deployment</a:t>
            </a:r>
          </a:p>
          <a:p>
            <a:pPr marL="171450" lvl="1" indent="-171450">
              <a:lnSpc>
                <a:spcPct val="90000"/>
              </a:lnSpc>
              <a:spcBef>
                <a:spcPts val="1000"/>
              </a:spcBef>
              <a:buFont typeface="Arial" panose="020B0604020202020204" pitchFamily="34" charset="0"/>
              <a:buChar char="•"/>
            </a:pPr>
            <a:r>
              <a:rPr lang="en-US" sz="900" b="0" spc="50" dirty="0"/>
              <a:t>Final product is delivered to the client, often is a scheduled deployment</a:t>
            </a:r>
          </a:p>
          <a:p>
            <a:pPr marL="171450" indent="-171450">
              <a:lnSpc>
                <a:spcPct val="90000"/>
              </a:lnSpc>
              <a:spcBef>
                <a:spcPts val="1000"/>
              </a:spcBef>
              <a:buFont typeface="Arial" panose="020B0604020202020204" pitchFamily="34" charset="0"/>
              <a:buChar char="•"/>
            </a:pPr>
            <a:r>
              <a:rPr lang="en-US" sz="900" b="1" spc="50" dirty="0"/>
              <a:t>Maintenance</a:t>
            </a:r>
          </a:p>
          <a:p>
            <a:pPr marL="171450" lvl="1" indent="-171450">
              <a:lnSpc>
                <a:spcPct val="90000"/>
              </a:lnSpc>
              <a:spcBef>
                <a:spcPts val="1000"/>
              </a:spcBef>
              <a:buFont typeface="Arial" panose="020B0604020202020204" pitchFamily="34" charset="0"/>
              <a:buChar char="•"/>
            </a:pPr>
            <a:r>
              <a:rPr lang="en-US" sz="900" b="0" spc="50" dirty="0"/>
              <a:t>Routine checks for bugs and potential upgrades</a:t>
            </a:r>
          </a:p>
        </p:txBody>
      </p:sp>
      <p:sp>
        <p:nvSpPr>
          <p:cNvPr id="13" name="Slide Number Placeholder 6">
            <a:extLst>
              <a:ext uri="{FF2B5EF4-FFF2-40B4-BE49-F238E27FC236}">
                <a16:creationId xmlns:a16="http://schemas.microsoft.com/office/drawing/2014/main" id="{529E30F6-CE0C-C9C7-212A-6F06B54E06E4}"/>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6</a:t>
            </a:fld>
            <a:endParaRPr lang="en-US"/>
          </a:p>
        </p:txBody>
      </p:sp>
    </p:spTree>
    <p:extLst>
      <p:ext uri="{BB962C8B-B14F-4D97-AF65-F5344CB8AC3E}">
        <p14:creationId xmlns:p14="http://schemas.microsoft.com/office/powerpoint/2010/main" val="33469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3570686" y="995880"/>
            <a:ext cx="5050627" cy="1226085"/>
          </a:xfrm>
        </p:spPr>
        <p:txBody>
          <a:bodyPr/>
          <a:lstStyle/>
          <a:p>
            <a:pPr algn="ctr"/>
            <a:r>
              <a:rPr lang="en-US" dirty="0"/>
              <a:t>Why not the waterfall approach?</a:t>
            </a:r>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905346" y="2847331"/>
            <a:ext cx="3449370" cy="2835142"/>
          </a:xfrm>
        </p:spPr>
        <p:txBody>
          <a:bodyPr>
            <a:normAutofit/>
          </a:bodyPr>
          <a:lstStyle/>
          <a:p>
            <a:pPr marL="674370" lvl="4" indent="0">
              <a:buNone/>
            </a:pPr>
            <a:r>
              <a:rPr lang="en-US" sz="1600" dirty="0"/>
              <a:t>	WATERFALL 	SHORTCOMINGS</a:t>
            </a:r>
          </a:p>
          <a:p>
            <a:r>
              <a:rPr lang="en-US" sz="1600" dirty="0"/>
              <a:t>Waterfall has all parameters defined and planned for, unlike agile</a:t>
            </a:r>
          </a:p>
          <a:p>
            <a:r>
              <a:rPr lang="en-US" sz="1600" dirty="0"/>
              <a:t>The rigid structure does not allow for any sudden requirement changes</a:t>
            </a:r>
          </a:p>
          <a:p>
            <a:pPr marL="0" indent="0">
              <a:buNone/>
            </a:pPr>
            <a:endParaRPr lang="en-US" sz="1600"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7</a:t>
            </a:fld>
            <a:endParaRPr lang="en-US" dirty="0"/>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5255942" y="2847331"/>
            <a:ext cx="5506720" cy="3031489"/>
          </a:xfrm>
        </p:spPr>
        <p:txBody>
          <a:bodyPr>
            <a:normAutofit/>
          </a:bodyPr>
          <a:lstStyle/>
          <a:p>
            <a:r>
              <a:rPr lang="en-US" sz="1600" dirty="0"/>
              <a:t>	Agile proved to be the better choice for the SNHU Travel project. Agile is less rigid than waterfall, allowing for the client to change their requirements with more ease, and would have constant updates on the project because of the agile sprints.</a:t>
            </a:r>
          </a:p>
          <a:p>
            <a:r>
              <a:rPr lang="en-US" sz="1600" dirty="0"/>
              <a:t>	If, for example, this was a smaller scale project, the waterfall approach might be more beneficial than the agile approach. The waterfall approach would allow for a smaller timeline, with less possible risks when faced with a requirement change.</a:t>
            </a:r>
          </a:p>
        </p:txBody>
      </p:sp>
    </p:spTree>
    <p:extLst>
      <p:ext uri="{BB962C8B-B14F-4D97-AF65-F5344CB8AC3E}">
        <p14:creationId xmlns:p14="http://schemas.microsoft.com/office/powerpoint/2010/main" val="63692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pPr algn="ctr"/>
            <a:r>
              <a:rPr lang="en-US" dirty="0"/>
              <a:t>references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3250194" y="3418865"/>
            <a:ext cx="8220433" cy="2850181"/>
          </a:xfrm>
        </p:spPr>
        <p:txBody>
          <a:bodyPr>
            <a:noAutofit/>
          </a:bodyPr>
          <a:lstStyle/>
          <a:p>
            <a:r>
              <a:rPr lang="en-US" sz="1200" dirty="0">
                <a:effectLst/>
              </a:rPr>
              <a:t>Atlassian. (n.d.). </a:t>
            </a:r>
            <a:r>
              <a:rPr lang="en-US" sz="1200" i="1" dirty="0">
                <a:effectLst/>
              </a:rPr>
              <a:t>A deep dive into scrum team roles</a:t>
            </a:r>
            <a:r>
              <a:rPr lang="en-US" sz="1200" dirty="0">
                <a:effectLst/>
              </a:rPr>
              <a:t>. https://www.atlassian.com/agile/scrum/roles </a:t>
            </a:r>
          </a:p>
          <a:p>
            <a:r>
              <a:rPr lang="en-US" sz="1200" dirty="0">
                <a:effectLst/>
              </a:rPr>
              <a:t>Cobb, C. G. (2015). </a:t>
            </a:r>
            <a:r>
              <a:rPr lang="en-US" sz="1200" i="1" dirty="0">
                <a:effectLst/>
              </a:rPr>
              <a:t>The Project Manager’s Guide to Mastering Agile: Principles and practices for an adaptive approach</a:t>
            </a:r>
            <a:r>
              <a:rPr lang="en-US" sz="1200" dirty="0">
                <a:effectLst/>
              </a:rPr>
              <a:t>. Wiley. </a:t>
            </a:r>
          </a:p>
          <a:p>
            <a:r>
              <a:rPr lang="en-US" sz="1200" dirty="0">
                <a:effectLst/>
              </a:rPr>
              <a:t>The Product Manager, &amp; Clark, H. (2024, April 17). </a:t>
            </a:r>
            <a:r>
              <a:rPr lang="en-US" sz="1200" i="1" dirty="0">
                <a:effectLst/>
              </a:rPr>
              <a:t>The Software Development Life Cycle (SDLC): 7 phases and 5 Models</a:t>
            </a:r>
            <a:r>
              <a:rPr lang="en-US" sz="1200" dirty="0">
                <a:effectLst/>
              </a:rPr>
              <a:t>. The Product Manager. https://theproductmanager.com/topics/software-development-life-cycle/ </a:t>
            </a:r>
          </a:p>
          <a:p>
            <a:r>
              <a:rPr lang="en-US" sz="1200" i="1" dirty="0">
                <a:effectLst/>
              </a:rPr>
              <a:t>Product tester jobs: What are they and how can I get one?</a:t>
            </a:r>
            <a:r>
              <a:rPr lang="en-US" sz="1200" dirty="0">
                <a:effectLst/>
              </a:rPr>
              <a:t>. Coursera. (n.d.). https://www.coursera.org/articles/product-tester-jobs </a:t>
            </a:r>
          </a:p>
          <a:p>
            <a:r>
              <a:rPr lang="en-US" sz="1200" i="1" dirty="0">
                <a:effectLst/>
              </a:rPr>
              <a:t>What is a product owner?</a:t>
            </a:r>
            <a:r>
              <a:rPr lang="en-US" sz="1200" dirty="0">
                <a:effectLst/>
              </a:rPr>
              <a:t>. Scrum.org. (n.d.-a). https://www.scrum.org/resources/what-is-a-product-owner </a:t>
            </a:r>
          </a:p>
          <a:p>
            <a:r>
              <a:rPr lang="en-US" sz="1200" i="1" dirty="0">
                <a:effectLst/>
              </a:rPr>
              <a:t>What is a scrum master?</a:t>
            </a:r>
            <a:r>
              <a:rPr lang="en-US" sz="1200" dirty="0">
                <a:effectLst/>
              </a:rPr>
              <a:t>. Scrum.org. (n.d.-b). https://www.scrum.org/resources/what-is-a-scrum-master </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4E8B3F853F3643899B5ED2F267C57B" ma:contentTypeVersion="4" ma:contentTypeDescription="Create a new document." ma:contentTypeScope="" ma:versionID="c3929b8b11804d39d99ffaffb014fe20">
  <xsd:schema xmlns:xsd="http://www.w3.org/2001/XMLSchema" xmlns:xs="http://www.w3.org/2001/XMLSchema" xmlns:p="http://schemas.microsoft.com/office/2006/metadata/properties" xmlns:ns3="5b6f9183-fe11-4f01-a40a-1f42919571e4" targetNamespace="http://schemas.microsoft.com/office/2006/metadata/properties" ma:root="true" ma:fieldsID="187d00a6f7c599149b3b8ded23557ca4" ns3:_="">
    <xsd:import namespace="5b6f9183-fe11-4f01-a40a-1f42919571e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6f9183-fe11-4f01-a40a-1f42919571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purl.org/dc/dcmitype/"/>
    <ds:schemaRef ds:uri="5b6f9183-fe11-4f01-a40a-1f42919571e4"/>
    <ds:schemaRef ds:uri="http://schemas.microsoft.com/office/2006/metadata/properties"/>
    <ds:schemaRef ds:uri="http://schemas.microsoft.com/office/2006/documentManagement/types"/>
    <ds:schemaRef ds:uri="http://www.w3.org/XML/1998/namespace"/>
    <ds:schemaRef ds:uri="http://purl.org/dc/elements/1.1/"/>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23302E19-C3F4-43A1-927F-27E8FA7775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6f9183-fe11-4f01-a40a-1f42919571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{DFEDD4AE-062D-47D4-AC1D-53E11EDDA382}tf67328976_win32</Template>
  <TotalTime>128</TotalTime>
  <Words>566</Words>
  <Application>Microsoft Office PowerPoint</Application>
  <PresentationFormat>Widescreen</PresentationFormat>
  <Paragraphs>65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Custom</vt:lpstr>
      <vt:lpstr>THE SCRUM-AGILE  APPROACH</vt:lpstr>
      <vt:lpstr>The various rolls on a scrum-agile team:</vt:lpstr>
      <vt:lpstr>Product owners…</vt:lpstr>
      <vt:lpstr>Scrum masters…</vt:lpstr>
      <vt:lpstr>Developers and testers…</vt:lpstr>
      <vt:lpstr>The various cycles of sdlc</vt:lpstr>
      <vt:lpstr>Why not the waterfall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SCRUM-AGILE  APPROACH</dc:title>
  <dc:creator>Anderson, Ada</dc:creator>
  <cp:lastModifiedBy>Anderson, Ada</cp:lastModifiedBy>
  <cp:revision>2</cp:revision>
  <dcterms:created xsi:type="dcterms:W3CDTF">2024-04-21T23:25:59Z</dcterms:created>
  <dcterms:modified xsi:type="dcterms:W3CDTF">2024-04-29T01:28:32Z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0x0101007B4E8B3F853F3643899B5ED2F267C57B</vt:lpwstr>
  </property>
  <property fmtid="{D5CDD505-2E9C-101B-9397-08002B2CF9AE}" pid="3" name="MediaServiceImageTags">
    <vt:lpwstr/>
  </property>
</Properties>
</file>