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68" r:id="rId7"/>
    <p:sldId id="270" r:id="rId8"/>
    <p:sldId id="269" r:id="rId9"/>
    <p:sldId id="265" r:id="rId10"/>
    <p:sldId id="271" r:id="rId11"/>
    <p:sldId id="258" r:id="rId12"/>
    <p:sldId id="259" r:id="rId13"/>
    <p:sldId id="272" r:id="rId14"/>
    <p:sldId id="260" r:id="rId15"/>
    <p:sldId id="2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3000372"/>
            <a:ext cx="1643074" cy="1214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3000372"/>
            <a:ext cx="1643074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" name="그림 39" descr="기어S3 심박측정에 대한 이미지 검색결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420225" cy="4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그림 45" descr="혈당측정기 스마트폰에 대한 이미지 검색결과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67323"/>
            <a:ext cx="415610" cy="4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 descr="스마트체중계에 대한 이미지 검색결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86712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28662" y="328612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스마트센서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pic>
        <p:nvPicPr>
          <p:cNvPr id="1026" name="Picture 2" descr="의사 아이콘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0"/>
            <a:ext cx="857256" cy="857256"/>
          </a:xfrm>
          <a:prstGeom prst="rect">
            <a:avLst/>
          </a:prstGeom>
          <a:noFill/>
        </p:spPr>
      </p:pic>
      <p:pic>
        <p:nvPicPr>
          <p:cNvPr id="1028" name="Picture 4" descr="환자 아이콘에 대한 이미지 검색결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857628"/>
            <a:ext cx="785818" cy="785819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2071670" y="3214686"/>
            <a:ext cx="85725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6" idx="1"/>
            <a:endCxn id="4" idx="3"/>
          </p:cNvCxnSpPr>
          <p:nvPr/>
        </p:nvCxnSpPr>
        <p:spPr>
          <a:xfrm rot="10800000" flipV="1">
            <a:off x="4572000" y="3500437"/>
            <a:ext cx="857256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028" idx="3"/>
          </p:cNvCxnSpPr>
          <p:nvPr/>
        </p:nvCxnSpPr>
        <p:spPr>
          <a:xfrm rot="10800000" flipV="1">
            <a:off x="1928794" y="3857628"/>
            <a:ext cx="1000132" cy="39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928794" y="4000504"/>
            <a:ext cx="928694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572000" y="3643314"/>
            <a:ext cx="928694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7158" y="857232"/>
            <a:ext cx="8643998" cy="3786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786050" y="2750339"/>
            <a:ext cx="37862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 처리방식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00166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데이터 처리방식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420267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42026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000100" y="2143116"/>
          <a:ext cx="2476500" cy="511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S6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오른쪽 화살표 42"/>
          <p:cNvSpPr/>
          <p:nvPr/>
        </p:nvSpPr>
        <p:spPr>
          <a:xfrm>
            <a:off x="1000100" y="2714620"/>
            <a:ext cx="2714644" cy="10001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센싱정보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추가시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확장 어려움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500694" y="1857364"/>
          <a:ext cx="825500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325434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286644" y="1857364"/>
          <a:ext cx="1000132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500066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desc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오른쪽 화살표 45"/>
          <p:cNvSpPr/>
          <p:nvPr/>
        </p:nvSpPr>
        <p:spPr>
          <a:xfrm rot="5400000">
            <a:off x="6500826" y="2285992"/>
            <a:ext cx="642942" cy="2643206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2198" y="333440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데이터 유형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확장 용이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57818" y="164305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28664" y="192880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215206" y="164305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메타데이터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cxnSp>
        <p:nvCxnSpPr>
          <p:cNvPr id="51" name="꺾인 연결선 50"/>
          <p:cNvCxnSpPr/>
          <p:nvPr/>
        </p:nvCxnSpPr>
        <p:spPr>
          <a:xfrm>
            <a:off x="6286512" y="2500306"/>
            <a:ext cx="10001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86512" y="228599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0..*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7000892" y="228599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0..1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357158" y="4143380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6572296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285850" y="3429000"/>
          <a:ext cx="2476500" cy="511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S6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1285850" y="4000504"/>
            <a:ext cx="2714644" cy="10001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센싱정보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추가시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확장 어려움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572000" y="2928934"/>
          <a:ext cx="825500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325434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57950" y="2928934"/>
          <a:ext cx="1000132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500066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desc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오른쪽 화살표 47"/>
          <p:cNvSpPr/>
          <p:nvPr/>
        </p:nvSpPr>
        <p:spPr>
          <a:xfrm rot="5400000">
            <a:off x="5572132" y="3357562"/>
            <a:ext cx="642942" cy="2643206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504" y="440597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데이터 유형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확장 용이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29124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14414" y="321468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86512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메타데이터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5357818" y="3571876"/>
            <a:ext cx="10001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35756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0..*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335756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71538" y="1857364"/>
            <a:ext cx="657229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71538" y="1857364"/>
            <a:ext cx="307183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2872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데이터 처리방식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1487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 처리방식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59293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214414" y="2500306"/>
            <a:ext cx="564360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개발 공통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Framework(</a:t>
            </a:r>
            <a:r>
              <a:rPr lang="en-US" altLang="ko-KR" sz="1400" dirty="0" err="1" smtClean="0">
                <a:solidFill>
                  <a:schemeClr val="tx2"/>
                </a:solidFill>
                <a:latin typeface="+mj-lt"/>
              </a:rPr>
              <a:t>Javascript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차트솔루션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시각화솔루션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..)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환자정보관리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7488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337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진료조회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9256" y="2000240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전문의문답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7158" y="857232"/>
            <a:ext cx="8643998" cy="4857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250265" y="3286124"/>
            <a:ext cx="48577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7158" y="5214950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프로세스 분리방식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14414" y="92867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프로세스 통합방식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528638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86314" y="4786322"/>
            <a:ext cx="378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별도의 암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복호화</a:t>
            </a:r>
            <a:r>
              <a:rPr lang="ko-KR" altLang="en-US" sz="1200" b="1" dirty="0" smtClean="0"/>
              <a:t> 프로세스에 독립적인 처리 위임</a:t>
            </a:r>
            <a:endParaRPr lang="ko-KR" altLang="en-US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00034" y="4786322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암복호화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프로세싱</a:t>
            </a:r>
            <a:r>
              <a:rPr lang="ko-KR" altLang="en-US" sz="1200" b="1" dirty="0" smtClean="0"/>
              <a:t> 자원을 어플리케이션이나 </a:t>
            </a:r>
            <a:r>
              <a:rPr lang="en-US" altLang="ko-KR" sz="1200" b="1" dirty="0" smtClean="0"/>
              <a:t>DBMS</a:t>
            </a:r>
            <a:r>
              <a:rPr lang="ko-KR" altLang="en-US" sz="1200" b="1" dirty="0" smtClean="0"/>
              <a:t>와 공용하여 사용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500174"/>
            <a:ext cx="3929090" cy="315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1571604" y="185736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71604" y="264318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596" y="142873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어플리케이션 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복호화처</a:t>
            </a:r>
            <a:r>
              <a:rPr lang="ko-KR" altLang="en-US" dirty="0" err="1" smtClean="0"/>
              <a:t>리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1929588" y="2428868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5400000" flipH="1" flipV="1">
            <a:off x="2428860" y="242886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28926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1868" y="179467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500166" y="357187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00166" y="435769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596" y="314324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&lt;&lt;DBMS</a:t>
            </a:r>
            <a:r>
              <a:rPr lang="ko-KR" altLang="en-US" dirty="0" smtClean="0"/>
              <a:t> 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복호화처</a:t>
            </a:r>
            <a:r>
              <a:rPr lang="ko-KR" altLang="en-US" dirty="0" err="1" smtClean="0"/>
              <a:t>리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rot="5400000">
            <a:off x="1858150" y="4143380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5400000" flipH="1" flipV="1">
            <a:off x="2357422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857488" y="4214818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4009257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857224" y="1357298"/>
            <a:ext cx="4857784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414" y="278605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618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86050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2786050" y="2178835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18573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22145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1785918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1670" y="24376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4607718" y="1785926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4876" y="150017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214414" y="392906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4414" y="471488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6182" y="3929066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86050" y="400050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2786050" y="410766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6050" y="372350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6050" y="414338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1785918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0232" y="442913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4607718" y="3714752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4876" y="34290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14414" y="15716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35004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29124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29124" y="179467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71538" y="1428736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8662" y="1571612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5786" y="1714488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1256359" y="3000372"/>
            <a:ext cx="1357322" cy="4286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1571604" y="528638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2976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센서로그저장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100" y="385762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100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314324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센싱로그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85918" y="543801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센싱정보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643174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5786" y="278605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578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1500166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1472" y="3786190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>
            <a:off x="1500166" y="257174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>
            <a:off x="1500166" y="3571876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1500166" y="4857760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786" y="5072074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596" y="571480"/>
            <a:ext cx="3643338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7158" y="3643314"/>
            <a:ext cx="4429156" cy="22860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48" y="166821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Middleware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14348" y="272337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Resource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786050" y="378619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14348" y="500938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8842" y="121442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 System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86255" y="407194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Info. System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2786058"/>
            <a:ext cx="2714644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2786058"/>
            <a:ext cx="2133616" cy="204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114300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스마트기기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928794" y="3143248"/>
            <a:ext cx="1071570" cy="142876"/>
            <a:chOff x="1928794" y="3143248"/>
            <a:chExt cx="1071570" cy="142876"/>
          </a:xfrm>
        </p:grpSpPr>
        <p:sp>
          <p:nvSpPr>
            <p:cNvPr id="7" name="타원 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  <a:endCxn id="14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42910" y="371475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0003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센서정보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367183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진료정보</a:t>
            </a:r>
            <a:endParaRPr lang="en-US" altLang="ko-KR" sz="1000" dirty="0" smtClean="0"/>
          </a:p>
          <a:p>
            <a:r>
              <a:rPr lang="ko-KR" altLang="en-US" sz="1000" dirty="0" smtClean="0"/>
              <a:t>당뇨정보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28794" y="3786190"/>
            <a:ext cx="1071570" cy="142876"/>
            <a:chOff x="1928794" y="3143248"/>
            <a:chExt cx="1071570" cy="142876"/>
          </a:xfrm>
        </p:grpSpPr>
        <p:sp>
          <p:nvSpPr>
            <p:cNvPr id="27" name="타원 2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6"/>
              <a:endCxn id="29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000892" y="2928934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3702" y="335756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3702" y="3786190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29388" y="3000372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6"/>
            <a:endCxn id="36" idx="1"/>
          </p:cNvCxnSpPr>
          <p:nvPr/>
        </p:nvCxnSpPr>
        <p:spPr>
          <a:xfrm>
            <a:off x="6572264" y="307181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929454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72132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6357950" y="2966816"/>
            <a:ext cx="142876" cy="2143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>
            <a:stCxn id="37" idx="3"/>
            <a:endCxn id="38" idx="1"/>
          </p:cNvCxnSpPr>
          <p:nvPr/>
        </p:nvCxnSpPr>
        <p:spPr>
          <a:xfrm>
            <a:off x="5715008" y="3071810"/>
            <a:ext cx="642942" cy="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8" y="28970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진료이력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6357950" y="3429000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2"/>
            <a:endCxn id="45" idx="3"/>
          </p:cNvCxnSpPr>
          <p:nvPr/>
        </p:nvCxnSpPr>
        <p:spPr>
          <a:xfrm rot="10800000">
            <a:off x="5715008" y="350043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2132" y="342900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52" idx="3"/>
          </p:cNvCxnSpPr>
          <p:nvPr/>
        </p:nvCxnSpPr>
        <p:spPr>
          <a:xfrm rot="10800000">
            <a:off x="5715008" y="3929066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72132" y="385762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8" y="328612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환자정보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5008" y="3754283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의료문의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7091378" y="187641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938978" y="172401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00628" y="1500174"/>
            <a:ext cx="378621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15008" y="250030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Message Broker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2066" y="171448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2"/>
                </a:solidFill>
                <a:latin typeface="+mj-lt"/>
              </a:rPr>
              <a:t>당뇨환자관리시스템</a:t>
            </a:r>
            <a:endParaRPr lang="en-US" altLang="ko-KR" sz="1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86578" y="157161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57883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75592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93301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11010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28719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46428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64137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846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99555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7264" y="3000372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7038774" y="2950038"/>
            <a:ext cx="214314" cy="357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5501488" y="2285992"/>
            <a:ext cx="427837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 flipV="1">
            <a:off x="5644364" y="2285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7035785" y="2393149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7179487" y="2393149"/>
            <a:ext cx="21431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29322" y="3357562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전송신뢰성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오류복원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전송재처리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전송암호화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286380" y="289589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Multi- Queue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5857884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75593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093302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11011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28720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46429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64138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81847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99556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17265" y="316002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158" y="857232"/>
            <a:ext cx="8643998" cy="400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678893" y="2857496"/>
            <a:ext cx="400052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7158" y="4357694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 Broker </a:t>
            </a:r>
            <a:r>
              <a:rPr lang="ko-KR" altLang="en-US" dirty="0" smtClean="0"/>
              <a:t>처리방식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00166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기반 연동 방식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2805098" y="1947850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652698" y="1795450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5786" y="178592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2"/>
                </a:solidFill>
                <a:latin typeface="+mj-lt"/>
              </a:rPr>
              <a:t>당뇨환자관리시스템</a:t>
            </a:r>
            <a:endParaRPr lang="en-US" altLang="ko-KR" sz="1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00298" y="1643050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43042" y="307181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FTP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서버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07" name="직선 화살표 연결선 106"/>
          <p:cNvCxnSpPr>
            <a:stCxn id="100" idx="2"/>
          </p:cNvCxnSpPr>
          <p:nvPr/>
        </p:nvCxnSpPr>
        <p:spPr>
          <a:xfrm rot="5400000">
            <a:off x="2840817" y="2321711"/>
            <a:ext cx="766770" cy="733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102" idx="2"/>
          </p:cNvCxnSpPr>
          <p:nvPr/>
        </p:nvCxnSpPr>
        <p:spPr>
          <a:xfrm rot="16200000" flipV="1">
            <a:off x="1321571" y="239314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문서 109"/>
          <p:cNvSpPr/>
          <p:nvPr/>
        </p:nvSpPr>
        <p:spPr>
          <a:xfrm>
            <a:off x="1500166" y="2500306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순서도: 문서 104"/>
          <p:cNvSpPr/>
          <p:nvPr/>
        </p:nvSpPr>
        <p:spPr>
          <a:xfrm>
            <a:off x="3143240" y="2500306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42910" y="1500174"/>
            <a:ext cx="378621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857356" y="3500438"/>
            <a:ext cx="1928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전송오류 재처리 어려움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처리시간 예측 어려움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FTP </a:t>
            </a:r>
            <a:r>
              <a:rPr lang="ko-KR" altLang="en-US" sz="1100" dirty="0" smtClean="0"/>
              <a:t>포트 외부 오픈 필요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44291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7158" y="857232"/>
            <a:ext cx="8643998" cy="4857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250265" y="3286124"/>
            <a:ext cx="48577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7158" y="5214950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RuleBased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데이터조회 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00166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데이터 조회방식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528638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596146" y="3319422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96146" y="4471954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7820" y="325236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07542" y="4437885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1596146" y="3457921"/>
            <a:ext cx="1705930" cy="101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689124" y="3808523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90304" y="3527533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5961152" y="3285157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961152" y="4437689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62826" y="3218095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2548" y="440362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6054130" y="3774258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55310" y="3493268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sp>
        <p:nvSpPr>
          <p:cNvPr id="91" name="원호 90"/>
          <p:cNvSpPr/>
          <p:nvPr/>
        </p:nvSpPr>
        <p:spPr>
          <a:xfrm flipH="1">
            <a:off x="6006869" y="3882123"/>
            <a:ext cx="3335327" cy="1118513"/>
          </a:xfrm>
          <a:prstGeom prst="arc">
            <a:avLst>
              <a:gd name="adj1" fmla="val 16934067"/>
              <a:gd name="adj2" fmla="val 21595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자기 디스크 91"/>
          <p:cNvSpPr/>
          <p:nvPr/>
        </p:nvSpPr>
        <p:spPr>
          <a:xfrm>
            <a:off x="2530197" y="2147106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85852" y="1643050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4" name="직선 화살표 연결선 93"/>
          <p:cNvCxnSpPr>
            <a:stCxn id="93" idx="3"/>
            <a:endCxn id="92" idx="2"/>
          </p:cNvCxnSpPr>
          <p:nvPr/>
        </p:nvCxnSpPr>
        <p:spPr>
          <a:xfrm flipV="1">
            <a:off x="1676481" y="2397139"/>
            <a:ext cx="853716" cy="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23586" y="212014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96" name="순서도: 자기 디스크 95"/>
          <p:cNvSpPr/>
          <p:nvPr/>
        </p:nvSpPr>
        <p:spPr>
          <a:xfrm>
            <a:off x="6806715" y="2678336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25774" y="1606790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06" name="직선 화살표 연결선 105"/>
          <p:cNvCxnSpPr>
            <a:endCxn id="108" idx="1"/>
          </p:cNvCxnSpPr>
          <p:nvPr/>
        </p:nvCxnSpPr>
        <p:spPr>
          <a:xfrm flipV="1">
            <a:off x="5916403" y="2039835"/>
            <a:ext cx="329452" cy="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6245855" y="1606789"/>
            <a:ext cx="1846744" cy="8660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349170" y="1673712"/>
            <a:ext cx="741955" cy="6871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+mj-lt"/>
              </a:rPr>
              <a:t>Rule Engine</a:t>
            </a:r>
          </a:p>
        </p:txBody>
      </p:sp>
      <p:sp>
        <p:nvSpPr>
          <p:cNvPr id="112" name="순서도: 자기 디스크 111"/>
          <p:cNvSpPr/>
          <p:nvPr/>
        </p:nvSpPr>
        <p:spPr>
          <a:xfrm>
            <a:off x="7180394" y="1722313"/>
            <a:ext cx="766624" cy="6385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rgbClr val="C00000"/>
                </a:solidFill>
              </a:rPr>
              <a:t>전처리 정보</a:t>
            </a:r>
            <a:endParaRPr lang="ko-KR" altLang="en-US" sz="1300" dirty="0">
              <a:solidFill>
                <a:srgbClr val="C00000"/>
              </a:solidFill>
            </a:endParaRPr>
          </a:p>
        </p:txBody>
      </p:sp>
      <p:cxnSp>
        <p:nvCxnSpPr>
          <p:cNvPr id="115" name="꺾인 연결선 32"/>
          <p:cNvCxnSpPr>
            <a:stCxn id="111" idx="2"/>
            <a:endCxn id="96" idx="2"/>
          </p:cNvCxnSpPr>
          <p:nvPr/>
        </p:nvCxnSpPr>
        <p:spPr>
          <a:xfrm rot="16200000" flipH="1">
            <a:off x="6479686" y="2601340"/>
            <a:ext cx="567490" cy="865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6314" y="4786322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최대 허용 시간 내의 응답시간 보장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00034" y="4786322"/>
            <a:ext cx="364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쿼리에 대한 </a:t>
            </a:r>
            <a:r>
              <a:rPr lang="ko-KR" altLang="en-US" sz="1400" b="1" smtClean="0"/>
              <a:t>응답시간을 보장하기 어려움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7158" y="857232"/>
            <a:ext cx="8643998" cy="4857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250265" y="3286124"/>
            <a:ext cx="48577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7158" y="5214950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센싱정보처리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2Tier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00166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센싱정보처리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1Tier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528638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1092"/>
            <a:ext cx="2784197" cy="336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7" name="직선 연결선 126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28802"/>
            <a:ext cx="35004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" name="TextBox 141"/>
          <p:cNvSpPr txBox="1"/>
          <p:nvPr/>
        </p:nvSpPr>
        <p:spPr>
          <a:xfrm>
            <a:off x="785786" y="450057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센싱로그</a:t>
            </a:r>
            <a:r>
              <a:rPr lang="ko-KR" altLang="en-US" sz="1200" dirty="0" smtClean="0"/>
              <a:t> 증가에 따라 </a:t>
            </a:r>
            <a:r>
              <a:rPr lang="en-US" altLang="ko-KR" sz="1200" dirty="0" smtClean="0"/>
              <a:t>Info. Middleware </a:t>
            </a:r>
            <a:r>
              <a:rPr lang="ko-KR" altLang="en-US" sz="1200" dirty="0" smtClean="0"/>
              <a:t>확장 필요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센싱로그</a:t>
            </a:r>
            <a:r>
              <a:rPr lang="ko-KR" altLang="en-US" sz="1200" dirty="0" smtClean="0"/>
              <a:t> 증가에 따라 </a:t>
            </a:r>
            <a:r>
              <a:rPr lang="en-US" altLang="ko-KR" sz="1200" dirty="0" smtClean="0"/>
              <a:t>Info. Resource </a:t>
            </a:r>
            <a:r>
              <a:rPr lang="ko-KR" altLang="en-US" sz="1200" dirty="0" smtClean="0"/>
              <a:t>확장필요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857752" y="4795075"/>
            <a:ext cx="378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센싱정보</a:t>
            </a:r>
            <a:r>
              <a:rPr lang="ko-KR" altLang="en-US" sz="1200" dirty="0" smtClean="0"/>
              <a:t> 증가에 따라 </a:t>
            </a:r>
            <a:r>
              <a:rPr lang="en-US" altLang="ko-KR" sz="1200" dirty="0" smtClean="0"/>
              <a:t>Log System </a:t>
            </a:r>
            <a:r>
              <a:rPr lang="ko-KR" altLang="en-US" sz="1200" dirty="0" smtClean="0"/>
              <a:t>쪽만 증설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71538" y="1428736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8662" y="1571612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5786" y="1714488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1256359" y="3000372"/>
            <a:ext cx="1357322" cy="4286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1571604" y="528638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2976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센서로그저장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100" y="385762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100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314324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센싱로그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85918" y="543801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센싱정보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643174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5786" y="278605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578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1500166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1472" y="3786190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>
            <a:off x="1500166" y="257174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>
            <a:off x="1500166" y="3571876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1500166" y="4857760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786" y="5072074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596" y="571480"/>
            <a:ext cx="3643338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7158" y="3643314"/>
            <a:ext cx="4429156" cy="22860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48" y="166821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Middleware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14348" y="272337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Resource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786050" y="378619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14348" y="500938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8842" y="121442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 System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86255" y="407194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Info. System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7206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순서도: 자기 디스크 49"/>
          <p:cNvSpPr/>
          <p:nvPr/>
        </p:nvSpPr>
        <p:spPr>
          <a:xfrm>
            <a:off x="5929322" y="2857496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357818" y="142873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57818" y="185736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3636" y="3009125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센싱정보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7000892" y="185736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29190" y="1357298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857884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>
            <a:off x="5857884" y="2428868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143504" y="2643182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43768" y="135729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66" y="258049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4876" y="571480"/>
            <a:ext cx="4214842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429652" y="2571744"/>
            <a:ext cx="461665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System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7158" y="857232"/>
            <a:ext cx="8643998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62" idx="0"/>
            <a:endCxn id="62" idx="2"/>
          </p:cNvCxnSpPr>
          <p:nvPr/>
        </p:nvCxnSpPr>
        <p:spPr>
          <a:xfrm rot="16200000" flipH="1">
            <a:off x="2607455" y="2928934"/>
            <a:ext cx="4143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7158" y="457200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8638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Cloud </a:t>
            </a:r>
            <a:r>
              <a:rPr lang="en-US" altLang="ko-KR" smtClean="0"/>
              <a:t>Object Storage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00166" y="9286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NAS </a:t>
            </a:r>
            <a:r>
              <a:rPr lang="ko-KR" altLang="en-US" dirty="0" smtClean="0"/>
              <a:t>저장방식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643042" y="463130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채택 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388" y="46313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채택</a:t>
            </a:r>
            <a:r>
              <a:rPr lang="ko-KR" altLang="en-US" b="1" dirty="0" smtClean="0">
                <a:solidFill>
                  <a:schemeClr val="tx2"/>
                </a:solidFill>
              </a:rPr>
              <a:t>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57158" y="1357298"/>
            <a:ext cx="86439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71472" y="3714752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데이터 증가에 따른 </a:t>
            </a:r>
            <a:r>
              <a:rPr lang="en-US" altLang="ko-KR" sz="1200" dirty="0" smtClean="0"/>
              <a:t>Disk </a:t>
            </a:r>
            <a:r>
              <a:rPr lang="ko-KR" altLang="en-US" sz="1200" dirty="0" smtClean="0"/>
              <a:t>증설 필요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증설에 따른 도입 및 운영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관리 비용 높음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NAS </a:t>
            </a:r>
            <a:r>
              <a:rPr lang="ko-KR" altLang="en-US" sz="1200" dirty="0" smtClean="0"/>
              <a:t>서비스 품질 수준을 위한 비용 추가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디스크 사용량 예측하여 증설 필요</a:t>
            </a:r>
            <a:endParaRPr lang="en-US" altLang="ko-KR" sz="12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4857752" y="3714752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Cloud </a:t>
            </a:r>
            <a:r>
              <a:rPr lang="ko-KR" altLang="en-US" sz="1200" dirty="0" smtClean="0"/>
              <a:t>내의 </a:t>
            </a:r>
            <a:r>
              <a:rPr lang="en-US" altLang="ko-KR" sz="1200" dirty="0" smtClean="0"/>
              <a:t>Disk </a:t>
            </a:r>
            <a:r>
              <a:rPr lang="ko-KR" altLang="en-US" sz="1200" dirty="0" smtClean="0"/>
              <a:t>증설에 대한 투명성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HTTP(REST) </a:t>
            </a:r>
            <a:r>
              <a:rPr lang="ko-KR" altLang="en-US" sz="1200" dirty="0" smtClean="0"/>
              <a:t>요청에 따라 </a:t>
            </a:r>
            <a:r>
              <a:rPr lang="en-US" altLang="ko-KR" sz="1200" dirty="0" smtClean="0"/>
              <a:t>Disk </a:t>
            </a:r>
            <a:r>
              <a:rPr lang="ko-KR" altLang="en-US" sz="1200" dirty="0" smtClean="0"/>
              <a:t>사용 제한 없음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SLA</a:t>
            </a:r>
            <a:r>
              <a:rPr lang="ko-KR" altLang="en-US" sz="1200" dirty="0" smtClean="0"/>
              <a:t>에 의한 품질 수준 보장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낮은 디스크 비용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사용대비 </a:t>
            </a:r>
            <a:r>
              <a:rPr lang="ko-KR" altLang="en-US" sz="1200" dirty="0" err="1" smtClean="0"/>
              <a:t>과금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4157" y="1643050"/>
            <a:ext cx="34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Cloud Object Storage Service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714876" y="1717963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3504" y="2265065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br>
              <a:rPr lang="en-US" altLang="ko-KR" sz="1200" dirty="0" smtClean="0"/>
            </a:br>
            <a:r>
              <a:rPr lang="en-US" altLang="ko-KR" sz="1200" dirty="0" smtClean="0"/>
              <a:t>(REST)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957758" y="2055284"/>
            <a:ext cx="2582704" cy="353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메타데이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터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5957758" y="2576903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143504" y="2006075"/>
            <a:ext cx="630064" cy="956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순서도: 자기 디스크 19"/>
          <p:cNvSpPr/>
          <p:nvPr/>
        </p:nvSpPr>
        <p:spPr>
          <a:xfrm>
            <a:off x="7486709" y="2576903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6802" y="2588918"/>
            <a:ext cx="94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…..</a:t>
            </a:r>
            <a:endParaRPr lang="ko-KR" altLang="en-US" sz="2800" b="1" dirty="0"/>
          </a:p>
        </p:txBody>
      </p:sp>
      <p:cxnSp>
        <p:nvCxnSpPr>
          <p:cNvPr id="22" name="직선 연결선 21"/>
          <p:cNvCxnSpPr>
            <a:stCxn id="17" idx="2"/>
            <a:endCxn id="18" idx="1"/>
          </p:cNvCxnSpPr>
          <p:nvPr/>
        </p:nvCxnSpPr>
        <p:spPr>
          <a:xfrm flipH="1">
            <a:off x="6382280" y="2408898"/>
            <a:ext cx="866830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20" idx="1"/>
          </p:cNvCxnSpPr>
          <p:nvPr/>
        </p:nvCxnSpPr>
        <p:spPr>
          <a:xfrm>
            <a:off x="7249110" y="2408898"/>
            <a:ext cx="662121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2706" y="3210386"/>
            <a:ext cx="2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물리적 </a:t>
            </a:r>
            <a:r>
              <a:rPr lang="en-US" altLang="ko-KR" sz="1400" b="1" dirty="0" smtClean="0"/>
              <a:t>Container </a:t>
            </a:r>
            <a:r>
              <a:rPr lang="ko-KR" altLang="en-US" sz="1400" b="1" dirty="0" smtClean="0"/>
              <a:t>독립적 확장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5816877" y="1667163"/>
            <a:ext cx="3109992" cy="18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6659735" y="2923807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순서도: 문서 26"/>
          <p:cNvSpPr/>
          <p:nvPr/>
        </p:nvSpPr>
        <p:spPr>
          <a:xfrm>
            <a:off x="8083725" y="2921168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0291" y="1928802"/>
            <a:ext cx="2582704" cy="353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5" name="순서도: 자기 디스크 34"/>
          <p:cNvSpPr/>
          <p:nvPr/>
        </p:nvSpPr>
        <p:spPr>
          <a:xfrm>
            <a:off x="1071538" y="2643182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Disk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2600489" y="2643182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Disk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0582" y="2655197"/>
            <a:ext cx="94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…..</a:t>
            </a:r>
            <a:endParaRPr lang="ko-KR" altLang="en-US" sz="2800" b="1" dirty="0"/>
          </a:p>
        </p:txBody>
      </p:sp>
      <p:cxnSp>
        <p:nvCxnSpPr>
          <p:cNvPr id="38" name="직선 연결선 37"/>
          <p:cNvCxnSpPr>
            <a:stCxn id="34" idx="2"/>
            <a:endCxn id="35" idx="1"/>
          </p:cNvCxnSpPr>
          <p:nvPr/>
        </p:nvCxnSpPr>
        <p:spPr>
          <a:xfrm rot="5400000">
            <a:off x="1763469" y="2015008"/>
            <a:ext cx="360766" cy="89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2"/>
            <a:endCxn id="36" idx="1"/>
          </p:cNvCxnSpPr>
          <p:nvPr/>
        </p:nvCxnSpPr>
        <p:spPr>
          <a:xfrm rot="16200000" flipH="1">
            <a:off x="2527944" y="2146115"/>
            <a:ext cx="360766" cy="63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문서 39"/>
          <p:cNvSpPr/>
          <p:nvPr/>
        </p:nvSpPr>
        <p:spPr>
          <a:xfrm>
            <a:off x="1773515" y="2990086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순서도: 문서 40"/>
          <p:cNvSpPr/>
          <p:nvPr/>
        </p:nvSpPr>
        <p:spPr>
          <a:xfrm>
            <a:off x="3197505" y="2987447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285891" y="1504707"/>
            <a:ext cx="4942293" cy="268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61456" y="2129951"/>
            <a:ext cx="34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Cloud Object Storage Service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214413" y="1571612"/>
            <a:ext cx="36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&lt;&lt;Cloud Object Storage&gt;&gt;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475656" y="2204864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38293" y="275196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br>
              <a:rPr lang="en-US" altLang="ko-KR" sz="1200" dirty="0" smtClean="0"/>
            </a:br>
            <a:r>
              <a:rPr lang="en-US" altLang="ko-KR" sz="1200" dirty="0" smtClean="0"/>
              <a:t>(REST)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115057" y="2542185"/>
            <a:ext cx="2582704" cy="353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메타데이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터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3115057" y="3063804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907704" y="2492976"/>
            <a:ext cx="1023164" cy="956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4644008" y="3063804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4101" y="3075819"/>
            <a:ext cx="94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…..</a:t>
            </a:r>
            <a:endParaRPr lang="ko-KR" altLang="en-US" sz="2800" b="1" dirty="0"/>
          </a:p>
        </p:txBody>
      </p:sp>
      <p:cxnSp>
        <p:nvCxnSpPr>
          <p:cNvPr id="8" name="직선 연결선 7"/>
          <p:cNvCxnSpPr>
            <a:stCxn id="34" idx="2"/>
            <a:endCxn id="36" idx="1"/>
          </p:cNvCxnSpPr>
          <p:nvPr/>
        </p:nvCxnSpPr>
        <p:spPr>
          <a:xfrm flipH="1">
            <a:off x="3539579" y="2895799"/>
            <a:ext cx="866830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4" idx="2"/>
            <a:endCxn id="37" idx="1"/>
          </p:cNvCxnSpPr>
          <p:nvPr/>
        </p:nvCxnSpPr>
        <p:spPr>
          <a:xfrm>
            <a:off x="4406409" y="2895799"/>
            <a:ext cx="662121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0005" y="3697287"/>
            <a:ext cx="2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물리적 </a:t>
            </a:r>
            <a:r>
              <a:rPr lang="en-US" altLang="ko-KR" sz="1400" b="1" dirty="0" smtClean="0"/>
              <a:t>Container </a:t>
            </a:r>
            <a:r>
              <a:rPr lang="ko-KR" altLang="en-US" sz="1400" b="1" dirty="0" smtClean="0"/>
              <a:t>독립적 확장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2974176" y="2154064"/>
            <a:ext cx="3109992" cy="18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순서도: 문서 14"/>
          <p:cNvSpPr/>
          <p:nvPr/>
        </p:nvSpPr>
        <p:spPr>
          <a:xfrm>
            <a:off x="3817034" y="3410708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순서도: 문서 47"/>
          <p:cNvSpPr/>
          <p:nvPr/>
        </p:nvSpPr>
        <p:spPr>
          <a:xfrm>
            <a:off x="5241024" y="3408069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8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285891" y="1504707"/>
            <a:ext cx="5806389" cy="418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0" idx="0"/>
            <a:endCxn id="30" idx="2"/>
          </p:cNvCxnSpPr>
          <p:nvPr/>
        </p:nvCxnSpPr>
        <p:spPr>
          <a:xfrm>
            <a:off x="4189086" y="1504707"/>
            <a:ext cx="0" cy="41834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85950" y="4326509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85950" y="5479041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87624" y="425944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7346" y="5444972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785950" y="4465008"/>
            <a:ext cx="1705930" cy="101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78928" y="4815610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80108" y="453462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4791354" y="4326509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791354" y="5479041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3028" y="425944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02750" y="5444972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4884332" y="4815610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85512" y="453462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sp>
        <p:nvSpPr>
          <p:cNvPr id="21" name="원호 20"/>
          <p:cNvSpPr/>
          <p:nvPr/>
        </p:nvSpPr>
        <p:spPr>
          <a:xfrm flipH="1">
            <a:off x="4837071" y="4902775"/>
            <a:ext cx="3335327" cy="1118513"/>
          </a:xfrm>
          <a:prstGeom prst="arc">
            <a:avLst>
              <a:gd name="adj1" fmla="val 16934067"/>
              <a:gd name="adj2" fmla="val 21595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214414" y="1571612"/>
            <a:ext cx="28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일반데이터조회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1571612"/>
            <a:ext cx="32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en-US" altLang="ko-KR" dirty="0" err="1" smtClean="0"/>
              <a:t>RuleBased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71" name="순서도: 자기 디스크 70"/>
          <p:cNvSpPr/>
          <p:nvPr/>
        </p:nvSpPr>
        <p:spPr>
          <a:xfrm>
            <a:off x="2720001" y="278092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75656" y="2276872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>
            <a:stCxn id="72" idx="3"/>
            <a:endCxn id="71" idx="2"/>
          </p:cNvCxnSpPr>
          <p:nvPr/>
        </p:nvCxnSpPr>
        <p:spPr>
          <a:xfrm flipV="1">
            <a:off x="1866285" y="3030961"/>
            <a:ext cx="853716" cy="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3390" y="275396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76" name="순서도: 자기 디스크 75"/>
          <p:cNvSpPr/>
          <p:nvPr/>
        </p:nvSpPr>
        <p:spPr>
          <a:xfrm>
            <a:off x="5636917" y="3346423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55976" y="2274877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78" name="직선 화살표 연결선 77"/>
          <p:cNvCxnSpPr>
            <a:endCxn id="81" idx="1"/>
          </p:cNvCxnSpPr>
          <p:nvPr/>
        </p:nvCxnSpPr>
        <p:spPr>
          <a:xfrm flipV="1">
            <a:off x="4746605" y="2707922"/>
            <a:ext cx="329452" cy="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076057" y="2274876"/>
            <a:ext cx="1846744" cy="8660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179372" y="2341799"/>
            <a:ext cx="741955" cy="6871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+mj-lt"/>
              </a:rPr>
              <a:t>Rule Engine</a:t>
            </a:r>
          </a:p>
        </p:txBody>
      </p:sp>
      <p:sp>
        <p:nvSpPr>
          <p:cNvPr id="100" name="순서도: 자기 디스크 99"/>
          <p:cNvSpPr/>
          <p:nvPr/>
        </p:nvSpPr>
        <p:spPr>
          <a:xfrm>
            <a:off x="6010596" y="2390400"/>
            <a:ext cx="766624" cy="6385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rgbClr val="C00000"/>
                </a:solidFill>
              </a:rPr>
              <a:t>전처리 정보</a:t>
            </a:r>
            <a:endParaRPr lang="ko-KR" altLang="en-US" sz="1300" dirty="0">
              <a:solidFill>
                <a:srgbClr val="C00000"/>
              </a:solidFill>
            </a:endParaRPr>
          </a:p>
        </p:txBody>
      </p:sp>
      <p:cxnSp>
        <p:nvCxnSpPr>
          <p:cNvPr id="33" name="꺾인 연결선 32"/>
          <p:cNvCxnSpPr>
            <a:stCxn id="91" idx="2"/>
            <a:endCxn id="76" idx="2"/>
          </p:cNvCxnSpPr>
          <p:nvPr/>
        </p:nvCxnSpPr>
        <p:spPr>
          <a:xfrm rot="16200000" flipH="1">
            <a:off x="5309888" y="3269427"/>
            <a:ext cx="567490" cy="865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286422" y="5728019"/>
            <a:ext cx="5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최대 허용 시간 내의 응답시간 보장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8423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567</Words>
  <Application>Microsoft Office PowerPoint</Application>
  <PresentationFormat>화면 슬라이드 쇼(4:3)</PresentationFormat>
  <Paragraphs>276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chan</cp:lastModifiedBy>
  <cp:revision>95</cp:revision>
  <dcterms:created xsi:type="dcterms:W3CDTF">2006-10-05T04:04:58Z</dcterms:created>
  <dcterms:modified xsi:type="dcterms:W3CDTF">2017-09-17T14:02:47Z</dcterms:modified>
</cp:coreProperties>
</file>