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28926" y="3000372"/>
            <a:ext cx="1643074" cy="12144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8926" y="3000372"/>
            <a:ext cx="1643074" cy="42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당뇨환자관리시스템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0" name="그림 39" descr="기어S3 심박측정에 대한 이미지 검색결과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857496"/>
            <a:ext cx="420225" cy="43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그림 45" descr="혈당측정기 스마트폰에 대한 이미지 검색결과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867323"/>
            <a:ext cx="415610" cy="4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그림 46" descr="스마트체중계에 대한 이미지 검색결과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2867128"/>
            <a:ext cx="42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928662" y="3286124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스마트센서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pic>
        <p:nvPicPr>
          <p:cNvPr id="1026" name="Picture 2" descr="의사 아이콘에 대한 이미지 검색결과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3071810"/>
            <a:ext cx="857256" cy="857256"/>
          </a:xfrm>
          <a:prstGeom prst="rect">
            <a:avLst/>
          </a:prstGeom>
          <a:noFill/>
        </p:spPr>
      </p:pic>
      <p:pic>
        <p:nvPicPr>
          <p:cNvPr id="1028" name="Picture 4" descr="환자 아이콘에 대한 이미지 검색결과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3857628"/>
            <a:ext cx="785818" cy="785819"/>
          </a:xfrm>
          <a:prstGeom prst="rect">
            <a:avLst/>
          </a:prstGeom>
          <a:noFill/>
        </p:spPr>
      </p:pic>
      <p:cxnSp>
        <p:nvCxnSpPr>
          <p:cNvPr id="55" name="직선 화살표 연결선 54"/>
          <p:cNvCxnSpPr/>
          <p:nvPr/>
        </p:nvCxnSpPr>
        <p:spPr>
          <a:xfrm>
            <a:off x="2071670" y="3214686"/>
            <a:ext cx="857256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026" idx="1"/>
            <a:endCxn id="4" idx="3"/>
          </p:cNvCxnSpPr>
          <p:nvPr/>
        </p:nvCxnSpPr>
        <p:spPr>
          <a:xfrm rot="10800000" flipV="1">
            <a:off x="4572000" y="3500437"/>
            <a:ext cx="857256" cy="107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1028" idx="3"/>
          </p:cNvCxnSpPr>
          <p:nvPr/>
        </p:nvCxnSpPr>
        <p:spPr>
          <a:xfrm rot="10800000" flipV="1">
            <a:off x="1928794" y="3857628"/>
            <a:ext cx="1000132" cy="3929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1928794" y="4000504"/>
            <a:ext cx="928694" cy="357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4572000" y="3643314"/>
            <a:ext cx="928694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28926" y="2786058"/>
            <a:ext cx="2714644" cy="1428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8926" y="2786058"/>
            <a:ext cx="2133616" cy="204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당뇨환자관리시스템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2910" y="2928934"/>
            <a:ext cx="1143008" cy="428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스마트기기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센서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928794" y="3143248"/>
            <a:ext cx="1071570" cy="142876"/>
            <a:chOff x="1928794" y="3143248"/>
            <a:chExt cx="1071570" cy="142876"/>
          </a:xfrm>
        </p:grpSpPr>
        <p:sp>
          <p:nvSpPr>
            <p:cNvPr id="7" name="타원 6"/>
            <p:cNvSpPr/>
            <p:nvPr/>
          </p:nvSpPr>
          <p:spPr>
            <a:xfrm>
              <a:off x="1928794" y="3143248"/>
              <a:ext cx="142876" cy="142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7" idx="6"/>
              <a:endCxn id="14" idx="1"/>
            </p:cNvCxnSpPr>
            <p:nvPr/>
          </p:nvCxnSpPr>
          <p:spPr>
            <a:xfrm>
              <a:off x="2071670" y="3214686"/>
              <a:ext cx="78581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2857488" y="3143248"/>
              <a:ext cx="142876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42910" y="3714752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스마트폰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App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3108" y="3000372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센서정보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214546" y="3671832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진료정보</a:t>
            </a:r>
            <a:endParaRPr lang="en-US" altLang="ko-KR" sz="1000" dirty="0" smtClean="0"/>
          </a:p>
          <a:p>
            <a:r>
              <a:rPr lang="ko-KR" altLang="en-US" sz="1000" dirty="0" smtClean="0"/>
              <a:t>당뇨정보</a:t>
            </a:r>
            <a:endParaRPr lang="ko-KR" altLang="en-US" sz="1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928794" y="3786190"/>
            <a:ext cx="1071570" cy="142876"/>
            <a:chOff x="1928794" y="3143248"/>
            <a:chExt cx="1071570" cy="142876"/>
          </a:xfrm>
        </p:grpSpPr>
        <p:sp>
          <p:nvSpPr>
            <p:cNvPr id="27" name="타원 26"/>
            <p:cNvSpPr/>
            <p:nvPr/>
          </p:nvSpPr>
          <p:spPr>
            <a:xfrm>
              <a:off x="1928794" y="3143248"/>
              <a:ext cx="142876" cy="1428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27" idx="6"/>
              <a:endCxn id="29" idx="1"/>
            </p:cNvCxnSpPr>
            <p:nvPr/>
          </p:nvCxnSpPr>
          <p:spPr>
            <a:xfrm>
              <a:off x="2071670" y="3214686"/>
              <a:ext cx="78581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2857488" y="3143248"/>
              <a:ext cx="142876" cy="1428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7000892" y="2928934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의료시스템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43702" y="3357562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주치의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43702" y="3786190"/>
            <a:ext cx="1143008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전문의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429388" y="3000372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4" idx="6"/>
            <a:endCxn id="36" idx="1"/>
          </p:cNvCxnSpPr>
          <p:nvPr/>
        </p:nvCxnSpPr>
        <p:spPr>
          <a:xfrm>
            <a:off x="6572264" y="3071810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929454" y="3000372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72132" y="3000372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대괄호 37"/>
          <p:cNvSpPr/>
          <p:nvPr/>
        </p:nvSpPr>
        <p:spPr>
          <a:xfrm>
            <a:off x="6357950" y="2966816"/>
            <a:ext cx="142876" cy="21431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>
            <a:stCxn id="37" idx="3"/>
            <a:endCxn id="38" idx="1"/>
          </p:cNvCxnSpPr>
          <p:nvPr/>
        </p:nvCxnSpPr>
        <p:spPr>
          <a:xfrm>
            <a:off x="5715008" y="3071810"/>
            <a:ext cx="642942" cy="2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15008" y="2897027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진료이력</a:t>
            </a:r>
            <a:endParaRPr lang="ko-KR" altLang="en-US" sz="1000" dirty="0"/>
          </a:p>
        </p:txBody>
      </p:sp>
      <p:sp>
        <p:nvSpPr>
          <p:cNvPr id="43" name="타원 42"/>
          <p:cNvSpPr/>
          <p:nvPr/>
        </p:nvSpPr>
        <p:spPr>
          <a:xfrm>
            <a:off x="6357950" y="3429000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43" idx="2"/>
            <a:endCxn id="45" idx="3"/>
          </p:cNvCxnSpPr>
          <p:nvPr/>
        </p:nvCxnSpPr>
        <p:spPr>
          <a:xfrm rot="10800000">
            <a:off x="5715008" y="3500438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572132" y="3429000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357950" y="3857628"/>
            <a:ext cx="142876" cy="1428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>
            <a:stCxn id="50" idx="2"/>
            <a:endCxn id="52" idx="3"/>
          </p:cNvCxnSpPr>
          <p:nvPr/>
        </p:nvCxnSpPr>
        <p:spPr>
          <a:xfrm rot="10800000">
            <a:off x="5715008" y="3929066"/>
            <a:ext cx="64294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5572132" y="3857628"/>
            <a:ext cx="142876" cy="142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715008" y="328612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환자정보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715008" y="3754283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의료문의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4233858" y="2233602"/>
            <a:ext cx="157163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의료시스템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081458" y="2081202"/>
            <a:ext cx="157163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의료시스템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57224" y="1714488"/>
            <a:ext cx="5072098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43702" y="1571612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어플리케이션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43702" y="235743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데이터저장소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15470" y="1571612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암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복호화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215338" y="164305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2" idx="1"/>
            <a:endCxn id="20" idx="3"/>
          </p:cNvCxnSpPr>
          <p:nvPr/>
        </p:nvCxnSpPr>
        <p:spPr>
          <a:xfrm rot="10800000">
            <a:off x="8215338" y="1750207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86776" y="142873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민감정보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215338" y="1785926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20" idx="2"/>
            <a:endCxn id="21" idx="0"/>
          </p:cNvCxnSpPr>
          <p:nvPr/>
        </p:nvCxnSpPr>
        <p:spPr>
          <a:xfrm rot="5400000">
            <a:off x="7215206" y="214311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00958" y="2008993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</a:t>
            </a:r>
            <a:r>
              <a:rPr lang="ko-KR" altLang="en-US" sz="1200" dirty="0" err="1" smtClean="0"/>
              <a:t>암호화저장</a:t>
            </a:r>
            <a:endParaRPr lang="ko-KR" altLang="en-US" sz="1200" dirty="0"/>
          </a:p>
        </p:txBody>
      </p:sp>
      <p:cxnSp>
        <p:nvCxnSpPr>
          <p:cNvPr id="24" name="Shape 23"/>
          <p:cNvCxnSpPr>
            <a:stCxn id="22" idx="0"/>
            <a:endCxn id="22" idx="3"/>
          </p:cNvCxnSpPr>
          <p:nvPr/>
        </p:nvCxnSpPr>
        <p:spPr>
          <a:xfrm rot="16200000" flipH="1">
            <a:off x="10037006" y="1357298"/>
            <a:ext cx="178595" cy="607223"/>
          </a:xfrm>
          <a:prstGeom prst="bentConnector4">
            <a:avLst>
              <a:gd name="adj1" fmla="val -127999"/>
              <a:gd name="adj2" fmla="val 137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144164" y="107154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암호화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429388" y="3714752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Message Broker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29388" y="450057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데이터저장소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01156" y="3714752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암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복호화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001024" y="378619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8" idx="1"/>
            <a:endCxn id="26" idx="3"/>
          </p:cNvCxnSpPr>
          <p:nvPr/>
        </p:nvCxnSpPr>
        <p:spPr>
          <a:xfrm rot="10800000">
            <a:off x="8001024" y="3893347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24" y="3509191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001024" y="3929066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 </a:t>
            </a:r>
            <a:r>
              <a:rPr lang="ko-KR" altLang="en-US" sz="1200" dirty="0" err="1" smtClean="0"/>
              <a:t>복호화정보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>
            <a:stCxn id="27" idx="0"/>
            <a:endCxn id="26" idx="2"/>
          </p:cNvCxnSpPr>
          <p:nvPr/>
        </p:nvCxnSpPr>
        <p:spPr>
          <a:xfrm rot="5400000" flipH="1" flipV="1">
            <a:off x="7000892" y="428625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15206" y="4214818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cxnSp>
        <p:nvCxnSpPr>
          <p:cNvPr id="35" name="Shape 34"/>
          <p:cNvCxnSpPr>
            <a:stCxn id="28" idx="0"/>
            <a:endCxn id="28" idx="3"/>
          </p:cNvCxnSpPr>
          <p:nvPr/>
        </p:nvCxnSpPr>
        <p:spPr>
          <a:xfrm rot="16200000" flipH="1">
            <a:off x="9822692" y="3500438"/>
            <a:ext cx="178595" cy="607223"/>
          </a:xfrm>
          <a:prstGeom prst="bentConnector4">
            <a:avLst>
              <a:gd name="adj1" fmla="val -127999"/>
              <a:gd name="adj2" fmla="val 137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929850" y="321468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err="1" smtClean="0"/>
              <a:t>복호화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643702" y="114298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57950" y="328612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ko-KR" altLang="en-US" dirty="0" err="1" smtClean="0"/>
              <a:t>복호화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44098" y="3500438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AES-128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858412" y="1366051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AES-128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2428860" y="271462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Message Broker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00100" y="1928802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2"/>
                </a:solidFill>
                <a:latin typeface="+mj-lt"/>
              </a:rPr>
              <a:t>당뇨환자관리시스템</a:t>
            </a:r>
            <a:endParaRPr lang="en-US" altLang="ko-KR" sz="12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9058" y="1928802"/>
            <a:ext cx="157163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의료시스템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71735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89444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807153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24862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42571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60280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77989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95698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13407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1116" y="3214686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3752626" y="3164352"/>
            <a:ext cx="214314" cy="3571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2071670" y="228599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38" idx="2"/>
          </p:cNvCxnSpPr>
          <p:nvPr/>
        </p:nvCxnSpPr>
        <p:spPr>
          <a:xfrm rot="10800000">
            <a:off x="1785918" y="2285992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3786182" y="2500306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37" idx="3"/>
          </p:cNvCxnSpPr>
          <p:nvPr/>
        </p:nvCxnSpPr>
        <p:spPr>
          <a:xfrm rot="10800000" flipV="1">
            <a:off x="4000496" y="2643183"/>
            <a:ext cx="357190" cy="250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43174" y="3571876"/>
            <a:ext cx="1071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100" dirty="0" smtClean="0"/>
              <a:t> 전송신뢰성</a:t>
            </a: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100" dirty="0" smtClean="0"/>
              <a:t> 오류복원</a:t>
            </a: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100" dirty="0" smtClean="0"/>
              <a:t> 전송재처리</a:t>
            </a:r>
            <a:endParaRPr lang="en-US" altLang="ko-KR" sz="11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100" dirty="0" smtClean="0"/>
              <a:t> 전송암호화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2000232" y="3110211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Multi- Queue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2571736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689445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07154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924863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42572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160281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277990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395699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13408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31117" y="3374340"/>
            <a:ext cx="83627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071538" y="1857364"/>
            <a:ext cx="6572296" cy="328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285850" y="3429000"/>
          <a:ext cx="2476500" cy="5116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2750"/>
                <a:gridCol w="412750"/>
                <a:gridCol w="412750"/>
                <a:gridCol w="412750"/>
                <a:gridCol w="412750"/>
                <a:gridCol w="412750"/>
              </a:tblGrid>
              <a:tr h="145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S6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오른쪽 화살표 40"/>
          <p:cNvSpPr/>
          <p:nvPr/>
        </p:nvSpPr>
        <p:spPr>
          <a:xfrm>
            <a:off x="1285850" y="4000504"/>
            <a:ext cx="2714644" cy="1000132"/>
          </a:xfrm>
          <a:prstGeom prst="rightArrow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2"/>
                </a:solidFill>
              </a:rPr>
              <a:t>센싱정보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2"/>
                </a:solidFill>
              </a:rPr>
              <a:t>추가시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 확장 어려움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572000" y="2928934"/>
          <a:ext cx="825500" cy="13608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0066"/>
                <a:gridCol w="325434"/>
              </a:tblGrid>
              <a:tr h="145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type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60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6357950" y="2928934"/>
          <a:ext cx="1000132" cy="13608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0066"/>
                <a:gridCol w="500066"/>
              </a:tblGrid>
              <a:tr h="1455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type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desc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S1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S2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S3</a:t>
                      </a:r>
                      <a:endParaRPr lang="ko-KR" altLang="en-US" sz="900" dirty="0"/>
                    </a:p>
                  </a:txBody>
                  <a:tcPr/>
                </a:tc>
              </a:tr>
              <a:tr h="283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S4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오른쪽 화살표 47"/>
          <p:cNvSpPr/>
          <p:nvPr/>
        </p:nvSpPr>
        <p:spPr>
          <a:xfrm rot="5400000">
            <a:off x="5572132" y="3357562"/>
            <a:ext cx="642942" cy="2643206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43504" y="4405978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데이터 유형 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확장 용이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429124" y="2714620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&lt;&lt;</a:t>
            </a:r>
            <a:r>
              <a:rPr lang="ko-KR" altLang="en-US" sz="1000" b="1" dirty="0" smtClean="0"/>
              <a:t>저장데이터</a:t>
            </a:r>
            <a:r>
              <a:rPr lang="en-US" altLang="ko-KR" sz="1000" b="1" dirty="0" smtClean="0"/>
              <a:t>&gt;&gt;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14414" y="3214686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&lt;&lt;</a:t>
            </a:r>
            <a:r>
              <a:rPr lang="ko-KR" altLang="en-US" sz="1000" b="1" dirty="0" smtClean="0"/>
              <a:t>저장데이터</a:t>
            </a:r>
            <a:r>
              <a:rPr lang="en-US" altLang="ko-KR" sz="1000" b="1" dirty="0" smtClean="0"/>
              <a:t>&gt;&gt;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286512" y="2714620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&lt;&lt;</a:t>
            </a:r>
            <a:r>
              <a:rPr lang="ko-KR" altLang="en-US" sz="1000" b="1" dirty="0" smtClean="0"/>
              <a:t>메타데이터</a:t>
            </a:r>
            <a:r>
              <a:rPr lang="en-US" altLang="ko-KR" sz="1000" b="1" dirty="0" smtClean="0"/>
              <a:t>&gt;&gt;</a:t>
            </a:r>
            <a:endParaRPr lang="ko-KR" altLang="en-US" sz="1000" b="1" dirty="0"/>
          </a:p>
        </p:txBody>
      </p:sp>
      <p:cxnSp>
        <p:nvCxnSpPr>
          <p:cNvPr id="60" name="꺾인 연결선 59"/>
          <p:cNvCxnSpPr/>
          <p:nvPr/>
        </p:nvCxnSpPr>
        <p:spPr>
          <a:xfrm>
            <a:off x="5357818" y="3571876"/>
            <a:ext cx="1000132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57818" y="3357562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0..*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6072198" y="3357562"/>
            <a:ext cx="500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0..1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071538" y="1857364"/>
            <a:ext cx="657229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071538" y="1857364"/>
            <a:ext cx="3071834" cy="3286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428726" y="200024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단일 데이터 처리방식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14876" y="200024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메타 데이터 처리방식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071538" y="1857364"/>
            <a:ext cx="592935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214414" y="2500306"/>
            <a:ext cx="5643602" cy="4286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 </a:t>
            </a:r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개발 공통 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Framework(</a:t>
            </a:r>
            <a:r>
              <a:rPr lang="en-US" altLang="ko-KR" sz="1400" dirty="0" err="1" smtClean="0">
                <a:solidFill>
                  <a:schemeClr val="tx2"/>
                </a:solidFill>
                <a:latin typeface="+mj-lt"/>
              </a:rPr>
              <a:t>Javascript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차트솔루션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시각화솔루션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..)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14414" y="200024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환자정보관리 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57488" y="2000240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원격진료 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43372" y="2000240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진료조회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29256" y="2000240"/>
            <a:ext cx="142876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전문의문답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UI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857224" y="1357298"/>
            <a:ext cx="4857784" cy="3857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14414" y="200024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어플리케이션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4414" y="2786058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데이터저장소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86182" y="2000240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암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복호화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86050" y="207167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2" idx="1"/>
            <a:endCxn id="20" idx="3"/>
          </p:cNvCxnSpPr>
          <p:nvPr/>
        </p:nvCxnSpPr>
        <p:spPr>
          <a:xfrm rot="10800000">
            <a:off x="2786050" y="2178835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488" y="185736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민감정보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2214554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>
            <a:stCxn id="20" idx="2"/>
            <a:endCxn id="21" idx="0"/>
          </p:cNvCxnSpPr>
          <p:nvPr/>
        </p:nvCxnSpPr>
        <p:spPr>
          <a:xfrm rot="5400000">
            <a:off x="1785918" y="257174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71670" y="2437621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</a:t>
            </a:r>
            <a:r>
              <a:rPr lang="ko-KR" altLang="en-US" sz="1200" dirty="0" err="1" smtClean="0"/>
              <a:t>암호화저장</a:t>
            </a:r>
            <a:endParaRPr lang="ko-KR" altLang="en-US" sz="1200" dirty="0"/>
          </a:p>
        </p:txBody>
      </p:sp>
      <p:cxnSp>
        <p:nvCxnSpPr>
          <p:cNvPr id="24" name="Shape 23"/>
          <p:cNvCxnSpPr>
            <a:stCxn id="22" idx="0"/>
            <a:endCxn id="22" idx="3"/>
          </p:cNvCxnSpPr>
          <p:nvPr/>
        </p:nvCxnSpPr>
        <p:spPr>
          <a:xfrm rot="16200000" flipH="1">
            <a:off x="4607718" y="1785926"/>
            <a:ext cx="178595" cy="607223"/>
          </a:xfrm>
          <a:prstGeom prst="bentConnector4">
            <a:avLst>
              <a:gd name="adj1" fmla="val -127999"/>
              <a:gd name="adj2" fmla="val 137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14876" y="1500174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암호화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1214414" y="392906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어플리케이션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14414" y="4714884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데이터저장소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86182" y="3929066"/>
            <a:ext cx="121444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암</a:t>
            </a:r>
            <a:r>
              <a:rPr lang="en-US" altLang="ko-KR" sz="1400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복호화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786050" y="400050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8" idx="1"/>
            <a:endCxn id="26" idx="3"/>
          </p:cNvCxnSpPr>
          <p:nvPr/>
        </p:nvCxnSpPr>
        <p:spPr>
          <a:xfrm rot="10800000">
            <a:off x="2786050" y="4107661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86050" y="3723505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6050" y="414338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 </a:t>
            </a:r>
            <a:r>
              <a:rPr lang="ko-KR" altLang="en-US" sz="1200" dirty="0" err="1" smtClean="0"/>
              <a:t>복호화정보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>
            <a:stCxn id="27" idx="0"/>
            <a:endCxn id="26" idx="2"/>
          </p:cNvCxnSpPr>
          <p:nvPr/>
        </p:nvCxnSpPr>
        <p:spPr>
          <a:xfrm rot="5400000" flipH="1" flipV="1">
            <a:off x="1785918" y="450057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00232" y="4429132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암호화정보</a:t>
            </a:r>
            <a:endParaRPr lang="ko-KR" altLang="en-US" sz="1200" dirty="0"/>
          </a:p>
        </p:txBody>
      </p:sp>
      <p:cxnSp>
        <p:nvCxnSpPr>
          <p:cNvPr id="35" name="Shape 34"/>
          <p:cNvCxnSpPr>
            <a:stCxn id="28" idx="0"/>
            <a:endCxn id="28" idx="3"/>
          </p:cNvCxnSpPr>
          <p:nvPr/>
        </p:nvCxnSpPr>
        <p:spPr>
          <a:xfrm rot="16200000" flipH="1">
            <a:off x="4607718" y="3714752"/>
            <a:ext cx="178595" cy="607223"/>
          </a:xfrm>
          <a:prstGeom prst="bentConnector4">
            <a:avLst>
              <a:gd name="adj1" fmla="val -127999"/>
              <a:gd name="adj2" fmla="val 1376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14876" y="3429000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err="1" smtClean="0"/>
              <a:t>복호화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1214414" y="157161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42976" y="350043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ko-KR" altLang="en-US" dirty="0" err="1" smtClean="0"/>
              <a:t>복호화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29124" y="371475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AES-128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429124" y="1794679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AES-128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71538" y="1428736"/>
            <a:ext cx="221457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928662" y="1571612"/>
            <a:ext cx="221457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85786" y="1714488"/>
            <a:ext cx="2214578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자기 디스크 36"/>
          <p:cNvSpPr/>
          <p:nvPr/>
        </p:nvSpPr>
        <p:spPr>
          <a:xfrm>
            <a:off x="1256359" y="3000372"/>
            <a:ext cx="1357322" cy="4286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자기 디스크 37"/>
          <p:cNvSpPr/>
          <p:nvPr/>
        </p:nvSpPr>
        <p:spPr>
          <a:xfrm>
            <a:off x="1571604" y="5286388"/>
            <a:ext cx="128588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142976" y="1928802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센서로그저장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00100" y="3857628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2"/>
                </a:solidFill>
                <a:latin typeface="+mj-lt"/>
              </a:rPr>
              <a:t>센서로그파서</a:t>
            </a:r>
            <a:endParaRPr lang="ko-KR" altLang="en-US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00100" y="428625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센서정보관리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604" y="314324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센싱로그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785918" y="5438017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센싱정보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2643174" y="428625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2"/>
                </a:solidFill>
                <a:latin typeface="+mj-lt"/>
              </a:rPr>
              <a:t>원격진료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85786" y="2786058"/>
            <a:ext cx="221457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85786" y="714356"/>
            <a:ext cx="221457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Load Balancer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아래쪽 화살표 84"/>
          <p:cNvSpPr/>
          <p:nvPr/>
        </p:nvSpPr>
        <p:spPr>
          <a:xfrm>
            <a:off x="1500166" y="1142984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71472" y="3786190"/>
            <a:ext cx="371477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아래쪽 화살표 86"/>
          <p:cNvSpPr/>
          <p:nvPr/>
        </p:nvSpPr>
        <p:spPr>
          <a:xfrm>
            <a:off x="1500166" y="2571744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아래쪽 화살표 87"/>
          <p:cNvSpPr/>
          <p:nvPr/>
        </p:nvSpPr>
        <p:spPr>
          <a:xfrm>
            <a:off x="1500166" y="3571876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아래쪽 화살표 88"/>
          <p:cNvSpPr/>
          <p:nvPr/>
        </p:nvSpPr>
        <p:spPr>
          <a:xfrm>
            <a:off x="1500166" y="4857760"/>
            <a:ext cx="642942" cy="21431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85786" y="5072074"/>
            <a:ext cx="221457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28596" y="571480"/>
            <a:ext cx="3643338" cy="300039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357158" y="3643314"/>
            <a:ext cx="4429156" cy="228601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14348" y="1668217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 Middleware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14348" y="2723373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 Resource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786050" y="3786190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Info.Middleware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14348" y="5009389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Info. Resource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3538842" y="1214422"/>
            <a:ext cx="461665" cy="1785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Log System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86255" y="4071942"/>
            <a:ext cx="461665" cy="1785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Info. System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285891" y="1504707"/>
            <a:ext cx="5806389" cy="4183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30" idx="0"/>
            <a:endCxn id="30" idx="2"/>
          </p:cNvCxnSpPr>
          <p:nvPr/>
        </p:nvCxnSpPr>
        <p:spPr>
          <a:xfrm>
            <a:off x="4189086" y="1504707"/>
            <a:ext cx="0" cy="41834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85950" y="4326509"/>
            <a:ext cx="0" cy="115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85950" y="5479041"/>
            <a:ext cx="1849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87624" y="4259447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응답시간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697346" y="5444972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데이터증가량</a:t>
            </a:r>
            <a:endParaRPr lang="ko-KR" altLang="en-US" sz="1200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785950" y="4465008"/>
            <a:ext cx="1705930" cy="1014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78928" y="4815610"/>
            <a:ext cx="16255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80108" y="453462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최대허용시간</a:t>
            </a:r>
            <a:endParaRPr lang="ko-KR" altLang="en-US" sz="12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4791354" y="4326509"/>
            <a:ext cx="0" cy="115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791354" y="5479041"/>
            <a:ext cx="1849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93028" y="4259447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응답시간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702750" y="5444972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데이터증가량</a:t>
            </a:r>
            <a:endParaRPr lang="ko-KR" altLang="en-US" sz="12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4884332" y="4815610"/>
            <a:ext cx="16255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85512" y="453462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최대허용시간</a:t>
            </a:r>
            <a:endParaRPr lang="ko-KR" altLang="en-US" sz="1200" dirty="0"/>
          </a:p>
        </p:txBody>
      </p:sp>
      <p:sp>
        <p:nvSpPr>
          <p:cNvPr id="21" name="원호 20"/>
          <p:cNvSpPr/>
          <p:nvPr/>
        </p:nvSpPr>
        <p:spPr>
          <a:xfrm flipH="1">
            <a:off x="4837071" y="4902775"/>
            <a:ext cx="3335327" cy="1118513"/>
          </a:xfrm>
          <a:prstGeom prst="arc">
            <a:avLst>
              <a:gd name="adj1" fmla="val 16934067"/>
              <a:gd name="adj2" fmla="val 21595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214414" y="1571612"/>
            <a:ext cx="282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ko-KR" altLang="en-US" dirty="0" smtClean="0"/>
              <a:t>일반데이터조회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139952" y="1571612"/>
            <a:ext cx="321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</a:t>
            </a:r>
            <a:r>
              <a:rPr lang="en-US" altLang="ko-KR" dirty="0" err="1" smtClean="0"/>
              <a:t>RuleBased</a:t>
            </a:r>
            <a:r>
              <a:rPr lang="ko-KR" altLang="en-US" dirty="0" smtClean="0"/>
              <a:t>데이터조회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sp>
        <p:nvSpPr>
          <p:cNvPr id="71" name="순서도: 자기 디스크 70"/>
          <p:cNvSpPr/>
          <p:nvPr/>
        </p:nvSpPr>
        <p:spPr>
          <a:xfrm>
            <a:off x="2720001" y="2780928"/>
            <a:ext cx="128588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475656" y="2276872"/>
            <a:ext cx="390629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어플리케이</a:t>
            </a:r>
            <a:r>
              <a:rPr lang="ko-KR" altLang="en-US" sz="1400" dirty="0">
                <a:solidFill>
                  <a:schemeClr val="tx2"/>
                </a:solidFill>
                <a:latin typeface="+mj-lt"/>
              </a:rPr>
              <a:t>션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3" name="직선 화살표 연결선 22"/>
          <p:cNvCxnSpPr>
            <a:stCxn id="72" idx="3"/>
            <a:endCxn id="71" idx="2"/>
          </p:cNvCxnSpPr>
          <p:nvPr/>
        </p:nvCxnSpPr>
        <p:spPr>
          <a:xfrm flipV="1">
            <a:off x="1866285" y="3030961"/>
            <a:ext cx="853716" cy="1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13390" y="2753962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JDBC</a:t>
            </a:r>
            <a:endParaRPr lang="ko-KR" altLang="en-US" sz="1200" dirty="0"/>
          </a:p>
        </p:txBody>
      </p:sp>
      <p:sp>
        <p:nvSpPr>
          <p:cNvPr id="76" name="순서도: 자기 디스크 75"/>
          <p:cNvSpPr/>
          <p:nvPr/>
        </p:nvSpPr>
        <p:spPr>
          <a:xfrm>
            <a:off x="5636917" y="3346423"/>
            <a:ext cx="128588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55976" y="2274877"/>
            <a:ext cx="390629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어플리케이</a:t>
            </a:r>
            <a:r>
              <a:rPr lang="ko-KR" altLang="en-US" sz="1400" dirty="0">
                <a:solidFill>
                  <a:schemeClr val="tx2"/>
                </a:solidFill>
                <a:latin typeface="+mj-lt"/>
              </a:rPr>
              <a:t>션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78" name="직선 화살표 연결선 77"/>
          <p:cNvCxnSpPr>
            <a:endCxn id="81" idx="1"/>
          </p:cNvCxnSpPr>
          <p:nvPr/>
        </p:nvCxnSpPr>
        <p:spPr>
          <a:xfrm flipV="1">
            <a:off x="4746605" y="2707922"/>
            <a:ext cx="329452" cy="1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5076057" y="2274876"/>
            <a:ext cx="1846744" cy="866091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179372" y="2341799"/>
            <a:ext cx="741955" cy="6871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+mj-lt"/>
              </a:rPr>
              <a:t>Rule Engine</a:t>
            </a:r>
            <a:endParaRPr lang="en-US" altLang="ko-KR" sz="140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0" name="순서도: 자기 디스크 99"/>
          <p:cNvSpPr/>
          <p:nvPr/>
        </p:nvSpPr>
        <p:spPr>
          <a:xfrm>
            <a:off x="6010596" y="2390400"/>
            <a:ext cx="766624" cy="6385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rgbClr val="C00000"/>
                </a:solidFill>
              </a:rPr>
              <a:t>전처리 정보</a:t>
            </a:r>
            <a:endParaRPr lang="ko-KR" altLang="en-US" sz="1300" dirty="0">
              <a:solidFill>
                <a:srgbClr val="C00000"/>
              </a:solidFill>
            </a:endParaRPr>
          </a:p>
        </p:txBody>
      </p:sp>
      <p:cxnSp>
        <p:nvCxnSpPr>
          <p:cNvPr id="33" name="꺾인 연결선 32"/>
          <p:cNvCxnSpPr>
            <a:stCxn id="91" idx="2"/>
            <a:endCxn id="76" idx="2"/>
          </p:cNvCxnSpPr>
          <p:nvPr/>
        </p:nvCxnSpPr>
        <p:spPr>
          <a:xfrm rot="16200000" flipH="1">
            <a:off x="5309888" y="3269427"/>
            <a:ext cx="567490" cy="865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286422" y="5728019"/>
            <a:ext cx="58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최대 허용 시간 내의 응답시간 보장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8423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1285891" y="1504707"/>
            <a:ext cx="4942293" cy="2681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961456" y="2129951"/>
            <a:ext cx="3482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Cloud Object Storage Service</a:t>
            </a:r>
            <a:endParaRPr lang="ko-KR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214413" y="1571612"/>
            <a:ext cx="36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&lt;&lt;Cloud Object Storage&gt;&gt;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475656" y="2204864"/>
            <a:ext cx="390629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  <a:latin typeface="+mj-lt"/>
              </a:rPr>
              <a:t>어플리케이</a:t>
            </a:r>
            <a:r>
              <a:rPr lang="ko-KR" altLang="en-US" sz="1400" dirty="0">
                <a:solidFill>
                  <a:schemeClr val="tx2"/>
                </a:solidFill>
                <a:latin typeface="+mj-lt"/>
              </a:rPr>
              <a:t>션</a:t>
            </a:r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38293" y="2751966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</a:t>
            </a:r>
            <a:br>
              <a:rPr lang="en-US" altLang="ko-KR" sz="1200" dirty="0" smtClean="0"/>
            </a:br>
            <a:r>
              <a:rPr lang="en-US" altLang="ko-KR" sz="1200" dirty="0" smtClean="0"/>
              <a:t>(REST)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115057" y="2542185"/>
            <a:ext cx="2582704" cy="353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</a:rPr>
              <a:t>메타데이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터</a:t>
            </a:r>
            <a:endParaRPr lang="en-US" altLang="ko-KR" sz="1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순서도: 자기 디스크 35"/>
          <p:cNvSpPr/>
          <p:nvPr/>
        </p:nvSpPr>
        <p:spPr>
          <a:xfrm>
            <a:off x="3115057" y="3063804"/>
            <a:ext cx="84904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Container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1907704" y="2492976"/>
            <a:ext cx="1023164" cy="9560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순서도: 자기 디스크 36"/>
          <p:cNvSpPr/>
          <p:nvPr/>
        </p:nvSpPr>
        <p:spPr>
          <a:xfrm>
            <a:off x="4644008" y="3063804"/>
            <a:ext cx="849044" cy="500066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Container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64101" y="3075819"/>
            <a:ext cx="94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…..</a:t>
            </a:r>
            <a:endParaRPr lang="ko-KR" altLang="en-US" sz="2800" b="1" dirty="0"/>
          </a:p>
        </p:txBody>
      </p:sp>
      <p:cxnSp>
        <p:nvCxnSpPr>
          <p:cNvPr id="8" name="직선 연결선 7"/>
          <p:cNvCxnSpPr>
            <a:stCxn id="34" idx="2"/>
            <a:endCxn id="36" idx="1"/>
          </p:cNvCxnSpPr>
          <p:nvPr/>
        </p:nvCxnSpPr>
        <p:spPr>
          <a:xfrm flipH="1">
            <a:off x="3539579" y="2895799"/>
            <a:ext cx="866830" cy="16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34" idx="2"/>
            <a:endCxn id="37" idx="1"/>
          </p:cNvCxnSpPr>
          <p:nvPr/>
        </p:nvCxnSpPr>
        <p:spPr>
          <a:xfrm>
            <a:off x="4406409" y="2895799"/>
            <a:ext cx="662121" cy="16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0005" y="3697287"/>
            <a:ext cx="269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물리적 </a:t>
            </a:r>
            <a:r>
              <a:rPr lang="en-US" altLang="ko-KR" sz="1400" b="1" dirty="0" smtClean="0"/>
              <a:t>Container </a:t>
            </a:r>
            <a:r>
              <a:rPr lang="ko-KR" altLang="en-US" sz="1400" b="1" dirty="0" smtClean="0"/>
              <a:t>독립적 확장</a:t>
            </a:r>
            <a:endParaRPr lang="ko-KR" altLang="en-US" sz="1400" b="1" dirty="0"/>
          </a:p>
        </p:txBody>
      </p:sp>
      <p:sp>
        <p:nvSpPr>
          <p:cNvPr id="46" name="직사각형 45"/>
          <p:cNvSpPr/>
          <p:nvPr/>
        </p:nvSpPr>
        <p:spPr>
          <a:xfrm>
            <a:off x="2974176" y="2154064"/>
            <a:ext cx="3109992" cy="18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순서도: 문서 14"/>
          <p:cNvSpPr/>
          <p:nvPr/>
        </p:nvSpPr>
        <p:spPr>
          <a:xfrm>
            <a:off x="3817034" y="3410708"/>
            <a:ext cx="504056" cy="306324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순서도: 문서 47"/>
          <p:cNvSpPr/>
          <p:nvPr/>
        </p:nvSpPr>
        <p:spPr>
          <a:xfrm>
            <a:off x="5241024" y="3408069"/>
            <a:ext cx="504056" cy="306324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5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263</Words>
  <Application>Microsoft Office PowerPoint</Application>
  <PresentationFormat>화면 슬라이드 쇼(4:3)</PresentationFormat>
  <Paragraphs>146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SATTI</cp:lastModifiedBy>
  <cp:revision>71</cp:revision>
  <dcterms:created xsi:type="dcterms:W3CDTF">2006-10-05T04:04:58Z</dcterms:created>
  <dcterms:modified xsi:type="dcterms:W3CDTF">2017-09-15T07:20:15Z</dcterms:modified>
</cp:coreProperties>
</file>