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2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155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2017-09-10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2017-09-10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2017-09-10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2017-09-10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28926" y="3000372"/>
            <a:ext cx="1643074" cy="12144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928926" y="3000372"/>
            <a:ext cx="1643074" cy="4286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당뇨환자관리시스템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40" name="그림 39" descr="기어S3 심박측정에 대한 이미지 검색결과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2857496"/>
            <a:ext cx="420225" cy="438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" name="그림 45" descr="혈당측정기 스마트폰에 대한 이미지 검색결과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52" y="2867323"/>
            <a:ext cx="415610" cy="428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그림 46" descr="스마트체중계에 대한 이미지 검색결과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43042" y="2867128"/>
            <a:ext cx="428628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TextBox 47"/>
          <p:cNvSpPr txBox="1"/>
          <p:nvPr/>
        </p:nvSpPr>
        <p:spPr>
          <a:xfrm>
            <a:off x="928662" y="3286124"/>
            <a:ext cx="1285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&lt;&lt;</a:t>
            </a:r>
            <a:r>
              <a:rPr lang="ko-KR" altLang="en-US" sz="1000" dirty="0" smtClean="0"/>
              <a:t>스마트센서</a:t>
            </a:r>
            <a:r>
              <a:rPr lang="en-US" altLang="ko-KR" sz="1000" dirty="0" smtClean="0"/>
              <a:t>&gt;&gt;</a:t>
            </a:r>
            <a:endParaRPr lang="ko-KR" altLang="en-US" sz="1000" dirty="0"/>
          </a:p>
        </p:txBody>
      </p:sp>
      <p:pic>
        <p:nvPicPr>
          <p:cNvPr id="1026" name="Picture 2" descr="의사 아이콘에 대한 이미지 검색결과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29256" y="3071810"/>
            <a:ext cx="857256" cy="857256"/>
          </a:xfrm>
          <a:prstGeom prst="rect">
            <a:avLst/>
          </a:prstGeom>
          <a:noFill/>
        </p:spPr>
      </p:pic>
      <p:pic>
        <p:nvPicPr>
          <p:cNvPr id="1028" name="Picture 4" descr="환자 아이콘에 대한 이미지 검색결과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42976" y="3857628"/>
            <a:ext cx="785818" cy="785819"/>
          </a:xfrm>
          <a:prstGeom prst="rect">
            <a:avLst/>
          </a:prstGeom>
          <a:noFill/>
        </p:spPr>
      </p:pic>
      <p:cxnSp>
        <p:nvCxnSpPr>
          <p:cNvPr id="55" name="직선 화살표 연결선 54"/>
          <p:cNvCxnSpPr/>
          <p:nvPr/>
        </p:nvCxnSpPr>
        <p:spPr>
          <a:xfrm>
            <a:off x="2071670" y="3214686"/>
            <a:ext cx="857256" cy="1428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1026" idx="1"/>
            <a:endCxn id="4" idx="3"/>
          </p:cNvCxnSpPr>
          <p:nvPr/>
        </p:nvCxnSpPr>
        <p:spPr>
          <a:xfrm rot="10800000" flipV="1">
            <a:off x="4572000" y="3500437"/>
            <a:ext cx="857256" cy="10715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endCxn id="1028" idx="3"/>
          </p:cNvCxnSpPr>
          <p:nvPr/>
        </p:nvCxnSpPr>
        <p:spPr>
          <a:xfrm rot="10800000" flipV="1">
            <a:off x="1928794" y="3857628"/>
            <a:ext cx="1000132" cy="39291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 flipV="1">
            <a:off x="1928794" y="4000504"/>
            <a:ext cx="928694" cy="3571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 flipV="1">
            <a:off x="4572000" y="3643314"/>
            <a:ext cx="928694" cy="1428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28926" y="2786058"/>
            <a:ext cx="2714644" cy="14287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928926" y="2786058"/>
            <a:ext cx="2133616" cy="2047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당뇨환자관리시스템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42910" y="2928934"/>
            <a:ext cx="1143008" cy="4286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스마트기기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센서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928794" y="3143248"/>
            <a:ext cx="1071570" cy="142876"/>
            <a:chOff x="1928794" y="3143248"/>
            <a:chExt cx="1071570" cy="142876"/>
          </a:xfrm>
        </p:grpSpPr>
        <p:sp>
          <p:nvSpPr>
            <p:cNvPr id="7" name="타원 6"/>
            <p:cNvSpPr/>
            <p:nvPr/>
          </p:nvSpPr>
          <p:spPr>
            <a:xfrm>
              <a:off x="1928794" y="3143248"/>
              <a:ext cx="142876" cy="14287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/>
            <p:cNvCxnSpPr>
              <a:stCxn id="7" idx="6"/>
              <a:endCxn id="14" idx="1"/>
            </p:cNvCxnSpPr>
            <p:nvPr/>
          </p:nvCxnSpPr>
          <p:spPr>
            <a:xfrm>
              <a:off x="2071670" y="3214686"/>
              <a:ext cx="78581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/>
            <p:cNvSpPr/>
            <p:nvPr/>
          </p:nvSpPr>
          <p:spPr>
            <a:xfrm>
              <a:off x="2857488" y="3143248"/>
              <a:ext cx="142876" cy="14287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642910" y="3714752"/>
            <a:ext cx="1143008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스마트폰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App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43108" y="3000372"/>
            <a:ext cx="857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센서정보</a:t>
            </a:r>
            <a:endParaRPr lang="ko-KR" alt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2214546" y="3671832"/>
            <a:ext cx="857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진료정보</a:t>
            </a:r>
            <a:endParaRPr lang="en-US" altLang="ko-KR" sz="1000" dirty="0" smtClean="0"/>
          </a:p>
          <a:p>
            <a:r>
              <a:rPr lang="ko-KR" altLang="en-US" sz="1000" dirty="0" smtClean="0"/>
              <a:t>당뇨정보</a:t>
            </a:r>
            <a:endParaRPr lang="ko-KR" altLang="en-US" sz="100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1928794" y="3786190"/>
            <a:ext cx="1071570" cy="142876"/>
            <a:chOff x="1928794" y="3143248"/>
            <a:chExt cx="1071570" cy="142876"/>
          </a:xfrm>
        </p:grpSpPr>
        <p:sp>
          <p:nvSpPr>
            <p:cNvPr id="27" name="타원 26"/>
            <p:cNvSpPr/>
            <p:nvPr/>
          </p:nvSpPr>
          <p:spPr>
            <a:xfrm>
              <a:off x="1928794" y="3143248"/>
              <a:ext cx="142876" cy="14287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>
              <a:stCxn id="27" idx="6"/>
              <a:endCxn id="29" idx="1"/>
            </p:cNvCxnSpPr>
            <p:nvPr/>
          </p:nvCxnSpPr>
          <p:spPr>
            <a:xfrm>
              <a:off x="2071670" y="3214686"/>
              <a:ext cx="78581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/>
            <p:cNvSpPr/>
            <p:nvPr/>
          </p:nvSpPr>
          <p:spPr>
            <a:xfrm>
              <a:off x="2857488" y="3143248"/>
              <a:ext cx="142876" cy="14287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7000892" y="2928934"/>
            <a:ext cx="1143008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의료시스템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643702" y="3357562"/>
            <a:ext cx="1143008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주치의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643702" y="3786190"/>
            <a:ext cx="1143008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전문의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6429388" y="3000372"/>
            <a:ext cx="142876" cy="14287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/>
          <p:cNvCxnSpPr>
            <a:stCxn id="34" idx="6"/>
            <a:endCxn id="36" idx="1"/>
          </p:cNvCxnSpPr>
          <p:nvPr/>
        </p:nvCxnSpPr>
        <p:spPr>
          <a:xfrm>
            <a:off x="6572264" y="3071810"/>
            <a:ext cx="35719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6929454" y="3000372"/>
            <a:ext cx="142876" cy="1428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572132" y="3000372"/>
            <a:ext cx="142876" cy="1428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왼쪽 대괄호 37"/>
          <p:cNvSpPr/>
          <p:nvPr/>
        </p:nvSpPr>
        <p:spPr>
          <a:xfrm>
            <a:off x="6357950" y="2966816"/>
            <a:ext cx="142876" cy="214314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9" name="직선 연결선 38"/>
          <p:cNvCxnSpPr>
            <a:stCxn id="37" idx="3"/>
            <a:endCxn id="38" idx="1"/>
          </p:cNvCxnSpPr>
          <p:nvPr/>
        </p:nvCxnSpPr>
        <p:spPr>
          <a:xfrm>
            <a:off x="5715008" y="3071810"/>
            <a:ext cx="642942" cy="21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715008" y="2897027"/>
            <a:ext cx="857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진료이력</a:t>
            </a:r>
            <a:endParaRPr lang="ko-KR" altLang="en-US" sz="1000" dirty="0"/>
          </a:p>
        </p:txBody>
      </p:sp>
      <p:sp>
        <p:nvSpPr>
          <p:cNvPr id="43" name="타원 42"/>
          <p:cNvSpPr/>
          <p:nvPr/>
        </p:nvSpPr>
        <p:spPr>
          <a:xfrm>
            <a:off x="6357950" y="3429000"/>
            <a:ext cx="142876" cy="14287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연결선 43"/>
          <p:cNvCxnSpPr>
            <a:stCxn id="43" idx="2"/>
            <a:endCxn id="45" idx="3"/>
          </p:cNvCxnSpPr>
          <p:nvPr/>
        </p:nvCxnSpPr>
        <p:spPr>
          <a:xfrm rot="10800000">
            <a:off x="5715008" y="3500438"/>
            <a:ext cx="64294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5572132" y="3429000"/>
            <a:ext cx="142876" cy="1428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6357950" y="3857628"/>
            <a:ext cx="142876" cy="14287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연결선 50"/>
          <p:cNvCxnSpPr>
            <a:stCxn id="50" idx="2"/>
            <a:endCxn id="52" idx="3"/>
          </p:cNvCxnSpPr>
          <p:nvPr/>
        </p:nvCxnSpPr>
        <p:spPr>
          <a:xfrm rot="10800000">
            <a:off x="5715008" y="3929066"/>
            <a:ext cx="64294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5572132" y="3857628"/>
            <a:ext cx="142876" cy="1428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5715008" y="3286124"/>
            <a:ext cx="857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환자정보</a:t>
            </a:r>
            <a:endParaRPr lang="ko-KR" alt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5715008" y="3754283"/>
            <a:ext cx="857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의료문의</a:t>
            </a:r>
            <a:endParaRPr lang="ko-KR" altLang="en-US" sz="1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/>
          <p:cNvSpPr/>
          <p:nvPr/>
        </p:nvSpPr>
        <p:spPr>
          <a:xfrm>
            <a:off x="4233858" y="2233602"/>
            <a:ext cx="1571636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2"/>
                </a:solidFill>
                <a:latin typeface="+mj-lt"/>
              </a:rPr>
              <a:t>의료시스템</a:t>
            </a:r>
            <a:endParaRPr lang="en-US" altLang="ko-KR" sz="1400" dirty="0" smtClean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081458" y="2081202"/>
            <a:ext cx="1571636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/>
                </a:solidFill>
                <a:latin typeface="+mj-lt"/>
              </a:rPr>
              <a:t>의료시스템</a:t>
            </a:r>
            <a:endParaRPr lang="en-US" altLang="ko-KR" sz="1400" dirty="0" smtClean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857224" y="1714488"/>
            <a:ext cx="5072098" cy="26432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643702" y="1571612"/>
            <a:ext cx="157163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/>
                </a:solidFill>
                <a:latin typeface="+mj-lt"/>
              </a:rPr>
              <a:t>어플리케이션</a:t>
            </a:r>
            <a:endParaRPr lang="ko-KR" altLang="en-US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643702" y="2357430"/>
            <a:ext cx="157163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/>
                </a:solidFill>
                <a:latin typeface="+mj-lt"/>
              </a:rPr>
              <a:t>데이터저장소</a:t>
            </a:r>
            <a:endParaRPr lang="ko-KR" altLang="en-US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215470" y="1571612"/>
            <a:ext cx="121444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/>
                </a:solidFill>
                <a:latin typeface="+mj-lt"/>
              </a:rPr>
              <a:t>암</a:t>
            </a:r>
            <a:r>
              <a:rPr lang="en-US" altLang="ko-KR" sz="1400" dirty="0" smtClean="0">
                <a:solidFill>
                  <a:schemeClr val="tx2"/>
                </a:solidFill>
                <a:latin typeface="+mj-lt"/>
              </a:rPr>
              <a:t>/</a:t>
            </a:r>
            <a:r>
              <a:rPr lang="ko-KR" altLang="en-US" sz="1400" dirty="0" err="1" smtClean="0">
                <a:solidFill>
                  <a:schemeClr val="tx2"/>
                </a:solidFill>
                <a:latin typeface="+mj-lt"/>
              </a:rPr>
              <a:t>복호화</a:t>
            </a:r>
            <a:endParaRPr lang="ko-KR" altLang="en-US" sz="14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8215338" y="1643050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22" idx="1"/>
            <a:endCxn id="20" idx="3"/>
          </p:cNvCxnSpPr>
          <p:nvPr/>
        </p:nvCxnSpPr>
        <p:spPr>
          <a:xfrm rot="10800000">
            <a:off x="8215338" y="1750207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286776" y="1428736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1.</a:t>
            </a:r>
            <a:r>
              <a:rPr lang="ko-KR" altLang="en-US" sz="1200" dirty="0" err="1" smtClean="0"/>
              <a:t>민감정보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8215338" y="1785926"/>
            <a:ext cx="1071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3.</a:t>
            </a:r>
            <a:r>
              <a:rPr lang="ko-KR" altLang="en-US" sz="1200" dirty="0" err="1" smtClean="0"/>
              <a:t>암호화정보</a:t>
            </a:r>
            <a:endParaRPr lang="ko-KR" altLang="en-US" sz="1200" dirty="0"/>
          </a:p>
        </p:txBody>
      </p:sp>
      <p:cxnSp>
        <p:nvCxnSpPr>
          <p:cNvPr id="15" name="직선 화살표 연결선 14"/>
          <p:cNvCxnSpPr>
            <a:stCxn id="20" idx="2"/>
            <a:endCxn id="21" idx="0"/>
          </p:cNvCxnSpPr>
          <p:nvPr/>
        </p:nvCxnSpPr>
        <p:spPr>
          <a:xfrm rot="5400000">
            <a:off x="7215206" y="2143116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500958" y="2008993"/>
            <a:ext cx="1071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4.</a:t>
            </a:r>
            <a:r>
              <a:rPr lang="ko-KR" altLang="en-US" sz="1200" dirty="0" err="1" smtClean="0"/>
              <a:t>암호화저장</a:t>
            </a:r>
            <a:endParaRPr lang="ko-KR" altLang="en-US" sz="1200" dirty="0"/>
          </a:p>
        </p:txBody>
      </p:sp>
      <p:cxnSp>
        <p:nvCxnSpPr>
          <p:cNvPr id="24" name="Shape 23"/>
          <p:cNvCxnSpPr>
            <a:stCxn id="22" idx="0"/>
            <a:endCxn id="22" idx="3"/>
          </p:cNvCxnSpPr>
          <p:nvPr/>
        </p:nvCxnSpPr>
        <p:spPr>
          <a:xfrm rot="16200000" flipH="1">
            <a:off x="10037006" y="1357298"/>
            <a:ext cx="178595" cy="607223"/>
          </a:xfrm>
          <a:prstGeom prst="bentConnector4">
            <a:avLst>
              <a:gd name="adj1" fmla="val -127999"/>
              <a:gd name="adj2" fmla="val 13764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144164" y="1071546"/>
            <a:ext cx="857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2.</a:t>
            </a:r>
            <a:r>
              <a:rPr lang="ko-KR" altLang="en-US" sz="1200" dirty="0" smtClean="0"/>
              <a:t>암호화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6429388" y="3714752"/>
            <a:ext cx="157163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2"/>
                </a:solidFill>
                <a:latin typeface="+mj-lt"/>
              </a:rPr>
              <a:t>Message Broker</a:t>
            </a:r>
            <a:endParaRPr lang="ko-KR" altLang="en-US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429388" y="4500570"/>
            <a:ext cx="157163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/>
                </a:solidFill>
                <a:latin typeface="+mj-lt"/>
              </a:rPr>
              <a:t>데이터저장소</a:t>
            </a:r>
            <a:endParaRPr lang="ko-KR" altLang="en-US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001156" y="3714752"/>
            <a:ext cx="121444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/>
                </a:solidFill>
                <a:latin typeface="+mj-lt"/>
              </a:rPr>
              <a:t>암</a:t>
            </a:r>
            <a:r>
              <a:rPr lang="en-US" altLang="ko-KR" sz="1400" dirty="0" smtClean="0">
                <a:solidFill>
                  <a:schemeClr val="tx2"/>
                </a:solidFill>
                <a:latin typeface="+mj-lt"/>
              </a:rPr>
              <a:t>/</a:t>
            </a:r>
            <a:r>
              <a:rPr lang="ko-KR" altLang="en-US" sz="1400" dirty="0" err="1" smtClean="0">
                <a:solidFill>
                  <a:schemeClr val="tx2"/>
                </a:solidFill>
                <a:latin typeface="+mj-lt"/>
              </a:rPr>
              <a:t>복호화</a:t>
            </a:r>
            <a:endParaRPr lang="ko-KR" altLang="en-US" sz="14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8001024" y="3786190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28" idx="1"/>
            <a:endCxn id="26" idx="3"/>
          </p:cNvCxnSpPr>
          <p:nvPr/>
        </p:nvCxnSpPr>
        <p:spPr>
          <a:xfrm rot="10800000">
            <a:off x="8001024" y="3893347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001024" y="3509191"/>
            <a:ext cx="1071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2.</a:t>
            </a:r>
            <a:r>
              <a:rPr lang="ko-KR" altLang="en-US" sz="1200" dirty="0" err="1" smtClean="0"/>
              <a:t>암호화정보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8001024" y="3929066"/>
            <a:ext cx="1357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4 </a:t>
            </a:r>
            <a:r>
              <a:rPr lang="ko-KR" altLang="en-US" sz="1200" dirty="0" err="1" smtClean="0"/>
              <a:t>복호화정보</a:t>
            </a:r>
            <a:endParaRPr lang="ko-KR" altLang="en-US" sz="1200" dirty="0"/>
          </a:p>
        </p:txBody>
      </p:sp>
      <p:cxnSp>
        <p:nvCxnSpPr>
          <p:cNvPr id="33" name="직선 화살표 연결선 32"/>
          <p:cNvCxnSpPr>
            <a:stCxn id="27" idx="0"/>
            <a:endCxn id="26" idx="2"/>
          </p:cNvCxnSpPr>
          <p:nvPr/>
        </p:nvCxnSpPr>
        <p:spPr>
          <a:xfrm rot="5400000" flipH="1" flipV="1">
            <a:off x="7000892" y="4286256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215206" y="4214818"/>
            <a:ext cx="1071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1.</a:t>
            </a:r>
            <a:r>
              <a:rPr lang="ko-KR" altLang="en-US" sz="1200" dirty="0" err="1" smtClean="0"/>
              <a:t>암호화정보</a:t>
            </a:r>
            <a:endParaRPr lang="ko-KR" altLang="en-US" sz="1200" dirty="0"/>
          </a:p>
        </p:txBody>
      </p:sp>
      <p:cxnSp>
        <p:nvCxnSpPr>
          <p:cNvPr id="35" name="Shape 34"/>
          <p:cNvCxnSpPr>
            <a:stCxn id="28" idx="0"/>
            <a:endCxn id="28" idx="3"/>
          </p:cNvCxnSpPr>
          <p:nvPr/>
        </p:nvCxnSpPr>
        <p:spPr>
          <a:xfrm rot="16200000" flipH="1">
            <a:off x="9822692" y="3500438"/>
            <a:ext cx="178595" cy="607223"/>
          </a:xfrm>
          <a:prstGeom prst="bentConnector4">
            <a:avLst>
              <a:gd name="adj1" fmla="val -127999"/>
              <a:gd name="adj2" fmla="val 13764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929850" y="3214686"/>
            <a:ext cx="857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3.</a:t>
            </a:r>
            <a:r>
              <a:rPr lang="ko-KR" altLang="en-US" sz="1200" dirty="0" err="1" smtClean="0"/>
              <a:t>복호화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6643702" y="1142984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&lt;&lt;</a:t>
            </a:r>
            <a:r>
              <a:rPr lang="ko-KR" altLang="en-US" dirty="0" smtClean="0"/>
              <a:t>암호화</a:t>
            </a:r>
            <a:r>
              <a:rPr lang="en-US" altLang="ko-KR" dirty="0" smtClean="0"/>
              <a:t>&gt;&gt;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357950" y="3286124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&lt;&lt;</a:t>
            </a:r>
            <a:r>
              <a:rPr lang="ko-KR" altLang="en-US" dirty="0" err="1" smtClean="0"/>
              <a:t>복호화</a:t>
            </a:r>
            <a:r>
              <a:rPr lang="en-US" altLang="ko-KR" dirty="0" smtClean="0"/>
              <a:t>&gt;&gt;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9644098" y="3500438"/>
            <a:ext cx="857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AES-128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9858412" y="1366051"/>
            <a:ext cx="857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AES-128</a:t>
            </a:r>
            <a:endParaRPr lang="ko-KR" altLang="en-US" sz="1200" dirty="0"/>
          </a:p>
        </p:txBody>
      </p:sp>
      <p:sp>
        <p:nvSpPr>
          <p:cNvPr id="37" name="직사각형 36"/>
          <p:cNvSpPr/>
          <p:nvPr/>
        </p:nvSpPr>
        <p:spPr>
          <a:xfrm>
            <a:off x="2428860" y="2714620"/>
            <a:ext cx="157163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2"/>
                </a:solidFill>
                <a:latin typeface="+mj-lt"/>
              </a:rPr>
              <a:t>Message Broker</a:t>
            </a:r>
            <a:endParaRPr lang="ko-KR" altLang="en-US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00100" y="1928802"/>
            <a:ext cx="157163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2"/>
                </a:solidFill>
                <a:latin typeface="+mj-lt"/>
              </a:rPr>
              <a:t>당뇨환자관리시스템</a:t>
            </a:r>
            <a:endParaRPr lang="en-US" altLang="ko-KR" sz="1200" dirty="0" smtClean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29058" y="1928802"/>
            <a:ext cx="1571636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/>
                </a:solidFill>
                <a:latin typeface="+mj-lt"/>
              </a:rPr>
              <a:t>의료시스</a:t>
            </a:r>
            <a:r>
              <a:rPr lang="ko-KR" altLang="en-US" sz="1400" smtClean="0">
                <a:solidFill>
                  <a:schemeClr val="tx2"/>
                </a:solidFill>
                <a:latin typeface="+mj-lt"/>
              </a:rPr>
              <a:t>템</a:t>
            </a:r>
            <a:endParaRPr lang="en-US" altLang="ko-KR" sz="1400" dirty="0" smtClean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571735" y="3214686"/>
            <a:ext cx="83627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689444" y="3214686"/>
            <a:ext cx="83627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807153" y="3214686"/>
            <a:ext cx="83627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924862" y="3214686"/>
            <a:ext cx="83627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042571" y="3214686"/>
            <a:ext cx="83627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160280" y="3214686"/>
            <a:ext cx="83627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277989" y="3214686"/>
            <a:ext cx="83627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395698" y="3214686"/>
            <a:ext cx="83627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513407" y="3214686"/>
            <a:ext cx="83627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631116" y="3214686"/>
            <a:ext cx="83627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6" name="오른쪽 화살표 55"/>
          <p:cNvSpPr/>
          <p:nvPr/>
        </p:nvSpPr>
        <p:spPr>
          <a:xfrm>
            <a:off x="3752626" y="3164352"/>
            <a:ext cx="214314" cy="35719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직선 화살표 연결선 58"/>
          <p:cNvCxnSpPr/>
          <p:nvPr/>
        </p:nvCxnSpPr>
        <p:spPr>
          <a:xfrm>
            <a:off x="2071670" y="2285992"/>
            <a:ext cx="642942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endCxn id="38" idx="2"/>
          </p:cNvCxnSpPr>
          <p:nvPr/>
        </p:nvCxnSpPr>
        <p:spPr>
          <a:xfrm rot="10800000">
            <a:off x="1785918" y="2285992"/>
            <a:ext cx="714380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V="1">
            <a:off x="3786182" y="2500306"/>
            <a:ext cx="357190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endCxn id="37" idx="3"/>
          </p:cNvCxnSpPr>
          <p:nvPr/>
        </p:nvCxnSpPr>
        <p:spPr>
          <a:xfrm rot="10800000" flipV="1">
            <a:off x="4000496" y="2643183"/>
            <a:ext cx="357190" cy="2500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643174" y="3571876"/>
            <a:ext cx="10715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100" dirty="0" smtClean="0"/>
              <a:t> 전송신뢰성</a:t>
            </a:r>
            <a:endParaRPr lang="en-US" altLang="ko-KR" sz="11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1100" dirty="0" smtClean="0"/>
              <a:t> 오류복원</a:t>
            </a:r>
            <a:endParaRPr lang="en-US" altLang="ko-KR" sz="11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1100" dirty="0" smtClean="0"/>
              <a:t> 전송재처리</a:t>
            </a:r>
            <a:endParaRPr lang="en-US" altLang="ko-KR" sz="11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1100" dirty="0" smtClean="0"/>
              <a:t> 전송암호화</a:t>
            </a:r>
            <a:endParaRPr lang="ko-KR" altLang="en-US" sz="1100" dirty="0"/>
          </a:p>
        </p:txBody>
      </p:sp>
      <p:sp>
        <p:nvSpPr>
          <p:cNvPr id="69" name="TextBox 68"/>
          <p:cNvSpPr txBox="1"/>
          <p:nvPr/>
        </p:nvSpPr>
        <p:spPr>
          <a:xfrm>
            <a:off x="2000232" y="3110211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Multi- Queue</a:t>
            </a:r>
            <a:endParaRPr lang="ko-KR" altLang="en-US" sz="1200" dirty="0"/>
          </a:p>
        </p:txBody>
      </p:sp>
      <p:sp>
        <p:nvSpPr>
          <p:cNvPr id="73" name="직사각형 72"/>
          <p:cNvSpPr/>
          <p:nvPr/>
        </p:nvSpPr>
        <p:spPr>
          <a:xfrm>
            <a:off x="2571736" y="3374340"/>
            <a:ext cx="83627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689445" y="3374340"/>
            <a:ext cx="83627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2807154" y="3374340"/>
            <a:ext cx="83627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924863" y="3374340"/>
            <a:ext cx="83627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3042572" y="3374340"/>
            <a:ext cx="83627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160281" y="3374340"/>
            <a:ext cx="83627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3277990" y="3374340"/>
            <a:ext cx="83627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395699" y="3374340"/>
            <a:ext cx="83627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513408" y="3374340"/>
            <a:ext cx="83627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631117" y="3374340"/>
            <a:ext cx="83627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2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/>
          <p:cNvSpPr/>
          <p:nvPr/>
        </p:nvSpPr>
        <p:spPr>
          <a:xfrm>
            <a:off x="1071538" y="1857364"/>
            <a:ext cx="6572296" cy="32861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1285850" y="3429000"/>
          <a:ext cx="2476500" cy="511655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2750"/>
                <a:gridCol w="412750"/>
                <a:gridCol w="412750"/>
                <a:gridCol w="412750"/>
                <a:gridCol w="412750"/>
                <a:gridCol w="412750"/>
              </a:tblGrid>
              <a:tr h="1455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S1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S2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S3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S4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S5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S6</a:t>
                      </a:r>
                      <a:endParaRPr lang="ko-KR" altLang="en-US" sz="900" dirty="0"/>
                    </a:p>
                  </a:txBody>
                  <a:tcPr/>
                </a:tc>
              </a:tr>
              <a:tr h="2830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20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60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10</a:t>
                      </a:r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" name="오른쪽 화살표 40"/>
          <p:cNvSpPr/>
          <p:nvPr/>
        </p:nvSpPr>
        <p:spPr>
          <a:xfrm>
            <a:off x="1285850" y="4000504"/>
            <a:ext cx="2714644" cy="1000132"/>
          </a:xfrm>
          <a:prstGeom prst="rightArrow">
            <a:avLst/>
          </a:prstGeom>
          <a:solidFill>
            <a:schemeClr val="bg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2"/>
                </a:solidFill>
              </a:rPr>
              <a:t>센싱정보</a:t>
            </a:r>
            <a:r>
              <a:rPr lang="ko-KR" altLang="en-US" sz="1200" b="1" dirty="0" smtClean="0">
                <a:solidFill>
                  <a:schemeClr val="tx2"/>
                </a:solidFill>
              </a:rPr>
              <a:t> </a:t>
            </a:r>
            <a:r>
              <a:rPr lang="ko-KR" altLang="en-US" sz="1200" b="1" dirty="0" err="1" smtClean="0">
                <a:solidFill>
                  <a:schemeClr val="tx2"/>
                </a:solidFill>
              </a:rPr>
              <a:t>추가시</a:t>
            </a:r>
            <a:r>
              <a:rPr lang="ko-KR" altLang="en-US" sz="1200" b="1" dirty="0" smtClean="0">
                <a:solidFill>
                  <a:schemeClr val="tx2"/>
                </a:solidFill>
              </a:rPr>
              <a:t> 확장 어려움</a:t>
            </a:r>
            <a:endParaRPr lang="ko-KR" altLang="en-US" sz="1200" b="1" dirty="0">
              <a:solidFill>
                <a:schemeClr val="tx2"/>
              </a:solidFill>
            </a:endParaRPr>
          </a:p>
        </p:txBody>
      </p:sp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4572000" y="2928934"/>
          <a:ext cx="825500" cy="13608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500066"/>
                <a:gridCol w="325434"/>
              </a:tblGrid>
              <a:tr h="1455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type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S2</a:t>
                      </a:r>
                      <a:endParaRPr lang="ko-KR" altLang="en-US" sz="900" dirty="0"/>
                    </a:p>
                  </a:txBody>
                  <a:tcPr/>
                </a:tc>
              </a:tr>
              <a:tr h="2830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10</a:t>
                      </a:r>
                      <a:endParaRPr lang="ko-KR" altLang="en-US" sz="900" dirty="0"/>
                    </a:p>
                  </a:txBody>
                  <a:tcPr/>
                </a:tc>
              </a:tr>
              <a:tr h="2830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20</a:t>
                      </a:r>
                      <a:endParaRPr lang="ko-KR" altLang="en-US" sz="900" dirty="0"/>
                    </a:p>
                  </a:txBody>
                  <a:tcPr/>
                </a:tc>
              </a:tr>
              <a:tr h="2830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/>
                </a:tc>
              </a:tr>
              <a:tr h="2830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4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60</a:t>
                      </a:r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6357950" y="2928934"/>
          <a:ext cx="1000132" cy="13608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500066"/>
                <a:gridCol w="500066"/>
              </a:tblGrid>
              <a:tr h="1455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type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/>
                        <a:t>desc</a:t>
                      </a:r>
                      <a:endParaRPr lang="ko-KR" altLang="en-US" sz="900" dirty="0"/>
                    </a:p>
                  </a:txBody>
                  <a:tcPr/>
                </a:tc>
              </a:tr>
              <a:tr h="2830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S1</a:t>
                      </a:r>
                      <a:endParaRPr lang="ko-KR" altLang="en-US" sz="900" dirty="0"/>
                    </a:p>
                  </a:txBody>
                  <a:tcPr/>
                </a:tc>
              </a:tr>
              <a:tr h="2830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S2</a:t>
                      </a:r>
                      <a:endParaRPr lang="ko-KR" altLang="en-US" sz="900" dirty="0"/>
                    </a:p>
                  </a:txBody>
                  <a:tcPr/>
                </a:tc>
              </a:tr>
              <a:tr h="2830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S3</a:t>
                      </a:r>
                      <a:endParaRPr lang="ko-KR" altLang="en-US" sz="900" dirty="0"/>
                    </a:p>
                  </a:txBody>
                  <a:tcPr/>
                </a:tc>
              </a:tr>
              <a:tr h="2830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4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S4</a:t>
                      </a:r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오른쪽 화살표 47"/>
          <p:cNvSpPr/>
          <p:nvPr/>
        </p:nvSpPr>
        <p:spPr>
          <a:xfrm rot="5400000">
            <a:off x="5572132" y="3357562"/>
            <a:ext cx="642942" cy="2643206"/>
          </a:xfrm>
          <a:prstGeom prst="rightArrow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143504" y="4405978"/>
            <a:ext cx="1500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데이터 유형 </a:t>
            </a:r>
            <a:r>
              <a:rPr lang="en-US" altLang="ko-KR" sz="1400" b="1" dirty="0" smtClean="0"/>
              <a:t/>
            </a:r>
            <a:br>
              <a:rPr lang="en-US" altLang="ko-KR" sz="1400" b="1" dirty="0" smtClean="0"/>
            </a:br>
            <a:r>
              <a:rPr lang="ko-KR" altLang="en-US" sz="1400" b="1" dirty="0" smtClean="0"/>
              <a:t>확장 용이</a:t>
            </a:r>
            <a:endParaRPr lang="ko-KR" altLang="en-US" sz="1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4429124" y="2714620"/>
            <a:ext cx="1285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&lt;&lt;</a:t>
            </a:r>
            <a:r>
              <a:rPr lang="ko-KR" altLang="en-US" sz="1000" b="1" dirty="0" smtClean="0"/>
              <a:t>저장데이터</a:t>
            </a:r>
            <a:r>
              <a:rPr lang="en-US" altLang="ko-KR" sz="1000" b="1" dirty="0" smtClean="0"/>
              <a:t>&gt;&gt;</a:t>
            </a:r>
            <a:endParaRPr lang="ko-KR" altLang="en-US" sz="1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214414" y="3214686"/>
            <a:ext cx="1285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&lt;&lt;</a:t>
            </a:r>
            <a:r>
              <a:rPr lang="ko-KR" altLang="en-US" sz="1000" b="1" dirty="0" smtClean="0"/>
              <a:t>저장데이터</a:t>
            </a:r>
            <a:r>
              <a:rPr lang="en-US" altLang="ko-KR" sz="1000" b="1" dirty="0" smtClean="0"/>
              <a:t>&gt;&gt;</a:t>
            </a:r>
            <a:endParaRPr lang="ko-KR" altLang="en-US" sz="10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286512" y="2714620"/>
            <a:ext cx="1285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&lt;&lt;</a:t>
            </a:r>
            <a:r>
              <a:rPr lang="ko-KR" altLang="en-US" sz="1000" b="1" dirty="0" smtClean="0"/>
              <a:t>메타데이터</a:t>
            </a:r>
            <a:r>
              <a:rPr lang="en-US" altLang="ko-KR" sz="1000" b="1" dirty="0" smtClean="0"/>
              <a:t>&gt;&gt;</a:t>
            </a:r>
            <a:endParaRPr lang="ko-KR" altLang="en-US" sz="1000" b="1" dirty="0"/>
          </a:p>
        </p:txBody>
      </p:sp>
      <p:cxnSp>
        <p:nvCxnSpPr>
          <p:cNvPr id="60" name="꺾인 연결선 59"/>
          <p:cNvCxnSpPr/>
          <p:nvPr/>
        </p:nvCxnSpPr>
        <p:spPr>
          <a:xfrm>
            <a:off x="5357818" y="3571876"/>
            <a:ext cx="1000132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357818" y="3357562"/>
            <a:ext cx="571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0..*</a:t>
            </a:r>
            <a:endParaRPr lang="ko-KR" altLang="en-US" sz="800" dirty="0"/>
          </a:p>
        </p:txBody>
      </p:sp>
      <p:sp>
        <p:nvSpPr>
          <p:cNvPr id="62" name="TextBox 61"/>
          <p:cNvSpPr txBox="1"/>
          <p:nvPr/>
        </p:nvSpPr>
        <p:spPr>
          <a:xfrm>
            <a:off x="6072198" y="3357562"/>
            <a:ext cx="500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0..1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1071538" y="1857364"/>
            <a:ext cx="6572296" cy="642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1071538" y="1857364"/>
            <a:ext cx="3071834" cy="32861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1428726" y="2000240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단일 데이터 처리방식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714876" y="2000240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메타 데이터 처리방식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/>
          <p:cNvSpPr/>
          <p:nvPr/>
        </p:nvSpPr>
        <p:spPr>
          <a:xfrm>
            <a:off x="1071538" y="1857364"/>
            <a:ext cx="5929354" cy="12144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1214414" y="2500306"/>
            <a:ext cx="5643602" cy="4286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2"/>
                </a:solidFill>
                <a:latin typeface="+mj-lt"/>
              </a:rPr>
              <a:t>UI </a:t>
            </a:r>
            <a:r>
              <a:rPr lang="ko-KR" altLang="en-US" sz="1400" dirty="0" smtClean="0">
                <a:solidFill>
                  <a:schemeClr val="tx2"/>
                </a:solidFill>
                <a:latin typeface="+mj-lt"/>
              </a:rPr>
              <a:t>개발 공통 </a:t>
            </a:r>
            <a:r>
              <a:rPr lang="en-US" altLang="ko-KR" sz="1400" dirty="0" smtClean="0">
                <a:solidFill>
                  <a:schemeClr val="tx2"/>
                </a:solidFill>
                <a:latin typeface="+mj-lt"/>
              </a:rPr>
              <a:t>Framework(</a:t>
            </a:r>
            <a:r>
              <a:rPr lang="en-US" altLang="ko-KR" sz="1400" dirty="0" err="1" smtClean="0">
                <a:solidFill>
                  <a:schemeClr val="tx2"/>
                </a:solidFill>
                <a:latin typeface="+mj-lt"/>
              </a:rPr>
              <a:t>Javascript</a:t>
            </a:r>
            <a:r>
              <a:rPr lang="en-US" altLang="ko-KR" sz="1400" dirty="0" smtClean="0">
                <a:solidFill>
                  <a:schemeClr val="tx2"/>
                </a:solidFill>
                <a:latin typeface="+mj-lt"/>
              </a:rPr>
              <a:t>, </a:t>
            </a:r>
            <a:r>
              <a:rPr lang="ko-KR" altLang="en-US" sz="1400" dirty="0" smtClean="0">
                <a:solidFill>
                  <a:schemeClr val="tx2"/>
                </a:solidFill>
                <a:latin typeface="+mj-lt"/>
              </a:rPr>
              <a:t>차트솔루션</a:t>
            </a:r>
            <a:r>
              <a:rPr lang="en-US" altLang="ko-KR" sz="1400" dirty="0" smtClean="0">
                <a:solidFill>
                  <a:schemeClr val="tx2"/>
                </a:solidFill>
                <a:latin typeface="+mj-lt"/>
              </a:rPr>
              <a:t>, </a:t>
            </a:r>
            <a:r>
              <a:rPr lang="ko-KR" altLang="en-US" sz="1400" dirty="0" err="1" smtClean="0">
                <a:solidFill>
                  <a:schemeClr val="tx2"/>
                </a:solidFill>
                <a:latin typeface="+mj-lt"/>
              </a:rPr>
              <a:t>시각화솔루션</a:t>
            </a:r>
            <a:r>
              <a:rPr lang="en-US" altLang="ko-KR" sz="1400" dirty="0" smtClean="0">
                <a:solidFill>
                  <a:schemeClr val="tx2"/>
                </a:solidFill>
                <a:latin typeface="+mj-lt"/>
              </a:rPr>
              <a:t>..)</a:t>
            </a:r>
            <a:endParaRPr lang="ko-KR" altLang="en-US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14414" y="2000240"/>
            <a:ext cx="157163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2"/>
                </a:solidFill>
                <a:latin typeface="+mj-lt"/>
              </a:rPr>
              <a:t>환자정보관리 </a:t>
            </a:r>
            <a:r>
              <a:rPr lang="en-US" altLang="ko-KR" sz="1400" dirty="0" smtClean="0">
                <a:solidFill>
                  <a:schemeClr val="tx2"/>
                </a:solidFill>
                <a:latin typeface="+mj-lt"/>
              </a:rPr>
              <a:t>UI</a:t>
            </a:r>
            <a:endParaRPr lang="ko-KR" altLang="en-US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857488" y="2000240"/>
            <a:ext cx="121444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/>
                </a:solidFill>
                <a:latin typeface="+mj-lt"/>
              </a:rPr>
              <a:t>원격진료 </a:t>
            </a:r>
            <a:r>
              <a:rPr lang="en-US" altLang="ko-KR" sz="1400" dirty="0" smtClean="0">
                <a:solidFill>
                  <a:schemeClr val="tx2"/>
                </a:solidFill>
                <a:latin typeface="+mj-lt"/>
              </a:rPr>
              <a:t>UI</a:t>
            </a:r>
            <a:endParaRPr lang="ko-KR" altLang="en-US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143372" y="2000240"/>
            <a:ext cx="121444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2"/>
                </a:solidFill>
                <a:latin typeface="+mj-lt"/>
              </a:rPr>
              <a:t>진료조회</a:t>
            </a:r>
            <a:r>
              <a:rPr lang="en-US" altLang="ko-KR" sz="1400" dirty="0" smtClean="0">
                <a:solidFill>
                  <a:schemeClr val="tx2"/>
                </a:solidFill>
                <a:latin typeface="+mj-lt"/>
              </a:rPr>
              <a:t>UI</a:t>
            </a:r>
            <a:endParaRPr lang="ko-KR" altLang="en-US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429256" y="2000240"/>
            <a:ext cx="1428760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/>
                </a:solidFill>
                <a:latin typeface="+mj-lt"/>
              </a:rPr>
              <a:t>전문의문답</a:t>
            </a:r>
            <a:r>
              <a:rPr lang="en-US" altLang="ko-KR" sz="1400" dirty="0" smtClean="0">
                <a:solidFill>
                  <a:schemeClr val="tx2"/>
                </a:solidFill>
                <a:latin typeface="+mj-lt"/>
              </a:rPr>
              <a:t>UI</a:t>
            </a:r>
            <a:endParaRPr lang="ko-KR" altLang="en-US" sz="1400" dirty="0">
              <a:solidFill>
                <a:schemeClr val="tx2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/>
          <p:cNvSpPr/>
          <p:nvPr/>
        </p:nvSpPr>
        <p:spPr>
          <a:xfrm>
            <a:off x="857224" y="1357298"/>
            <a:ext cx="4857784" cy="38576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214414" y="2000240"/>
            <a:ext cx="157163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/>
                </a:solidFill>
                <a:latin typeface="+mj-lt"/>
              </a:rPr>
              <a:t>어플리케이션</a:t>
            </a:r>
            <a:endParaRPr lang="ko-KR" altLang="en-US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14414" y="2786058"/>
            <a:ext cx="157163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/>
                </a:solidFill>
                <a:latin typeface="+mj-lt"/>
              </a:rPr>
              <a:t>데이터저장소</a:t>
            </a:r>
            <a:endParaRPr lang="ko-KR" altLang="en-US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786182" y="2000240"/>
            <a:ext cx="121444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/>
                </a:solidFill>
                <a:latin typeface="+mj-lt"/>
              </a:rPr>
              <a:t>암</a:t>
            </a:r>
            <a:r>
              <a:rPr lang="en-US" altLang="ko-KR" sz="1400" dirty="0" smtClean="0">
                <a:solidFill>
                  <a:schemeClr val="tx2"/>
                </a:solidFill>
                <a:latin typeface="+mj-lt"/>
              </a:rPr>
              <a:t>/</a:t>
            </a:r>
            <a:r>
              <a:rPr lang="ko-KR" altLang="en-US" sz="1400" dirty="0" err="1" smtClean="0">
                <a:solidFill>
                  <a:schemeClr val="tx2"/>
                </a:solidFill>
                <a:latin typeface="+mj-lt"/>
              </a:rPr>
              <a:t>복호화</a:t>
            </a:r>
            <a:endParaRPr lang="ko-KR" altLang="en-US" sz="14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786050" y="2071678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22" idx="1"/>
            <a:endCxn id="20" idx="3"/>
          </p:cNvCxnSpPr>
          <p:nvPr/>
        </p:nvCxnSpPr>
        <p:spPr>
          <a:xfrm rot="10800000">
            <a:off x="2786050" y="2178835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57488" y="1857364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1.</a:t>
            </a:r>
            <a:r>
              <a:rPr lang="ko-KR" altLang="en-US" sz="1200" dirty="0" err="1" smtClean="0"/>
              <a:t>민감정보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786050" y="2214554"/>
            <a:ext cx="1071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3.</a:t>
            </a:r>
            <a:r>
              <a:rPr lang="ko-KR" altLang="en-US" sz="1200" dirty="0" err="1" smtClean="0"/>
              <a:t>암호화정보</a:t>
            </a:r>
            <a:endParaRPr lang="ko-KR" altLang="en-US" sz="1200" dirty="0"/>
          </a:p>
        </p:txBody>
      </p:sp>
      <p:cxnSp>
        <p:nvCxnSpPr>
          <p:cNvPr id="15" name="직선 화살표 연결선 14"/>
          <p:cNvCxnSpPr>
            <a:stCxn id="20" idx="2"/>
            <a:endCxn id="21" idx="0"/>
          </p:cNvCxnSpPr>
          <p:nvPr/>
        </p:nvCxnSpPr>
        <p:spPr>
          <a:xfrm rot="5400000">
            <a:off x="1785918" y="2571744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71670" y="2437621"/>
            <a:ext cx="1071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4.</a:t>
            </a:r>
            <a:r>
              <a:rPr lang="ko-KR" altLang="en-US" sz="1200" dirty="0" err="1" smtClean="0"/>
              <a:t>암호화저장</a:t>
            </a:r>
            <a:endParaRPr lang="ko-KR" altLang="en-US" sz="1200" dirty="0"/>
          </a:p>
        </p:txBody>
      </p:sp>
      <p:cxnSp>
        <p:nvCxnSpPr>
          <p:cNvPr id="24" name="Shape 23"/>
          <p:cNvCxnSpPr>
            <a:stCxn id="22" idx="0"/>
            <a:endCxn id="22" idx="3"/>
          </p:cNvCxnSpPr>
          <p:nvPr/>
        </p:nvCxnSpPr>
        <p:spPr>
          <a:xfrm rot="16200000" flipH="1">
            <a:off x="4607718" y="1785926"/>
            <a:ext cx="178595" cy="607223"/>
          </a:xfrm>
          <a:prstGeom prst="bentConnector4">
            <a:avLst>
              <a:gd name="adj1" fmla="val -127999"/>
              <a:gd name="adj2" fmla="val 13764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714876" y="1500174"/>
            <a:ext cx="857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2.</a:t>
            </a:r>
            <a:r>
              <a:rPr lang="ko-KR" altLang="en-US" sz="1200" dirty="0" smtClean="0"/>
              <a:t>암호화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1214414" y="3929066"/>
            <a:ext cx="157163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/>
                </a:solidFill>
                <a:latin typeface="+mj-lt"/>
              </a:rPr>
              <a:t>어플리케이션</a:t>
            </a:r>
            <a:endParaRPr lang="ko-KR" altLang="en-US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214414" y="4714884"/>
            <a:ext cx="157163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/>
                </a:solidFill>
                <a:latin typeface="+mj-lt"/>
              </a:rPr>
              <a:t>데이터저장소</a:t>
            </a:r>
            <a:endParaRPr lang="ko-KR" altLang="en-US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786182" y="3929066"/>
            <a:ext cx="121444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/>
                </a:solidFill>
                <a:latin typeface="+mj-lt"/>
              </a:rPr>
              <a:t>암</a:t>
            </a:r>
            <a:r>
              <a:rPr lang="en-US" altLang="ko-KR" sz="1400" dirty="0" smtClean="0">
                <a:solidFill>
                  <a:schemeClr val="tx2"/>
                </a:solidFill>
                <a:latin typeface="+mj-lt"/>
              </a:rPr>
              <a:t>/</a:t>
            </a:r>
            <a:r>
              <a:rPr lang="ko-KR" altLang="en-US" sz="1400" dirty="0" err="1" smtClean="0">
                <a:solidFill>
                  <a:schemeClr val="tx2"/>
                </a:solidFill>
                <a:latin typeface="+mj-lt"/>
              </a:rPr>
              <a:t>복호화</a:t>
            </a:r>
            <a:endParaRPr lang="ko-KR" altLang="en-US" sz="14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2786050" y="4000504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28" idx="1"/>
            <a:endCxn id="26" idx="3"/>
          </p:cNvCxnSpPr>
          <p:nvPr/>
        </p:nvCxnSpPr>
        <p:spPr>
          <a:xfrm rot="10800000">
            <a:off x="2786050" y="4107661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786050" y="3723505"/>
            <a:ext cx="1071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2.</a:t>
            </a:r>
            <a:r>
              <a:rPr lang="ko-KR" altLang="en-US" sz="1200" dirty="0" err="1" smtClean="0"/>
              <a:t>암호화정보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2786050" y="4143380"/>
            <a:ext cx="1357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4 </a:t>
            </a:r>
            <a:r>
              <a:rPr lang="ko-KR" altLang="en-US" sz="1200" dirty="0" err="1" smtClean="0"/>
              <a:t>복호화정보</a:t>
            </a:r>
            <a:endParaRPr lang="ko-KR" altLang="en-US" sz="1200" dirty="0"/>
          </a:p>
        </p:txBody>
      </p:sp>
      <p:cxnSp>
        <p:nvCxnSpPr>
          <p:cNvPr id="33" name="직선 화살표 연결선 32"/>
          <p:cNvCxnSpPr>
            <a:stCxn id="27" idx="0"/>
            <a:endCxn id="26" idx="2"/>
          </p:cNvCxnSpPr>
          <p:nvPr/>
        </p:nvCxnSpPr>
        <p:spPr>
          <a:xfrm rot="5400000" flipH="1" flipV="1">
            <a:off x="1785918" y="4500570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000232" y="4429132"/>
            <a:ext cx="1071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1.</a:t>
            </a:r>
            <a:r>
              <a:rPr lang="ko-KR" altLang="en-US" sz="1200" dirty="0" err="1" smtClean="0"/>
              <a:t>암호화정보</a:t>
            </a:r>
            <a:endParaRPr lang="ko-KR" altLang="en-US" sz="1200" dirty="0"/>
          </a:p>
        </p:txBody>
      </p:sp>
      <p:cxnSp>
        <p:nvCxnSpPr>
          <p:cNvPr id="35" name="Shape 34"/>
          <p:cNvCxnSpPr>
            <a:stCxn id="28" idx="0"/>
            <a:endCxn id="28" idx="3"/>
          </p:cNvCxnSpPr>
          <p:nvPr/>
        </p:nvCxnSpPr>
        <p:spPr>
          <a:xfrm rot="16200000" flipH="1">
            <a:off x="4607718" y="3714752"/>
            <a:ext cx="178595" cy="607223"/>
          </a:xfrm>
          <a:prstGeom prst="bentConnector4">
            <a:avLst>
              <a:gd name="adj1" fmla="val -127999"/>
              <a:gd name="adj2" fmla="val 13764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714876" y="3429000"/>
            <a:ext cx="857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3.</a:t>
            </a:r>
            <a:r>
              <a:rPr lang="ko-KR" altLang="en-US" sz="1200" dirty="0" err="1" smtClean="0"/>
              <a:t>복호화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1214414" y="1571612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&lt;&lt;</a:t>
            </a:r>
            <a:r>
              <a:rPr lang="ko-KR" altLang="en-US" dirty="0" smtClean="0"/>
              <a:t>암호화</a:t>
            </a:r>
            <a:r>
              <a:rPr lang="en-US" altLang="ko-KR" dirty="0" smtClean="0"/>
              <a:t>&gt;&gt;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142976" y="3500438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&lt;&lt;</a:t>
            </a:r>
            <a:r>
              <a:rPr lang="ko-KR" altLang="en-US" dirty="0" err="1" smtClean="0"/>
              <a:t>복호화</a:t>
            </a:r>
            <a:r>
              <a:rPr lang="en-US" altLang="ko-KR" dirty="0" smtClean="0"/>
              <a:t>&gt;&gt;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429124" y="3714752"/>
            <a:ext cx="857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AES-128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4429124" y="1794679"/>
            <a:ext cx="857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AES-128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직사각형 82"/>
          <p:cNvSpPr/>
          <p:nvPr/>
        </p:nvSpPr>
        <p:spPr>
          <a:xfrm>
            <a:off x="1071538" y="1428736"/>
            <a:ext cx="2214578" cy="7858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928662" y="1571612"/>
            <a:ext cx="2214578" cy="7858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785786" y="1714488"/>
            <a:ext cx="2214578" cy="7858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순서도: 자기 디스크 36"/>
          <p:cNvSpPr/>
          <p:nvPr/>
        </p:nvSpPr>
        <p:spPr>
          <a:xfrm>
            <a:off x="1256359" y="3000372"/>
            <a:ext cx="1357322" cy="428628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순서도: 자기 디스크 37"/>
          <p:cNvSpPr/>
          <p:nvPr/>
        </p:nvSpPr>
        <p:spPr>
          <a:xfrm>
            <a:off x="1571604" y="5286388"/>
            <a:ext cx="1285884" cy="500066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1142976" y="1928802"/>
            <a:ext cx="157163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2"/>
                </a:solidFill>
                <a:latin typeface="+mj-lt"/>
              </a:rPr>
              <a:t>센서로그저장</a:t>
            </a:r>
            <a:endParaRPr lang="ko-KR" altLang="en-US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000100" y="3857628"/>
            <a:ext cx="157163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2"/>
                </a:solidFill>
                <a:latin typeface="+mj-lt"/>
              </a:rPr>
              <a:t>센서로그파서</a:t>
            </a:r>
            <a:endParaRPr lang="ko-KR" altLang="en-US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000100" y="4286256"/>
            <a:ext cx="157163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2"/>
                </a:solidFill>
                <a:latin typeface="+mj-lt"/>
              </a:rPr>
              <a:t>센서정보관리</a:t>
            </a:r>
            <a:endParaRPr lang="en-US" altLang="ko-KR" sz="1400" dirty="0" smtClean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71604" y="3143248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센싱로그</a:t>
            </a:r>
            <a:endParaRPr lang="ko-KR" alt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1785918" y="5438017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센싱정보</a:t>
            </a:r>
            <a:endParaRPr lang="ko-KR" altLang="en-US" sz="1200" dirty="0"/>
          </a:p>
        </p:txBody>
      </p:sp>
      <p:sp>
        <p:nvSpPr>
          <p:cNvPr id="49" name="직사각형 48"/>
          <p:cNvSpPr/>
          <p:nvPr/>
        </p:nvSpPr>
        <p:spPr>
          <a:xfrm>
            <a:off x="2643174" y="4286256"/>
            <a:ext cx="157163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/>
                </a:solidFill>
                <a:latin typeface="+mj-lt"/>
              </a:rPr>
              <a:t>원격진료</a:t>
            </a:r>
            <a:endParaRPr lang="en-US" altLang="ko-KR" sz="1400" dirty="0" smtClean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785786" y="2786058"/>
            <a:ext cx="2214578" cy="7143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785786" y="714356"/>
            <a:ext cx="2214578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Load Balancer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5" name="아래쪽 화살표 84"/>
          <p:cNvSpPr/>
          <p:nvPr/>
        </p:nvSpPr>
        <p:spPr>
          <a:xfrm>
            <a:off x="1500166" y="1142984"/>
            <a:ext cx="642942" cy="214314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571472" y="3786190"/>
            <a:ext cx="3714776" cy="1000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아래쪽 화살표 86"/>
          <p:cNvSpPr/>
          <p:nvPr/>
        </p:nvSpPr>
        <p:spPr>
          <a:xfrm>
            <a:off x="1500166" y="2571744"/>
            <a:ext cx="642942" cy="214314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아래쪽 화살표 87"/>
          <p:cNvSpPr/>
          <p:nvPr/>
        </p:nvSpPr>
        <p:spPr>
          <a:xfrm>
            <a:off x="1500166" y="3571876"/>
            <a:ext cx="642942" cy="214314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아래쪽 화살표 88"/>
          <p:cNvSpPr/>
          <p:nvPr/>
        </p:nvSpPr>
        <p:spPr>
          <a:xfrm>
            <a:off x="1500166" y="4857760"/>
            <a:ext cx="642942" cy="214314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785786" y="5072074"/>
            <a:ext cx="2214578" cy="7143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모서리가 둥근 직사각형 91"/>
          <p:cNvSpPr/>
          <p:nvPr/>
        </p:nvSpPr>
        <p:spPr>
          <a:xfrm>
            <a:off x="428596" y="571480"/>
            <a:ext cx="3643338" cy="3000396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모서리가 둥근 직사각형 92"/>
          <p:cNvSpPr/>
          <p:nvPr/>
        </p:nvSpPr>
        <p:spPr>
          <a:xfrm>
            <a:off x="357158" y="3643314"/>
            <a:ext cx="4429156" cy="2286016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714348" y="1668217"/>
            <a:ext cx="1357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 Middleware</a:t>
            </a:r>
            <a:endParaRPr lang="ko-KR" altLang="en-US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714348" y="2723373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 Resource</a:t>
            </a:r>
            <a:endParaRPr lang="ko-KR" altLang="en-US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2786050" y="3786190"/>
            <a:ext cx="1500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Info.Middleware</a:t>
            </a:r>
            <a:endParaRPr lang="ko-KR" altLang="en-US" sz="1200" dirty="0"/>
          </a:p>
        </p:txBody>
      </p:sp>
      <p:sp>
        <p:nvSpPr>
          <p:cNvPr id="97" name="TextBox 96"/>
          <p:cNvSpPr txBox="1"/>
          <p:nvPr/>
        </p:nvSpPr>
        <p:spPr>
          <a:xfrm>
            <a:off x="714348" y="5009389"/>
            <a:ext cx="1357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Info. Resource</a:t>
            </a:r>
            <a:endParaRPr lang="ko-KR" altLang="en-US" sz="1200" dirty="0"/>
          </a:p>
        </p:txBody>
      </p:sp>
      <p:sp>
        <p:nvSpPr>
          <p:cNvPr id="98" name="TextBox 97"/>
          <p:cNvSpPr txBox="1"/>
          <p:nvPr/>
        </p:nvSpPr>
        <p:spPr>
          <a:xfrm>
            <a:off x="3538842" y="1214422"/>
            <a:ext cx="461665" cy="17859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Log System</a:t>
            </a:r>
            <a:endParaRPr lang="ko-KR" alt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4286255" y="4071942"/>
            <a:ext cx="461665" cy="17859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Info. System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916</TotalTime>
  <Words>214</Words>
  <Application>Microsoft Office PowerPoint</Application>
  <PresentationFormat>화면 슬라이드 쇼(4:3)</PresentationFormat>
  <Paragraphs>119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chan</cp:lastModifiedBy>
  <cp:revision>67</cp:revision>
  <dcterms:created xsi:type="dcterms:W3CDTF">2006-10-05T04:04:58Z</dcterms:created>
  <dcterms:modified xsi:type="dcterms:W3CDTF">2017-09-10T14:51:58Z</dcterms:modified>
</cp:coreProperties>
</file>