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70"/>
  </p:notesMasterIdLst>
  <p:sldIdLst>
    <p:sldId id="294" r:id="rId2"/>
    <p:sldId id="295" r:id="rId3"/>
    <p:sldId id="296" r:id="rId4"/>
    <p:sldId id="297" r:id="rId5"/>
    <p:sldId id="298" r:id="rId6"/>
    <p:sldId id="299" r:id="rId7"/>
    <p:sldId id="300" r:id="rId8"/>
    <p:sldId id="301" r:id="rId9"/>
    <p:sldId id="303" r:id="rId10"/>
    <p:sldId id="304" r:id="rId11"/>
    <p:sldId id="302" r:id="rId12"/>
    <p:sldId id="305" r:id="rId13"/>
    <p:sldId id="334" r:id="rId14"/>
    <p:sldId id="306" r:id="rId15"/>
    <p:sldId id="308" r:id="rId16"/>
    <p:sldId id="307" r:id="rId17"/>
    <p:sldId id="309" r:id="rId18"/>
    <p:sldId id="310" r:id="rId19"/>
    <p:sldId id="311" r:id="rId20"/>
    <p:sldId id="312" r:id="rId21"/>
    <p:sldId id="313" r:id="rId22"/>
    <p:sldId id="314" r:id="rId23"/>
    <p:sldId id="332" r:id="rId24"/>
    <p:sldId id="315" r:id="rId25"/>
    <p:sldId id="316" r:id="rId26"/>
    <p:sldId id="317" r:id="rId27"/>
    <p:sldId id="319" r:id="rId28"/>
    <p:sldId id="320" r:id="rId29"/>
    <p:sldId id="321" r:id="rId30"/>
    <p:sldId id="322" r:id="rId31"/>
    <p:sldId id="333" r:id="rId32"/>
    <p:sldId id="330" r:id="rId33"/>
    <p:sldId id="257" r:id="rId34"/>
    <p:sldId id="259" r:id="rId35"/>
    <p:sldId id="258" r:id="rId36"/>
    <p:sldId id="260" r:id="rId37"/>
    <p:sldId id="261" r:id="rId38"/>
    <p:sldId id="263" r:id="rId39"/>
    <p:sldId id="264" r:id="rId40"/>
    <p:sldId id="265" r:id="rId41"/>
    <p:sldId id="281" r:id="rId42"/>
    <p:sldId id="266" r:id="rId43"/>
    <p:sldId id="267" r:id="rId44"/>
    <p:sldId id="262" r:id="rId45"/>
    <p:sldId id="272" r:id="rId46"/>
    <p:sldId id="269" r:id="rId47"/>
    <p:sldId id="271" r:id="rId48"/>
    <p:sldId id="273" r:id="rId49"/>
    <p:sldId id="280" r:id="rId50"/>
    <p:sldId id="274" r:id="rId51"/>
    <p:sldId id="275" r:id="rId52"/>
    <p:sldId id="277" r:id="rId53"/>
    <p:sldId id="278" r:id="rId54"/>
    <p:sldId id="279" r:id="rId55"/>
    <p:sldId id="331" r:id="rId56"/>
    <p:sldId id="282" r:id="rId57"/>
    <p:sldId id="283" r:id="rId58"/>
    <p:sldId id="284" r:id="rId59"/>
    <p:sldId id="285" r:id="rId60"/>
    <p:sldId id="286" r:id="rId61"/>
    <p:sldId id="287" r:id="rId62"/>
    <p:sldId id="288" r:id="rId63"/>
    <p:sldId id="289" r:id="rId64"/>
    <p:sldId id="290" r:id="rId65"/>
    <p:sldId id="291" r:id="rId66"/>
    <p:sldId id="292" r:id="rId67"/>
    <p:sldId id="293" r:id="rId68"/>
    <p:sldId id="32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3FC6E-0880-4476-B0D5-521DDF4EA83E}" type="datetimeFigureOut">
              <a:rPr lang="en-US" smtClean="0"/>
              <a:t>11/10/2016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679F2-5988-4DB0-A76C-383BA6FC14B2}" type="slidenum">
              <a:rPr lang="en-US" smtClean="0"/>
              <a:t>‹#›</a:t>
            </a:fld>
            <a:endParaRPr lang="en-US"/>
          </a:p>
        </p:txBody>
      </p:sp>
    </p:spTree>
    <p:extLst>
      <p:ext uri="{BB962C8B-B14F-4D97-AF65-F5344CB8AC3E}">
        <p14:creationId xmlns:p14="http://schemas.microsoft.com/office/powerpoint/2010/main" val="141577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87A9D639-1E82-4084-A7F6-9AC3713F17B6}" type="slidenum">
              <a:rPr lang="en-US" altLang="en-US">
                <a:latin typeface="Tahoma" panose="020B0604030504040204" pitchFamily="34" charset="0"/>
              </a:rPr>
              <a:pPr>
                <a:spcBef>
                  <a:spcPct val="0"/>
                </a:spcBef>
              </a:pPr>
              <a:t>3</a:t>
            </a:fld>
            <a:endParaRPr lang="en-US" altLang="en-US">
              <a:latin typeface="Tahoma" panose="020B060403050404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7774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EDB7F7AE-A852-42A6-BAC6-50EA70081516}" type="slidenum">
              <a:rPr lang="en-US" altLang="en-US">
                <a:latin typeface="Tahoma" panose="020B0604030504040204" pitchFamily="34" charset="0"/>
              </a:rPr>
              <a:pPr>
                <a:spcBef>
                  <a:spcPct val="0"/>
                </a:spcBef>
              </a:pPr>
              <a:t>4</a:t>
            </a:fld>
            <a:endParaRPr lang="en-US" altLang="en-US">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8915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837A4E7-32D4-44F9-AFB4-64D813132405}" type="slidenum">
              <a:rPr lang="en-US" altLang="en-US">
                <a:latin typeface="Tahoma" panose="020B0604030504040204" pitchFamily="34" charset="0"/>
              </a:rPr>
              <a:pPr>
                <a:spcBef>
                  <a:spcPct val="0"/>
                </a:spcBef>
              </a:pPr>
              <a:t>6</a:t>
            </a:fld>
            <a:endParaRPr lang="en-US" altLang="en-US">
              <a:latin typeface="Tahoma" panose="020B060403050404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125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501B36A3-9659-4146-AA84-B7907FAD1E40}" type="slidenum">
              <a:rPr lang="en-US" altLang="en-US">
                <a:latin typeface="Tahoma" panose="020B0604030504040204" pitchFamily="34" charset="0"/>
              </a:rPr>
              <a:pPr>
                <a:spcBef>
                  <a:spcPct val="0"/>
                </a:spcBef>
              </a:pPr>
              <a:t>7</a:t>
            </a:fld>
            <a:endParaRPr lang="en-US" altLang="en-US">
              <a:latin typeface="Tahoma" panose="020B060403050404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0674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5A3DF448-EC9D-4944-81D4-1774AEF85DE3}" type="slidenum">
              <a:rPr lang="en-US" altLang="en-US">
                <a:latin typeface="Tahoma" panose="020B0604030504040204" pitchFamily="34" charset="0"/>
              </a:rPr>
              <a:pPr>
                <a:spcBef>
                  <a:spcPct val="0"/>
                </a:spcBef>
              </a:pPr>
              <a:t>9</a:t>
            </a:fld>
            <a:endParaRPr lang="en-US" altLang="en-US">
              <a:latin typeface="Tahoma" panose="020B060403050404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3344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3449B615-528D-44A9-A9A9-51167C93FA1F}" type="slidenum">
              <a:rPr lang="en-US" altLang="en-US">
                <a:latin typeface="Tahoma" panose="020B0604030504040204" pitchFamily="34" charset="0"/>
              </a:rPr>
              <a:pPr>
                <a:spcBef>
                  <a:spcPct val="0"/>
                </a:spcBef>
              </a:pPr>
              <a:t>10</a:t>
            </a:fld>
            <a:endParaRPr lang="en-US" altLang="en-US">
              <a:latin typeface="Tahoma" panose="020B060403050404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90980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31BED36B-6262-4CB6-860B-2AC6DC7E7020}" type="slidenum">
              <a:rPr lang="en-US" altLang="en-US">
                <a:latin typeface="Tahoma" panose="020B0604030504040204" pitchFamily="34" charset="0"/>
              </a:rPr>
              <a:pPr>
                <a:spcBef>
                  <a:spcPct val="0"/>
                </a:spcBef>
              </a:pPr>
              <a:t>15</a:t>
            </a:fld>
            <a:endParaRPr lang="en-US" altLang="en-US">
              <a:latin typeface="Tahoma" panose="020B060403050404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6079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B72C77D0-FAD8-4AC1-838C-8BB37A556D86}" type="slidenum">
              <a:rPr lang="en-US" altLang="en-US">
                <a:latin typeface="Tahoma" panose="020B0604030504040204" pitchFamily="34" charset="0"/>
              </a:rPr>
              <a:pPr>
                <a:spcBef>
                  <a:spcPct val="0"/>
                </a:spcBef>
              </a:pPr>
              <a:t>16</a:t>
            </a:fld>
            <a:endParaRPr lang="en-US" altLang="en-US">
              <a:latin typeface="Tahoma" panose="020B060403050404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0681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291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932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368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90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362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411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702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800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956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674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08D01A-0658-4329-BBC2-3B4464CD7759}" type="datetimeFigureOut">
              <a:rPr lang="en-US" smtClean="0">
                <a:solidFill>
                  <a:prstClr val="black">
                    <a:tint val="75000"/>
                  </a:prstClr>
                </a:solidFill>
              </a:rPr>
              <a:pPr/>
              <a:t>11/10/2016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CCEB1F2-8E3C-495B-BFB0-08628C33093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753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73099-9881-42B3-849B-88B5A94CB853}" type="datetimeFigureOut">
              <a:rPr lang="en-US" smtClean="0"/>
              <a:t>11/10/2016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232E7-FA13-4638-9C4A-D3EF5F164E4E}" type="slidenum">
              <a:rPr lang="en-US" smtClean="0"/>
              <a:t>‹#›</a:t>
            </a:fld>
            <a:endParaRPr lang="en-US"/>
          </a:p>
        </p:txBody>
      </p:sp>
    </p:spTree>
    <p:extLst>
      <p:ext uri="{BB962C8B-B14F-4D97-AF65-F5344CB8AC3E}">
        <p14:creationId xmlns:p14="http://schemas.microsoft.com/office/powerpoint/2010/main" val="185392630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computing.llnl.gov/tutorials/openM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6325" y="758826"/>
            <a:ext cx="7543800" cy="2517775"/>
          </a:xfrm>
        </p:spPr>
        <p:txBody>
          <a:bodyPr/>
          <a:lstStyle/>
          <a:p>
            <a:pPr>
              <a:defRPr/>
            </a:pPr>
            <a:r>
              <a:rPr lang="en-US" sz="5400" dirty="0"/>
              <a:t>POSIX THREADS &amp; OPENMP </a:t>
            </a:r>
          </a:p>
        </p:txBody>
      </p:sp>
      <p:sp>
        <p:nvSpPr>
          <p:cNvPr id="3" name="Subtitle 2"/>
          <p:cNvSpPr>
            <a:spLocks noGrp="1"/>
          </p:cNvSpPr>
          <p:nvPr>
            <p:ph type="subTitle" idx="1"/>
          </p:nvPr>
        </p:nvSpPr>
        <p:spPr>
          <a:xfrm>
            <a:off x="2346325" y="4495800"/>
            <a:ext cx="7543800" cy="1639888"/>
          </a:xfrm>
        </p:spPr>
        <p:txBody>
          <a:bodyPr rtlCol="0"/>
          <a:lstStyle/>
          <a:p>
            <a:pPr fontAlgn="auto">
              <a:defRPr/>
            </a:pPr>
            <a:r>
              <a:rPr lang="en-US" dirty="0" err="1" smtClean="0"/>
              <a:t>Avinash</a:t>
            </a:r>
            <a:r>
              <a:rPr lang="en-US" dirty="0" smtClean="0"/>
              <a:t> </a:t>
            </a:r>
            <a:r>
              <a:rPr lang="en-US" dirty="0"/>
              <a:t>R</a:t>
            </a:r>
            <a:r>
              <a:rPr lang="en-US" dirty="0" smtClean="0"/>
              <a:t>eddy </a:t>
            </a:r>
            <a:r>
              <a:rPr lang="en-US" dirty="0" err="1" smtClean="0"/>
              <a:t>Penugonda</a:t>
            </a:r>
            <a:endParaRPr lang="en-US" dirty="0" smtClean="0"/>
          </a:p>
          <a:p>
            <a:pPr fontAlgn="auto">
              <a:defRPr/>
            </a:pPr>
            <a:r>
              <a:rPr lang="en-US" dirty="0" smtClean="0"/>
              <a:t>Sai </a:t>
            </a:r>
            <a:r>
              <a:rPr lang="en-US" dirty="0" err="1" smtClean="0"/>
              <a:t>Chinmayananda</a:t>
            </a:r>
            <a:r>
              <a:rPr lang="en-US" dirty="0" smtClean="0"/>
              <a:t> </a:t>
            </a:r>
            <a:r>
              <a:rPr lang="en-US" dirty="0" err="1" smtClean="0"/>
              <a:t>Korlimarla</a:t>
            </a:r>
            <a:endParaRPr lang="en-US" dirty="0" smtClean="0"/>
          </a:p>
          <a:p>
            <a:pPr fontAlgn="auto">
              <a:defRPr/>
            </a:pPr>
            <a:r>
              <a:rPr lang="en-US" dirty="0" err="1" smtClean="0"/>
              <a:t>Darshil</a:t>
            </a:r>
            <a:r>
              <a:rPr lang="en-US" dirty="0" smtClean="0"/>
              <a:t> </a:t>
            </a:r>
            <a:r>
              <a:rPr lang="en-US" dirty="0" err="1" smtClean="0"/>
              <a:t>Hirpara</a:t>
            </a:r>
            <a:endParaRPr lang="en-US" dirty="0" smtClean="0"/>
          </a:p>
        </p:txBody>
      </p:sp>
    </p:spTree>
    <p:extLst>
      <p:ext uri="{BB962C8B-B14F-4D97-AF65-F5344CB8AC3E}">
        <p14:creationId xmlns:p14="http://schemas.microsoft.com/office/powerpoint/2010/main" val="1222273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Disadvantages of Threads</a:t>
            </a:r>
          </a:p>
        </p:txBody>
      </p:sp>
      <p:sp>
        <p:nvSpPr>
          <p:cNvPr id="8195" name="Rectangle 3"/>
          <p:cNvSpPr>
            <a:spLocks noGrp="1" noChangeArrowheads="1"/>
          </p:cNvSpPr>
          <p:nvPr>
            <p:ph idx="1"/>
          </p:nvPr>
        </p:nvSpPr>
        <p:spPr>
          <a:xfrm>
            <a:off x="2346325" y="1828801"/>
            <a:ext cx="7543800" cy="4022725"/>
          </a:xfrm>
        </p:spPr>
        <p:txBody>
          <a:bodyPr/>
          <a:lstStyle/>
          <a:p>
            <a:r>
              <a:rPr lang="en-US" altLang="en-US" sz="2400" b="1" dirty="0">
                <a:latin typeface="Times New Roman" panose="02020603050405020304" pitchFamily="18" charset="0"/>
                <a:cs typeface="Times New Roman" panose="02020603050405020304" pitchFamily="18" charset="0"/>
              </a:rPr>
              <a:t>Shared State!</a:t>
            </a:r>
          </a:p>
          <a:p>
            <a:pPr lvl="1"/>
            <a:r>
              <a:rPr lang="en-US" altLang="en-US" sz="2000" dirty="0">
                <a:latin typeface="Times New Roman" panose="02020603050405020304" pitchFamily="18" charset="0"/>
                <a:cs typeface="Times New Roman" panose="02020603050405020304" pitchFamily="18" charset="0"/>
              </a:rPr>
              <a:t>Global variables are shared between threads. Accidental changes can be fatal.</a:t>
            </a:r>
            <a:endParaRPr lang="en-US" altLang="en-US" dirty="0" smtClean="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Many library functions are not </a:t>
            </a:r>
            <a:r>
              <a:rPr lang="en-US" altLang="en-US" sz="2400" b="1" dirty="0">
                <a:solidFill>
                  <a:schemeClr val="hlink"/>
                </a:solidFill>
                <a:latin typeface="Times New Roman" panose="02020603050405020304" pitchFamily="18" charset="0"/>
                <a:cs typeface="Times New Roman" panose="02020603050405020304" pitchFamily="18" charset="0"/>
              </a:rPr>
              <a:t>thread-safe</a:t>
            </a:r>
          </a:p>
          <a:p>
            <a:pPr lvl="1"/>
            <a:r>
              <a:rPr lang="en-US" altLang="en-US" sz="2000" dirty="0">
                <a:latin typeface="Times New Roman" panose="02020603050405020304" pitchFamily="18" charset="0"/>
                <a:cs typeface="Times New Roman" panose="02020603050405020304" pitchFamily="18" charset="0"/>
              </a:rPr>
              <a:t>Library Functions that return pointers to static internal memory. E.g. </a:t>
            </a:r>
            <a:r>
              <a:rPr lang="en-US" altLang="en-US" sz="2000" dirty="0" err="1">
                <a:solidFill>
                  <a:schemeClr val="hlink"/>
                </a:solidFill>
                <a:latin typeface="Times New Roman" panose="02020603050405020304" pitchFamily="18" charset="0"/>
                <a:cs typeface="Times New Roman" panose="02020603050405020304" pitchFamily="18" charset="0"/>
              </a:rPr>
              <a:t>gethostbyname</a:t>
            </a:r>
            <a:r>
              <a:rPr lang="en-US" altLang="en-US" sz="2000" dirty="0">
                <a:latin typeface="Times New Roman" panose="02020603050405020304" pitchFamily="18" charset="0"/>
                <a:cs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Lack of robustness </a:t>
            </a:r>
          </a:p>
          <a:p>
            <a:pPr lvl="1"/>
            <a:r>
              <a:rPr lang="en-US" altLang="en-US" sz="2000" dirty="0">
                <a:latin typeface="Times New Roman" panose="02020603050405020304" pitchFamily="18" charset="0"/>
                <a:cs typeface="Times New Roman" panose="02020603050405020304" pitchFamily="18" charset="0"/>
              </a:rPr>
              <a:t>Crash in one thread will crash the entire process.</a:t>
            </a:r>
          </a:p>
        </p:txBody>
      </p:sp>
    </p:spTree>
    <p:extLst>
      <p:ext uri="{BB962C8B-B14F-4D97-AF65-F5344CB8AC3E}">
        <p14:creationId xmlns:p14="http://schemas.microsoft.com/office/powerpoint/2010/main" val="18077877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Real life example</a:t>
            </a:r>
          </a:p>
        </p:txBody>
      </p:sp>
      <p:sp>
        <p:nvSpPr>
          <p:cNvPr id="21507" name="Content Placeholder 2"/>
          <p:cNvSpPr>
            <a:spLocks noGrp="1"/>
          </p:cNvSpPr>
          <p:nvPr>
            <p:ph idx="1"/>
          </p:nvPr>
        </p:nvSpPr>
        <p:spPr>
          <a:xfrm>
            <a:off x="1524000" y="1846264"/>
            <a:ext cx="4419601" cy="4022725"/>
          </a:xfrm>
        </p:spPr>
        <p:txBody>
          <a:bodyPr>
            <a:normAutofit/>
          </a:bodyPr>
          <a:lstStyle/>
          <a:p>
            <a:pPr marL="0" indent="0">
              <a:buNone/>
            </a:pPr>
            <a:r>
              <a:rPr lang="en-US" altLang="en-US" sz="2400" b="1" dirty="0">
                <a:latin typeface="Times New Roman" panose="02020603050405020304" pitchFamily="18" charset="0"/>
                <a:cs typeface="Times New Roman" panose="02020603050405020304" pitchFamily="18" charset="0"/>
              </a:rPr>
              <a:t>Google Chrome browser</a:t>
            </a:r>
          </a:p>
          <a:p>
            <a:pP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Multi-process Architecture --Uses one process per tab, plugin and extension</a:t>
            </a:r>
          </a:p>
          <a:p>
            <a:pPr>
              <a:buFont typeface="Arial" panose="020B0604020202020204" pitchFamily="34" charset="0"/>
              <a:buChar char="•"/>
            </a:pPr>
            <a:r>
              <a:rPr lang="en-US" altLang="en-US" sz="2000" dirty="0" smtClean="0">
                <a:solidFill>
                  <a:schemeClr val="tx1"/>
                </a:solidFill>
                <a:latin typeface="Times New Roman" panose="02020603050405020304" pitchFamily="18" charset="0"/>
                <a:cs typeface="Times New Roman" panose="02020603050405020304" pitchFamily="18" charset="0"/>
              </a:rPr>
              <a:t> Memory intensive</a:t>
            </a:r>
          </a:p>
          <a:p>
            <a:pPr>
              <a:buFont typeface="Arial" panose="020B0604020202020204" pitchFamily="34" charset="0"/>
              <a:buChar char="•"/>
            </a:pPr>
            <a:r>
              <a:rPr lang="en-US" altLang="en-US" sz="2000" dirty="0" smtClean="0">
                <a:solidFill>
                  <a:schemeClr val="tx1"/>
                </a:solidFill>
                <a:latin typeface="Times New Roman" panose="02020603050405020304" pitchFamily="18" charset="0"/>
                <a:cs typeface="Times New Roman" panose="02020603050405020304" pitchFamily="18" charset="0"/>
              </a:rPr>
              <a:t> Each process has its own memory</a:t>
            </a:r>
          </a:p>
          <a:p>
            <a:pPr>
              <a:buFont typeface="Arial" panose="020B0604020202020204" pitchFamily="34" charset="0"/>
              <a:buChar char="•"/>
            </a:pPr>
            <a:r>
              <a:rPr lang="en-US" altLang="en-US" sz="2000" dirty="0" smtClean="0">
                <a:solidFill>
                  <a:schemeClr val="tx1"/>
                </a:solidFill>
                <a:latin typeface="Times New Roman" panose="02020603050405020304" pitchFamily="18" charset="0"/>
                <a:cs typeface="Times New Roman" panose="02020603050405020304" pitchFamily="18" charset="0"/>
              </a:rPr>
              <a:t> Stable even if a plugin crashes</a:t>
            </a:r>
          </a:p>
          <a:p>
            <a:pPr>
              <a:buFont typeface="Arial" panose="020B0604020202020204" pitchFamily="34" charset="0"/>
              <a:buChar char="•"/>
            </a:pPr>
            <a:r>
              <a:rPr lang="en-US" altLang="en-US" sz="2000" dirty="0" smtClean="0">
                <a:solidFill>
                  <a:schemeClr val="tx1"/>
                </a:solidFill>
                <a:latin typeface="Times New Roman" panose="02020603050405020304" pitchFamily="18" charset="0"/>
                <a:cs typeface="Times New Roman" panose="02020603050405020304" pitchFamily="18" charset="0"/>
              </a:rPr>
              <a:t> Speed</a:t>
            </a:r>
          </a:p>
          <a:p>
            <a:pPr>
              <a:buFont typeface="Arial" panose="020B0604020202020204" pitchFamily="34" charset="0"/>
              <a:buChar char="•"/>
            </a:pPr>
            <a:r>
              <a:rPr lang="en-US" altLang="en-US" sz="2000" dirty="0" smtClean="0">
                <a:solidFill>
                  <a:schemeClr val="tx1"/>
                </a:solidFill>
                <a:latin typeface="Times New Roman" panose="02020603050405020304" pitchFamily="18" charset="0"/>
                <a:cs typeface="Times New Roman" panose="02020603050405020304" pitchFamily="18" charset="0"/>
              </a:rPr>
              <a:t>Secure</a:t>
            </a:r>
          </a:p>
        </p:txBody>
      </p:sp>
      <p:sp>
        <p:nvSpPr>
          <p:cNvPr id="8" name="Line 5"/>
          <p:cNvSpPr>
            <a:spLocks noChangeShapeType="1"/>
          </p:cNvSpPr>
          <p:nvPr/>
        </p:nvSpPr>
        <p:spPr bwMode="auto">
          <a:xfrm>
            <a:off x="6019800" y="1828800"/>
            <a:ext cx="0" cy="434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10" name="Content Placeholder 2"/>
          <p:cNvSpPr txBox="1">
            <a:spLocks/>
          </p:cNvSpPr>
          <p:nvPr/>
        </p:nvSpPr>
        <p:spPr>
          <a:xfrm>
            <a:off x="6118226" y="1846264"/>
            <a:ext cx="4597900" cy="4402137"/>
          </a:xfrm>
          <a:prstGeom prst="rect">
            <a:avLst/>
          </a:prstGeom>
        </p:spPr>
        <p:txBody>
          <a:bodyPr lIns="0" rIns="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en-US" sz="2600" b="1" dirty="0">
                <a:solidFill>
                  <a:schemeClr val="tx1"/>
                </a:solidFill>
                <a:latin typeface="Times New Roman" panose="02020603050405020304" pitchFamily="18" charset="0"/>
                <a:cs typeface="Times New Roman" panose="02020603050405020304" pitchFamily="18" charset="0"/>
              </a:rPr>
              <a:t>Mozilla Firefox browser</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Single process architecture --Uses multiple thread of one process for all the tabs</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Not memory intensive</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All the threads share the same memory</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Not stable as one plugin can crash the entire browser</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Relatively slow</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Not secure</a:t>
            </a:r>
          </a:p>
          <a:p>
            <a:pPr fontAlgn="auto">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Good news: </a:t>
            </a:r>
            <a:r>
              <a:rPr lang="en-US" sz="2200" dirty="0">
                <a:solidFill>
                  <a:schemeClr val="tx1"/>
                </a:solidFill>
                <a:latin typeface="Times New Roman" panose="02020603050405020304" pitchFamily="18" charset="0"/>
                <a:cs typeface="Times New Roman" panose="02020603050405020304" pitchFamily="18" charset="0"/>
              </a:rPr>
              <a:t>Multi-process architecture is in beta version and will be rolling out in future releases.</a:t>
            </a:r>
          </a:p>
        </p:txBody>
      </p:sp>
    </p:spTree>
    <p:extLst>
      <p:ext uri="{BB962C8B-B14F-4D97-AF65-F5344CB8AC3E}">
        <p14:creationId xmlns:p14="http://schemas.microsoft.com/office/powerpoint/2010/main" val="2287785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The POSIX Threads API</a:t>
            </a:r>
            <a:endParaRPr 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627" name="Content Placeholder 2"/>
          <p:cNvSpPr>
            <a:spLocks noGrp="1"/>
          </p:cNvSpPr>
          <p:nvPr>
            <p:ph idx="1"/>
          </p:nvPr>
        </p:nvSpPr>
        <p:spPr/>
        <p:txBody>
          <a:bodyPr/>
          <a:lstStyle/>
          <a:p>
            <a:r>
              <a:rPr lang="en-US" altLang="en-US" dirty="0" smtClean="0">
                <a:latin typeface="Times New Roman" panose="02020603050405020304" pitchFamily="18" charset="0"/>
                <a:cs typeface="Times New Roman" panose="02020603050405020304" pitchFamily="18" charset="0"/>
              </a:rPr>
              <a:t>Many </a:t>
            </a:r>
            <a:r>
              <a:rPr lang="en-US" altLang="en-US" dirty="0" smtClean="0">
                <a:latin typeface="Times New Roman" panose="02020603050405020304" pitchFamily="18" charset="0"/>
                <a:cs typeface="Times New Roman" panose="02020603050405020304" pitchFamily="18" charset="0"/>
              </a:rPr>
              <a:t>thread models emerged: Solaris threads, win-32 threads</a:t>
            </a:r>
          </a:p>
          <a:p>
            <a:r>
              <a:rPr lang="en-US" altLang="en-US" dirty="0" smtClean="0">
                <a:latin typeface="Times New Roman" panose="02020603050405020304" pitchFamily="18" charset="0"/>
                <a:cs typeface="Times New Roman" panose="02020603050405020304" pitchFamily="18" charset="0"/>
              </a:rPr>
              <a:t>For UNIX systems, implementations of threads that adhere to the IEEE POSIX 1003.1c standard are </a:t>
            </a:r>
            <a:r>
              <a:rPr lang="en-US" altLang="en-US" dirty="0" err="1" smtClean="0">
                <a:latin typeface="Times New Roman" panose="02020603050405020304" pitchFamily="18" charset="0"/>
                <a:cs typeface="Times New Roman" panose="02020603050405020304" pitchFamily="18" charset="0"/>
              </a:rPr>
              <a:t>Pthreads</a:t>
            </a:r>
            <a:r>
              <a:rPr lang="en-US" altLang="en-US" dirty="0" smtClean="0">
                <a:latin typeface="Times New Roman" panose="02020603050405020304" pitchFamily="18" charset="0"/>
                <a:cs typeface="Times New Roman" panose="02020603050405020304" pitchFamily="18" charset="0"/>
              </a:rPr>
              <a:t>.</a:t>
            </a:r>
          </a:p>
          <a:p>
            <a:r>
              <a:rPr lang="en-US" altLang="en-US" dirty="0" smtClean="0">
                <a:latin typeface="Times New Roman" panose="02020603050405020304" pitchFamily="18" charset="0"/>
                <a:cs typeface="Times New Roman" panose="02020603050405020304" pitchFamily="18" charset="0"/>
              </a:rPr>
              <a:t>API specifies the rules  for thread creation and synchronization.</a:t>
            </a:r>
          </a:p>
          <a:p>
            <a:r>
              <a:rPr lang="en-US" altLang="en-US" dirty="0" smtClean="0">
                <a:latin typeface="Times New Roman" panose="02020603050405020304" pitchFamily="18" charset="0"/>
                <a:cs typeface="Times New Roman" panose="02020603050405020304" pitchFamily="18" charset="0"/>
              </a:rPr>
              <a:t>Simply a collection of C functions defined in the </a:t>
            </a:r>
            <a:r>
              <a:rPr lang="en-US" altLang="en-US" dirty="0" err="1" smtClean="0">
                <a:latin typeface="Times New Roman" panose="02020603050405020304" pitchFamily="18" charset="0"/>
                <a:cs typeface="Times New Roman" panose="02020603050405020304" pitchFamily="18" charset="0"/>
              </a:rPr>
              <a:t>pthread.h</a:t>
            </a:r>
            <a:r>
              <a:rPr lang="en-US" altLang="en-US" dirty="0" smtClean="0">
                <a:latin typeface="Times New Roman" panose="02020603050405020304" pitchFamily="18" charset="0"/>
                <a:cs typeface="Times New Roman" panose="02020603050405020304" pitchFamily="18" charset="0"/>
              </a:rPr>
              <a:t> header/include file.</a:t>
            </a:r>
          </a:p>
          <a:p>
            <a:r>
              <a:rPr lang="en-US" altLang="en-US" dirty="0" smtClean="0">
                <a:latin typeface="Times New Roman" panose="02020603050405020304" pitchFamily="18" charset="0"/>
                <a:cs typeface="Times New Roman" panose="02020603050405020304" pitchFamily="18" charset="0"/>
              </a:rPr>
              <a:t>One of the undergraduates from UB implemented a object-oriented version of the </a:t>
            </a:r>
            <a:r>
              <a:rPr lang="en-US" altLang="en-US" dirty="0" err="1" smtClean="0">
                <a:latin typeface="Times New Roman" panose="02020603050405020304" pitchFamily="18" charset="0"/>
                <a:cs typeface="Times New Roman" panose="02020603050405020304" pitchFamily="18" charset="0"/>
              </a:rPr>
              <a:t>Pthreads</a:t>
            </a:r>
            <a:r>
              <a:rPr lang="en-US" altLang="en-US" dirty="0" smtClean="0">
                <a:latin typeface="Times New Roman" panose="02020603050405020304" pitchFamily="18" charset="0"/>
                <a:cs typeface="Times New Roman" panose="02020603050405020304" pitchFamily="18" charset="0"/>
              </a:rPr>
              <a:t> called </a:t>
            </a:r>
            <a:r>
              <a:rPr lang="en-US" altLang="en-US" dirty="0" err="1" smtClean="0">
                <a:latin typeface="Times New Roman" panose="02020603050405020304" pitchFamily="18" charset="0"/>
                <a:cs typeface="Times New Roman" panose="02020603050405020304" pitchFamily="18" charset="0"/>
              </a:rPr>
              <a:t>Zthreads</a:t>
            </a:r>
            <a:r>
              <a:rPr lang="en-US" altLang="en-US" dirty="0" smtClean="0">
                <a:latin typeface="Times New Roman" panose="02020603050405020304" pitchFamily="18" charset="0"/>
                <a:cs typeface="Times New Roman" panose="02020603050405020304" pitchFamily="18" charset="0"/>
              </a:rPr>
              <a:t>.</a:t>
            </a:r>
          </a:p>
          <a:p>
            <a:pPr>
              <a:buFont typeface="Calibri" panose="020F0502020204030204" pitchFamily="34" charset="0"/>
              <a:buNone/>
            </a:pPr>
            <a:endParaRPr lang="en-US" altLang="en-US" dirty="0" smtClean="0"/>
          </a:p>
          <a:p>
            <a:endParaRPr lang="en-US" altLang="en-US" dirty="0" smtClean="0"/>
          </a:p>
        </p:txBody>
      </p:sp>
    </p:spTree>
    <p:extLst>
      <p:ext uri="{BB962C8B-B14F-4D97-AF65-F5344CB8AC3E}">
        <p14:creationId xmlns:p14="http://schemas.microsoft.com/office/powerpoint/2010/main" val="318178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Pthreads</a:t>
            </a:r>
            <a:r>
              <a:rPr lang="en-US" dirty="0" smtClean="0"/>
              <a:t> Shared </a:t>
            </a:r>
            <a:r>
              <a:rPr lang="en-US" dirty="0"/>
              <a:t>Memory Model:</a:t>
            </a:r>
          </a:p>
        </p:txBody>
      </p:sp>
      <p:pic>
        <p:nvPicPr>
          <p:cNvPr id="4" name="Content Placeholder 3"/>
          <p:cNvPicPr>
            <a:picLocks noGrp="1" noChangeAspect="1"/>
          </p:cNvPicPr>
          <p:nvPr>
            <p:ph idx="1"/>
          </p:nvPr>
        </p:nvPicPr>
        <p:blipFill>
          <a:blip r:embed="rId2"/>
          <a:stretch>
            <a:fillRect/>
          </a:stretch>
        </p:blipFill>
        <p:spPr>
          <a:xfrm>
            <a:off x="2887579" y="1572126"/>
            <a:ext cx="6336632" cy="4668253"/>
          </a:xfrm>
          <a:prstGeom prst="rect">
            <a:avLst/>
          </a:prstGeom>
        </p:spPr>
      </p:pic>
    </p:spTree>
    <p:extLst>
      <p:ext uri="{BB962C8B-B14F-4D97-AF65-F5344CB8AC3E}">
        <p14:creationId xmlns:p14="http://schemas.microsoft.com/office/powerpoint/2010/main" val="4044106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Designing </a:t>
            </a: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Pthreads</a:t>
            </a: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 Programs</a:t>
            </a:r>
          </a:p>
        </p:txBody>
      </p:sp>
      <p:sp>
        <p:nvSpPr>
          <p:cNvPr id="27651" name="Rectangle 3"/>
          <p:cNvSpPr>
            <a:spLocks noGrp="1" noChangeArrowheads="1"/>
          </p:cNvSpPr>
          <p:nvPr>
            <p:ph idx="1"/>
          </p:nvPr>
        </p:nvSpPr>
        <p:spPr/>
        <p:txBody>
          <a:bodyPr/>
          <a:lstStyle/>
          <a:p>
            <a:r>
              <a:rPr lang="en-US" altLang="en-US" sz="2400" dirty="0" err="1">
                <a:latin typeface="Times New Roman" panose="02020603050405020304" pitchFamily="18" charset="0"/>
                <a:cs typeface="Times New Roman" panose="02020603050405020304" pitchFamily="18" charset="0"/>
              </a:rPr>
              <a:t>Pthreads</a:t>
            </a:r>
            <a:r>
              <a:rPr lang="en-US" altLang="en-US" sz="2400" dirty="0">
                <a:latin typeface="Times New Roman" panose="02020603050405020304" pitchFamily="18" charset="0"/>
                <a:cs typeface="Times New Roman" panose="02020603050405020304" pitchFamily="18" charset="0"/>
              </a:rPr>
              <a:t> are best used with programs that can be organized into discrete, independent tasks which can execute concurrently.</a:t>
            </a:r>
          </a:p>
          <a:p>
            <a:r>
              <a:rPr lang="en-US" altLang="en-US" sz="2400" dirty="0">
                <a:latin typeface="Times New Roman" panose="02020603050405020304" pitchFamily="18" charset="0"/>
                <a:cs typeface="Times New Roman" panose="02020603050405020304" pitchFamily="18" charset="0"/>
              </a:rPr>
              <a:t>Example: different tabs in a browser</a:t>
            </a:r>
          </a:p>
          <a:p>
            <a:r>
              <a:rPr lang="en-US" altLang="en-US" sz="2400" dirty="0">
                <a:latin typeface="Times New Roman" panose="02020603050405020304" pitchFamily="18" charset="0"/>
                <a:cs typeface="Times New Roman" panose="02020603050405020304" pitchFamily="18" charset="0"/>
              </a:rPr>
              <a:t>Common models for threaded programs:</a:t>
            </a:r>
          </a:p>
          <a:p>
            <a:pPr lvl="1"/>
            <a:r>
              <a:rPr lang="en-US" altLang="en-US" sz="2000" dirty="0">
                <a:latin typeface="Times New Roman" panose="02020603050405020304" pitchFamily="18" charset="0"/>
                <a:cs typeface="Times New Roman" panose="02020603050405020304" pitchFamily="18" charset="0"/>
              </a:rPr>
              <a:t>Manager/Worker: manager assigns work to other threads, the workers.  Manager handles input and hands out the work to the other tasks.</a:t>
            </a:r>
          </a:p>
          <a:p>
            <a:pPr lvl="1"/>
            <a:r>
              <a:rPr lang="en-US" altLang="en-US" sz="2000" dirty="0">
                <a:latin typeface="Times New Roman" panose="02020603050405020304" pitchFamily="18" charset="0"/>
                <a:cs typeface="Times New Roman" panose="02020603050405020304" pitchFamily="18" charset="0"/>
              </a:rPr>
              <a:t>Pipeline: task is broken into a series of </a:t>
            </a:r>
            <a:r>
              <a:rPr lang="en-US" altLang="en-US" sz="2000" dirty="0" err="1">
                <a:latin typeface="Times New Roman" panose="02020603050405020304" pitchFamily="18" charset="0"/>
                <a:cs typeface="Times New Roman" panose="02020603050405020304" pitchFamily="18" charset="0"/>
              </a:rPr>
              <a:t>suboperations</a:t>
            </a:r>
            <a:r>
              <a:rPr lang="en-US" altLang="en-US" sz="2000" dirty="0">
                <a:latin typeface="Times New Roman" panose="02020603050405020304" pitchFamily="18" charset="0"/>
                <a:cs typeface="Times New Roman" panose="02020603050405020304" pitchFamily="18" charset="0"/>
              </a:rPr>
              <a:t>, each handled in series but concurrently, by a different thread.</a:t>
            </a:r>
          </a:p>
        </p:txBody>
      </p:sp>
    </p:spTree>
    <p:extLst>
      <p:ext uri="{BB962C8B-B14F-4D97-AF65-F5344CB8AC3E}">
        <p14:creationId xmlns:p14="http://schemas.microsoft.com/office/powerpoint/2010/main" val="266398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Pthread</a:t>
            </a: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3600" dirty="0" smtClean="0">
                <a:solidFill>
                  <a:schemeClr val="tx1">
                    <a:lumMod val="75000"/>
                    <a:lumOff val="25000"/>
                  </a:schemeClr>
                </a:solidFill>
                <a:latin typeface="Times New Roman" panose="02020603050405020304" pitchFamily="18" charset="0"/>
                <a:cs typeface="Times New Roman" panose="02020603050405020304" pitchFamily="18" charset="0"/>
              </a:rPr>
              <a:t>API Subroutines</a:t>
            </a:r>
            <a:endPar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8851" name="Rectangle 3"/>
          <p:cNvSpPr>
            <a:spLocks noGrp="1" noChangeArrowheads="1"/>
          </p:cNvSpPr>
          <p:nvPr>
            <p:ph idx="1"/>
          </p:nvPr>
        </p:nvSpPr>
        <p:spPr/>
        <p:txBody>
          <a:bodyPr rtlCol="0">
            <a:normAutofit fontScale="85000" lnSpcReduction="10000"/>
          </a:bodyPr>
          <a:lstStyle/>
          <a:p>
            <a:r>
              <a:rPr lang="en-US" b="1" dirty="0"/>
              <a:t>Thread management:</a:t>
            </a:r>
            <a:r>
              <a:rPr lang="en-US" dirty="0"/>
              <a:t> Routines that work directly on threads - creating, detaching, joining, etc. They also include functions to set/query thread attributes (joinable, scheduling etc.)</a:t>
            </a:r>
          </a:p>
          <a:p>
            <a:r>
              <a:rPr lang="en-US" b="1" dirty="0" err="1"/>
              <a:t>Mutexes</a:t>
            </a:r>
            <a:r>
              <a:rPr lang="en-US" b="1" dirty="0"/>
              <a:t>:</a:t>
            </a:r>
            <a:r>
              <a:rPr lang="en-US" dirty="0"/>
              <a:t> Routines that deal with synchronization, called a "</a:t>
            </a:r>
            <a:r>
              <a:rPr lang="en-US" dirty="0" err="1"/>
              <a:t>mutex</a:t>
            </a:r>
            <a:r>
              <a:rPr lang="en-US" dirty="0"/>
              <a:t>", which is an abbreviation for "mutual exclusion". </a:t>
            </a:r>
            <a:r>
              <a:rPr lang="en-US" dirty="0" err="1"/>
              <a:t>Mutex</a:t>
            </a:r>
            <a:r>
              <a:rPr lang="en-US" dirty="0"/>
              <a:t> functions provide for creating, destroying, locking and unlocking </a:t>
            </a:r>
            <a:r>
              <a:rPr lang="en-US" dirty="0" err="1"/>
              <a:t>mutexes</a:t>
            </a:r>
            <a:r>
              <a:rPr lang="en-US" dirty="0"/>
              <a:t>. These are supplemented by </a:t>
            </a:r>
            <a:r>
              <a:rPr lang="en-US" dirty="0" err="1"/>
              <a:t>mutex</a:t>
            </a:r>
            <a:r>
              <a:rPr lang="en-US" dirty="0"/>
              <a:t> attribute functions that set or modify attributes associated with </a:t>
            </a:r>
            <a:r>
              <a:rPr lang="en-US" dirty="0" err="1"/>
              <a:t>mutexes</a:t>
            </a:r>
            <a:r>
              <a:rPr lang="en-US" dirty="0"/>
              <a:t>.</a:t>
            </a:r>
          </a:p>
          <a:p>
            <a:r>
              <a:rPr lang="en-US" b="1" dirty="0"/>
              <a:t>Condition variables:</a:t>
            </a:r>
            <a:r>
              <a:rPr lang="en-US" dirty="0"/>
              <a:t> Routines that address communications between threads that share a </a:t>
            </a:r>
            <a:r>
              <a:rPr lang="en-US" dirty="0" err="1"/>
              <a:t>mutex</a:t>
            </a:r>
            <a:r>
              <a:rPr lang="en-US" dirty="0"/>
              <a:t>. Based upon programmer specified conditions. This group includes functions to create, destroy, wait and signal based upon specified variable values. Functions to set/query condition variable attributes are also included.</a:t>
            </a:r>
          </a:p>
          <a:p>
            <a:r>
              <a:rPr lang="en-US" b="1" dirty="0"/>
              <a:t>Synchronization:</a:t>
            </a:r>
            <a:r>
              <a:rPr lang="en-US" dirty="0"/>
              <a:t> Routines that manage read/write locks and barriers.</a:t>
            </a:r>
          </a:p>
          <a:p>
            <a:pPr marL="384048" lvl="1" indent="-182880">
              <a:defRPr/>
            </a:pPr>
            <a:endParaRPr lang="en-US" altLang="en-US" sz="2000" dirty="0">
              <a:solidFill>
                <a:schemeClr val="tx1">
                  <a:lumMod val="75000"/>
                  <a:lumOff val="25000"/>
                </a:schemeClr>
              </a:solidFill>
            </a:endParaRPr>
          </a:p>
        </p:txBody>
      </p:sp>
    </p:spTree>
    <p:extLst>
      <p:ext uri="{BB962C8B-B14F-4D97-AF65-F5344CB8AC3E}">
        <p14:creationId xmlns:p14="http://schemas.microsoft.com/office/powerpoint/2010/main" val="3008172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Pthreads</a:t>
            </a: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 API naming convention</a:t>
            </a:r>
          </a:p>
        </p:txBody>
      </p:sp>
      <p:graphicFrame>
        <p:nvGraphicFramePr>
          <p:cNvPr id="81974" name="Group 54"/>
          <p:cNvGraphicFramePr>
            <a:graphicFrameLocks noGrp="1"/>
          </p:cNvGraphicFramePr>
          <p:nvPr>
            <p:extLst>
              <p:ext uri="{D42A27DB-BD31-4B8C-83A1-F6EECF244321}">
                <p14:modId xmlns:p14="http://schemas.microsoft.com/office/powerpoint/2010/main" val="122440325"/>
              </p:ext>
            </p:extLst>
          </p:nvPr>
        </p:nvGraphicFramePr>
        <p:xfrm>
          <a:off x="2781300" y="2049379"/>
          <a:ext cx="6629400" cy="3657600"/>
        </p:xfrm>
        <a:graphic>
          <a:graphicData uri="http://schemas.openxmlformats.org/drawingml/2006/table">
            <a:tbl>
              <a:tblPr/>
              <a:tblGrid>
                <a:gridCol w="2667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Routine Prefix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Function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Pthread</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_</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General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pthread</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Pthread_attr_</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Thread attributes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Pthread_mutex_</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mutex</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Pthread_mutexattr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Mutex</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attributes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Pthread_cond_</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Condition variables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Pthread_condaddr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Conditional variable attributes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Pthread_key_</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Thread specific data keys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73355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defRPr/>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Thread management primitives--</a:t>
            </a:r>
            <a:b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Creating Threads</a:t>
            </a:r>
          </a:p>
        </p:txBody>
      </p:sp>
      <p:sp>
        <p:nvSpPr>
          <p:cNvPr id="32771" name="Rectangle 3"/>
          <p:cNvSpPr>
            <a:spLocks noGrp="1" noChangeArrowheads="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Prototype:</a:t>
            </a:r>
          </a:p>
          <a:p>
            <a:pPr lvl="1"/>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pthread_create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pthread_t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tid</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const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pthread_attr_t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tattr</a:t>
            </a:r>
            <a:r>
              <a:rPr lang="en-US" altLang="en-US" sz="2000" dirty="0">
                <a:latin typeface="Times New Roman" panose="02020603050405020304" pitchFamily="18" charset="0"/>
                <a:cs typeface="Times New Roman" panose="02020603050405020304" pitchFamily="18" charset="0"/>
              </a:rPr>
              <a:t>, 			  void*(*</a:t>
            </a:r>
            <a:r>
              <a:rPr lang="en-US" altLang="en-US" sz="2000" dirty="0" err="1">
                <a:latin typeface="Times New Roman" panose="02020603050405020304" pitchFamily="18" charset="0"/>
                <a:cs typeface="Times New Roman" panose="02020603050405020304" pitchFamily="18" charset="0"/>
              </a:rPr>
              <a:t>start_routine</a:t>
            </a:r>
            <a:r>
              <a:rPr lang="en-US" altLang="en-US" sz="2000" dirty="0">
                <a:latin typeface="Times New Roman" panose="02020603050405020304" pitchFamily="18" charset="0"/>
                <a:cs typeface="Times New Roman" panose="02020603050405020304" pitchFamily="18" charset="0"/>
              </a:rPr>
              <a:t>)(void *), void *</a:t>
            </a:r>
            <a:r>
              <a:rPr lang="en-US" altLang="en-US" sz="2000" dirty="0" err="1">
                <a:latin typeface="Times New Roman" panose="02020603050405020304" pitchFamily="18" charset="0"/>
                <a:cs typeface="Times New Roman" panose="02020603050405020304" pitchFamily="18" charset="0"/>
              </a:rPr>
              <a:t>arg</a:t>
            </a:r>
            <a:r>
              <a:rPr lang="en-US" altLang="en-US" sz="2000" dirty="0">
                <a:latin typeface="Times New Roman" panose="02020603050405020304" pitchFamily="18" charset="0"/>
                <a:cs typeface="Times New Roman" panose="02020603050405020304" pitchFamily="18" charset="0"/>
              </a:rPr>
              <a:t>);</a:t>
            </a:r>
          </a:p>
          <a:p>
            <a:pPr lvl="1"/>
            <a:endParaRPr lang="en-US" altLang="en-US" sz="2000" dirty="0">
              <a:latin typeface="Times New Roman" panose="02020603050405020304" pitchFamily="18" charset="0"/>
              <a:cs typeface="Times New Roman" panose="02020603050405020304" pitchFamily="18" charset="0"/>
            </a:endParaRPr>
          </a:p>
          <a:p>
            <a:pPr lvl="2"/>
            <a:r>
              <a:rPr lang="en-US" altLang="en-US" i="1" dirty="0" err="1">
                <a:latin typeface="Times New Roman" panose="02020603050405020304" pitchFamily="18" charset="0"/>
                <a:cs typeface="Times New Roman" panose="02020603050405020304" pitchFamily="18" charset="0"/>
              </a:rPr>
              <a:t>tid</a:t>
            </a:r>
            <a:r>
              <a:rPr lang="en-US" altLang="en-US" dirty="0">
                <a:latin typeface="Times New Roman" panose="02020603050405020304" pitchFamily="18" charset="0"/>
                <a:cs typeface="Times New Roman" panose="02020603050405020304" pitchFamily="18" charset="0"/>
              </a:rPr>
              <a:t>: an unsigned long integer that indicates a threads id</a:t>
            </a:r>
          </a:p>
          <a:p>
            <a:pPr lvl="2"/>
            <a:r>
              <a:rPr lang="en-US" altLang="en-US" i="1" dirty="0" err="1">
                <a:latin typeface="Times New Roman" panose="02020603050405020304" pitchFamily="18" charset="0"/>
                <a:cs typeface="Times New Roman" panose="02020603050405020304" pitchFamily="18" charset="0"/>
              </a:rPr>
              <a:t>tattr</a:t>
            </a:r>
            <a:r>
              <a:rPr lang="en-US" altLang="en-US" dirty="0">
                <a:latin typeface="Times New Roman" panose="02020603050405020304" pitchFamily="18" charset="0"/>
                <a:cs typeface="Times New Roman" panose="02020603050405020304" pitchFamily="18" charset="0"/>
              </a:rPr>
              <a:t>: attributes of the thread – usually NULL</a:t>
            </a:r>
          </a:p>
          <a:p>
            <a:pPr lvl="2"/>
            <a:r>
              <a:rPr lang="en-US" altLang="en-US" i="1" dirty="0" err="1">
                <a:latin typeface="Times New Roman" panose="02020603050405020304" pitchFamily="18" charset="0"/>
                <a:cs typeface="Times New Roman" panose="02020603050405020304" pitchFamily="18" charset="0"/>
              </a:rPr>
              <a:t>start_routine</a:t>
            </a:r>
            <a:r>
              <a:rPr lang="en-US" altLang="en-US" dirty="0">
                <a:latin typeface="Times New Roman" panose="02020603050405020304" pitchFamily="18" charset="0"/>
                <a:cs typeface="Times New Roman" panose="02020603050405020304" pitchFamily="18" charset="0"/>
              </a:rPr>
              <a:t>: the name of the function the thread starts executing</a:t>
            </a:r>
          </a:p>
          <a:p>
            <a:pPr lvl="2"/>
            <a:r>
              <a:rPr lang="en-US" altLang="en-US" i="1" dirty="0" err="1">
                <a:latin typeface="Times New Roman" panose="02020603050405020304" pitchFamily="18" charset="0"/>
                <a:cs typeface="Times New Roman" panose="02020603050405020304" pitchFamily="18" charset="0"/>
              </a:rPr>
              <a:t>arg</a:t>
            </a:r>
            <a:r>
              <a:rPr lang="en-US" altLang="en-US" dirty="0">
                <a:latin typeface="Times New Roman" panose="02020603050405020304" pitchFamily="18" charset="0"/>
                <a:cs typeface="Times New Roman" panose="02020603050405020304" pitchFamily="18" charset="0"/>
              </a:rPr>
              <a:t>: the argument to be passed to the start routine – only one</a:t>
            </a:r>
          </a:p>
          <a:p>
            <a:pPr lvl="2"/>
            <a:endParaRPr lang="en-US" altLang="en-US"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after this function gets executed, a new thread has been created and is executing the function indicated by </a:t>
            </a:r>
            <a:r>
              <a:rPr lang="en-US" altLang="en-US" sz="2000" i="1" dirty="0" err="1">
                <a:latin typeface="Times New Roman" panose="02020603050405020304" pitchFamily="18" charset="0"/>
                <a:cs typeface="Times New Roman" panose="02020603050405020304" pitchFamily="18" charset="0"/>
              </a:rPr>
              <a:t>start_routine</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649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Waiting for a Thread</a:t>
            </a:r>
          </a:p>
        </p:txBody>
      </p:sp>
      <p:sp>
        <p:nvSpPr>
          <p:cNvPr id="33795" name="Rectangle 3"/>
          <p:cNvSpPr>
            <a:spLocks noGrp="1" noChangeArrowheads="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Prototype:</a:t>
            </a:r>
          </a:p>
          <a:p>
            <a:pPr lvl="1"/>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pthread_join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thread_t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tid</a:t>
            </a:r>
            <a:r>
              <a:rPr lang="en-US" altLang="en-US" sz="2000" dirty="0">
                <a:latin typeface="Times New Roman" panose="02020603050405020304" pitchFamily="18" charset="0"/>
                <a:cs typeface="Times New Roman" panose="02020603050405020304" pitchFamily="18" charset="0"/>
              </a:rPr>
              <a:t>, void **status);</a:t>
            </a:r>
          </a:p>
          <a:p>
            <a:pPr lvl="2"/>
            <a:r>
              <a:rPr lang="en-US" altLang="en-US" i="1" dirty="0" err="1">
                <a:latin typeface="Times New Roman" panose="02020603050405020304" pitchFamily="18" charset="0"/>
                <a:cs typeface="Times New Roman" panose="02020603050405020304" pitchFamily="18" charset="0"/>
              </a:rPr>
              <a:t>tid</a:t>
            </a:r>
            <a:r>
              <a:rPr lang="en-US" altLang="en-US" dirty="0">
                <a:latin typeface="Times New Roman" panose="02020603050405020304" pitchFamily="18" charset="0"/>
                <a:cs typeface="Times New Roman" panose="02020603050405020304" pitchFamily="18" charset="0"/>
              </a:rPr>
              <a:t>: identification of the thread to wait for</a:t>
            </a:r>
          </a:p>
          <a:p>
            <a:pPr lvl="2"/>
            <a:r>
              <a:rPr lang="en-US" altLang="en-US" i="1" dirty="0">
                <a:latin typeface="Times New Roman" panose="02020603050405020304" pitchFamily="18" charset="0"/>
                <a:cs typeface="Times New Roman" panose="02020603050405020304" pitchFamily="18" charset="0"/>
              </a:rPr>
              <a:t>status: </a:t>
            </a:r>
            <a:r>
              <a:rPr lang="en-US" altLang="en-US" dirty="0">
                <a:latin typeface="Times New Roman" panose="02020603050405020304" pitchFamily="18" charset="0"/>
                <a:cs typeface="Times New Roman" panose="02020603050405020304" pitchFamily="18" charset="0"/>
              </a:rPr>
              <a:t>the exit status of the terminating thread – can be NULL</a:t>
            </a:r>
          </a:p>
          <a:p>
            <a:pPr lvl="2"/>
            <a:endParaRPr lang="en-US" altLang="en-US"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the thread that calls this function blocks its own execution until the thread indicated by </a:t>
            </a:r>
            <a:r>
              <a:rPr lang="en-US" altLang="en-US" sz="2000" i="1" dirty="0" err="1">
                <a:latin typeface="Times New Roman" panose="02020603050405020304" pitchFamily="18" charset="0"/>
                <a:cs typeface="Times New Roman" panose="02020603050405020304" pitchFamily="18" charset="0"/>
              </a:rPr>
              <a:t>tid</a:t>
            </a:r>
            <a:r>
              <a:rPr lang="en-US" altLang="en-US" sz="2000" dirty="0">
                <a:latin typeface="Times New Roman" panose="02020603050405020304" pitchFamily="18" charset="0"/>
                <a:cs typeface="Times New Roman" panose="02020603050405020304" pitchFamily="18" charset="0"/>
              </a:rPr>
              <a:t> terminates its execution</a:t>
            </a:r>
          </a:p>
          <a:p>
            <a:pPr lvl="2"/>
            <a:r>
              <a:rPr lang="en-US" altLang="en-US" dirty="0">
                <a:latin typeface="Times New Roman" panose="02020603050405020304" pitchFamily="18" charset="0"/>
                <a:cs typeface="Times New Roman" panose="02020603050405020304" pitchFamily="18" charset="0"/>
              </a:rPr>
              <a:t>finishes the function it started with or</a:t>
            </a:r>
          </a:p>
          <a:p>
            <a:pPr lvl="2"/>
            <a:r>
              <a:rPr lang="en-US" altLang="en-US" dirty="0">
                <a:latin typeface="Times New Roman" panose="02020603050405020304" pitchFamily="18" charset="0"/>
                <a:cs typeface="Times New Roman" panose="02020603050405020304" pitchFamily="18" charset="0"/>
              </a:rPr>
              <a:t>issues a </a:t>
            </a:r>
            <a:r>
              <a:rPr lang="en-US" altLang="en-US" i="1" dirty="0" err="1">
                <a:latin typeface="Times New Roman" panose="02020603050405020304" pitchFamily="18" charset="0"/>
                <a:cs typeface="Times New Roman" panose="02020603050405020304" pitchFamily="18" charset="0"/>
              </a:rPr>
              <a:t>pthread_exit</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command – more on this in a minute</a:t>
            </a:r>
          </a:p>
        </p:txBody>
      </p:sp>
    </p:spTree>
    <p:extLst>
      <p:ext uri="{BB962C8B-B14F-4D97-AF65-F5344CB8AC3E}">
        <p14:creationId xmlns:p14="http://schemas.microsoft.com/office/powerpoint/2010/main" val="1929395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Example</a:t>
            </a:r>
          </a:p>
        </p:txBody>
      </p:sp>
      <p:sp>
        <p:nvSpPr>
          <p:cNvPr id="7173" name="Oval 5"/>
          <p:cNvSpPr>
            <a:spLocks noChangeArrowheads="1"/>
          </p:cNvSpPr>
          <p:nvPr/>
        </p:nvSpPr>
        <p:spPr bwMode="auto">
          <a:xfrm>
            <a:off x="4191000" y="2133601"/>
            <a:ext cx="3587750" cy="32750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solidFill>
                <a:srgbClr val="000000"/>
              </a:solidFill>
              <a:latin typeface="Arial" panose="020B0604020202020204" pitchFamily="34" charset="0"/>
            </a:endParaRPr>
          </a:p>
        </p:txBody>
      </p:sp>
      <p:sp>
        <p:nvSpPr>
          <p:cNvPr id="7174" name="Freeform 6"/>
          <p:cNvSpPr>
            <a:spLocks/>
          </p:cNvSpPr>
          <p:nvPr/>
        </p:nvSpPr>
        <p:spPr bwMode="auto">
          <a:xfrm>
            <a:off x="5099050" y="2366963"/>
            <a:ext cx="508000" cy="2743200"/>
          </a:xfrm>
          <a:custGeom>
            <a:avLst/>
            <a:gdLst>
              <a:gd name="T0" fmla="*/ 104 w 320"/>
              <a:gd name="T1" fmla="*/ 0 h 2112"/>
              <a:gd name="T2" fmla="*/ 8 w 320"/>
              <a:gd name="T3" fmla="*/ 192 h 2112"/>
              <a:gd name="T4" fmla="*/ 152 w 320"/>
              <a:gd name="T5" fmla="*/ 432 h 2112"/>
              <a:gd name="T6" fmla="*/ 56 w 320"/>
              <a:gd name="T7" fmla="*/ 720 h 2112"/>
              <a:gd name="T8" fmla="*/ 200 w 320"/>
              <a:gd name="T9" fmla="*/ 1056 h 2112"/>
              <a:gd name="T10" fmla="*/ 56 w 320"/>
              <a:gd name="T11" fmla="*/ 1488 h 2112"/>
              <a:gd name="T12" fmla="*/ 296 w 320"/>
              <a:gd name="T13" fmla="*/ 1872 h 2112"/>
              <a:gd name="T14" fmla="*/ 200 w 320"/>
              <a:gd name="T15" fmla="*/ 2112 h 2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112">
                <a:moveTo>
                  <a:pt x="104" y="0"/>
                </a:moveTo>
                <a:cubicBezTo>
                  <a:pt x="52" y="60"/>
                  <a:pt x="0" y="120"/>
                  <a:pt x="8" y="192"/>
                </a:cubicBezTo>
                <a:cubicBezTo>
                  <a:pt x="16" y="264"/>
                  <a:pt x="144" y="344"/>
                  <a:pt x="152" y="432"/>
                </a:cubicBezTo>
                <a:cubicBezTo>
                  <a:pt x="160" y="520"/>
                  <a:pt x="48" y="616"/>
                  <a:pt x="56" y="720"/>
                </a:cubicBezTo>
                <a:cubicBezTo>
                  <a:pt x="64" y="824"/>
                  <a:pt x="200" y="928"/>
                  <a:pt x="200" y="1056"/>
                </a:cubicBezTo>
                <a:cubicBezTo>
                  <a:pt x="200" y="1184"/>
                  <a:pt x="40" y="1352"/>
                  <a:pt x="56" y="1488"/>
                </a:cubicBezTo>
                <a:cubicBezTo>
                  <a:pt x="72" y="1624"/>
                  <a:pt x="272" y="1768"/>
                  <a:pt x="296" y="1872"/>
                </a:cubicBezTo>
                <a:cubicBezTo>
                  <a:pt x="320" y="1976"/>
                  <a:pt x="260" y="2044"/>
                  <a:pt x="200" y="21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7175" name="Freeform 7"/>
          <p:cNvSpPr>
            <a:spLocks/>
          </p:cNvSpPr>
          <p:nvPr/>
        </p:nvSpPr>
        <p:spPr bwMode="auto">
          <a:xfrm>
            <a:off x="6254750" y="2914651"/>
            <a:ext cx="508000" cy="1662113"/>
          </a:xfrm>
          <a:custGeom>
            <a:avLst/>
            <a:gdLst>
              <a:gd name="T0" fmla="*/ 104 w 320"/>
              <a:gd name="T1" fmla="*/ 0 h 2112"/>
              <a:gd name="T2" fmla="*/ 8 w 320"/>
              <a:gd name="T3" fmla="*/ 192 h 2112"/>
              <a:gd name="T4" fmla="*/ 152 w 320"/>
              <a:gd name="T5" fmla="*/ 432 h 2112"/>
              <a:gd name="T6" fmla="*/ 56 w 320"/>
              <a:gd name="T7" fmla="*/ 720 h 2112"/>
              <a:gd name="T8" fmla="*/ 200 w 320"/>
              <a:gd name="T9" fmla="*/ 1056 h 2112"/>
              <a:gd name="T10" fmla="*/ 56 w 320"/>
              <a:gd name="T11" fmla="*/ 1488 h 2112"/>
              <a:gd name="T12" fmla="*/ 296 w 320"/>
              <a:gd name="T13" fmla="*/ 1872 h 2112"/>
              <a:gd name="T14" fmla="*/ 200 w 320"/>
              <a:gd name="T15" fmla="*/ 2112 h 2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112">
                <a:moveTo>
                  <a:pt x="104" y="0"/>
                </a:moveTo>
                <a:cubicBezTo>
                  <a:pt x="52" y="60"/>
                  <a:pt x="0" y="120"/>
                  <a:pt x="8" y="192"/>
                </a:cubicBezTo>
                <a:cubicBezTo>
                  <a:pt x="16" y="264"/>
                  <a:pt x="144" y="344"/>
                  <a:pt x="152" y="432"/>
                </a:cubicBezTo>
                <a:cubicBezTo>
                  <a:pt x="160" y="520"/>
                  <a:pt x="48" y="616"/>
                  <a:pt x="56" y="720"/>
                </a:cubicBezTo>
                <a:cubicBezTo>
                  <a:pt x="64" y="824"/>
                  <a:pt x="200" y="928"/>
                  <a:pt x="200" y="1056"/>
                </a:cubicBezTo>
                <a:cubicBezTo>
                  <a:pt x="200" y="1184"/>
                  <a:pt x="40" y="1352"/>
                  <a:pt x="56" y="1488"/>
                </a:cubicBezTo>
                <a:cubicBezTo>
                  <a:pt x="72" y="1624"/>
                  <a:pt x="272" y="1768"/>
                  <a:pt x="296" y="1872"/>
                </a:cubicBezTo>
                <a:cubicBezTo>
                  <a:pt x="320" y="1976"/>
                  <a:pt x="260" y="2044"/>
                  <a:pt x="200" y="21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7176" name="Text Box 8"/>
          <p:cNvSpPr txBox="1">
            <a:spLocks noChangeArrowheads="1"/>
          </p:cNvSpPr>
          <p:nvPr/>
        </p:nvSpPr>
        <p:spPr bwMode="auto">
          <a:xfrm>
            <a:off x="4806950" y="16811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a:solidFill>
                  <a:srgbClr val="000000"/>
                </a:solidFill>
                <a:latin typeface="Arial" panose="020B0604020202020204" pitchFamily="34" charset="0"/>
              </a:rPr>
              <a:t>thrd 0</a:t>
            </a:r>
          </a:p>
        </p:txBody>
      </p:sp>
      <p:sp>
        <p:nvSpPr>
          <p:cNvPr id="7177" name="Text Box 9"/>
          <p:cNvSpPr txBox="1">
            <a:spLocks noChangeArrowheads="1"/>
          </p:cNvSpPr>
          <p:nvPr/>
        </p:nvSpPr>
        <p:spPr bwMode="auto">
          <a:xfrm>
            <a:off x="6026150" y="23669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a:solidFill>
                  <a:srgbClr val="000000"/>
                </a:solidFill>
                <a:latin typeface="Arial" panose="020B0604020202020204" pitchFamily="34" charset="0"/>
              </a:rPr>
              <a:t>thrd 1</a:t>
            </a:r>
          </a:p>
        </p:txBody>
      </p:sp>
      <p:sp>
        <p:nvSpPr>
          <p:cNvPr id="7178" name="Line 10"/>
          <p:cNvSpPr>
            <a:spLocks noChangeShapeType="1"/>
          </p:cNvSpPr>
          <p:nvPr/>
        </p:nvSpPr>
        <p:spPr bwMode="auto">
          <a:xfrm>
            <a:off x="3511550" y="282416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7179" name="Text Box 11"/>
          <p:cNvSpPr txBox="1">
            <a:spLocks noChangeArrowheads="1"/>
          </p:cNvSpPr>
          <p:nvPr/>
        </p:nvSpPr>
        <p:spPr bwMode="auto">
          <a:xfrm>
            <a:off x="1758950" y="2595563"/>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dirty="0" err="1">
                <a:solidFill>
                  <a:srgbClr val="000000"/>
                </a:solidFill>
                <a:latin typeface="Arial" panose="020B0604020202020204" pitchFamily="34" charset="0"/>
              </a:rPr>
              <a:t>create_thread</a:t>
            </a:r>
            <a:r>
              <a:rPr lang="en-US" altLang="en-US" dirty="0">
                <a:solidFill>
                  <a:srgbClr val="000000"/>
                </a:solidFill>
                <a:latin typeface="Arial" panose="020B0604020202020204" pitchFamily="34" charset="0"/>
              </a:rPr>
              <a:t>()</a:t>
            </a:r>
          </a:p>
        </p:txBody>
      </p:sp>
      <p:sp>
        <p:nvSpPr>
          <p:cNvPr id="7180" name="Line 12"/>
          <p:cNvSpPr>
            <a:spLocks noChangeShapeType="1"/>
          </p:cNvSpPr>
          <p:nvPr/>
        </p:nvSpPr>
        <p:spPr bwMode="auto">
          <a:xfrm flipH="1">
            <a:off x="6407150" y="2824163"/>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7181" name="Text Box 13"/>
          <p:cNvSpPr txBox="1">
            <a:spLocks noChangeArrowheads="1"/>
          </p:cNvSpPr>
          <p:nvPr/>
        </p:nvSpPr>
        <p:spPr bwMode="auto">
          <a:xfrm>
            <a:off x="8693150" y="2595563"/>
            <a:ext cx="197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a:solidFill>
                  <a:srgbClr val="000000"/>
                </a:solidFill>
                <a:latin typeface="Arial" panose="020B0604020202020204" pitchFamily="34" charset="0"/>
              </a:rPr>
              <a:t>start of printMsg()</a:t>
            </a:r>
          </a:p>
        </p:txBody>
      </p:sp>
      <p:sp>
        <p:nvSpPr>
          <p:cNvPr id="7182" name="Line 14"/>
          <p:cNvSpPr>
            <a:spLocks noChangeShapeType="1"/>
          </p:cNvSpPr>
          <p:nvPr/>
        </p:nvSpPr>
        <p:spPr bwMode="auto">
          <a:xfrm flipH="1">
            <a:off x="6635750" y="457676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7183" name="Text Box 15"/>
          <p:cNvSpPr txBox="1">
            <a:spLocks noChangeArrowheads="1"/>
          </p:cNvSpPr>
          <p:nvPr/>
        </p:nvSpPr>
        <p:spPr bwMode="auto">
          <a:xfrm>
            <a:off x="8540750" y="4348163"/>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a:solidFill>
                  <a:srgbClr val="000000"/>
                </a:solidFill>
                <a:latin typeface="Arial" panose="020B0604020202020204" pitchFamily="34" charset="0"/>
              </a:rPr>
              <a:t>end of printMsg()</a:t>
            </a:r>
          </a:p>
        </p:txBody>
      </p:sp>
      <p:sp>
        <p:nvSpPr>
          <p:cNvPr id="7184" name="Line 16"/>
          <p:cNvSpPr>
            <a:spLocks noChangeShapeType="1"/>
          </p:cNvSpPr>
          <p:nvPr/>
        </p:nvSpPr>
        <p:spPr bwMode="auto">
          <a:xfrm>
            <a:off x="3663950" y="511016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en-US">
              <a:solidFill>
                <a:srgbClr val="000000"/>
              </a:solidFill>
              <a:latin typeface="Arial" panose="020B0604020202020204" pitchFamily="34" charset="0"/>
            </a:endParaRPr>
          </a:p>
        </p:txBody>
      </p:sp>
      <p:sp>
        <p:nvSpPr>
          <p:cNvPr id="7185" name="Text Box 17"/>
          <p:cNvSpPr txBox="1">
            <a:spLocks noChangeArrowheads="1"/>
          </p:cNvSpPr>
          <p:nvPr/>
        </p:nvSpPr>
        <p:spPr bwMode="auto">
          <a:xfrm>
            <a:off x="1911350" y="4881563"/>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a:solidFill>
                  <a:srgbClr val="000000"/>
                </a:solidFill>
                <a:latin typeface="Arial" panose="020B0604020202020204" pitchFamily="34" charset="0"/>
              </a:rPr>
              <a:t>end of program</a:t>
            </a:r>
          </a:p>
        </p:txBody>
      </p:sp>
      <p:sp>
        <p:nvSpPr>
          <p:cNvPr id="7186" name="Text Box 18"/>
          <p:cNvSpPr txBox="1">
            <a:spLocks noChangeArrowheads="1"/>
          </p:cNvSpPr>
          <p:nvPr/>
        </p:nvSpPr>
        <p:spPr bwMode="auto">
          <a:xfrm>
            <a:off x="2270126" y="5980113"/>
            <a:ext cx="836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000" b="1" dirty="0">
                <a:solidFill>
                  <a:srgbClr val="000000"/>
                </a:solidFill>
                <a:latin typeface="Times New Roman" panose="02020603050405020304" pitchFamily="18" charset="0"/>
              </a:rPr>
              <a:t>Note:</a:t>
            </a:r>
            <a:r>
              <a:rPr lang="en-US" altLang="en-US" sz="2000" dirty="0">
                <a:solidFill>
                  <a:srgbClr val="000000"/>
                </a:solidFill>
                <a:latin typeface="Times New Roman" panose="02020603050405020304" pitchFamily="18" charset="0"/>
              </a:rPr>
              <a:t>  </a:t>
            </a:r>
            <a:r>
              <a:rPr lang="en-US" altLang="en-US" sz="2000" dirty="0" err="1">
                <a:solidFill>
                  <a:srgbClr val="000000"/>
                </a:solidFill>
                <a:latin typeface="Times New Roman" panose="02020603050405020304" pitchFamily="18" charset="0"/>
              </a:rPr>
              <a:t>thrd</a:t>
            </a:r>
            <a:r>
              <a:rPr lang="en-US" altLang="en-US" sz="2000" dirty="0">
                <a:solidFill>
                  <a:srgbClr val="000000"/>
                </a:solidFill>
                <a:latin typeface="Times New Roman" panose="02020603050405020304" pitchFamily="18" charset="0"/>
              </a:rPr>
              <a:t> 0 is the function that contains </a:t>
            </a:r>
            <a:r>
              <a:rPr lang="en-US" altLang="en-US" sz="2000" i="1" dirty="0">
                <a:solidFill>
                  <a:srgbClr val="000000"/>
                </a:solidFill>
                <a:latin typeface="Times New Roman" panose="02020603050405020304" pitchFamily="18" charset="0"/>
              </a:rPr>
              <a:t>main()</a:t>
            </a:r>
            <a:r>
              <a:rPr lang="en-US" altLang="en-US" sz="2000" dirty="0">
                <a:solidFill>
                  <a:srgbClr val="000000"/>
                </a:solidFill>
                <a:latin typeface="Times New Roman" panose="02020603050405020304" pitchFamily="18" charset="0"/>
              </a:rPr>
              <a:t> – only one </a:t>
            </a:r>
            <a:r>
              <a:rPr lang="en-US" altLang="en-US" sz="2000" i="1" dirty="0">
                <a:solidFill>
                  <a:srgbClr val="000000"/>
                </a:solidFill>
                <a:latin typeface="Times New Roman" panose="02020603050405020304" pitchFamily="18" charset="0"/>
              </a:rPr>
              <a:t>main()</a:t>
            </a:r>
            <a:r>
              <a:rPr lang="en-US" altLang="en-US" sz="2000" dirty="0">
                <a:solidFill>
                  <a:srgbClr val="000000"/>
                </a:solidFill>
                <a:latin typeface="Times New Roman" panose="02020603050405020304" pitchFamily="18" charset="0"/>
              </a:rPr>
              <a:t> per program</a:t>
            </a:r>
            <a:endParaRPr lang="en-US" altLang="en-US"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87668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p:txBody>
          <a:bodyPr rtlCol="0">
            <a:normAutofit/>
          </a:bodyPr>
          <a:lstStyle/>
          <a:p>
            <a:pPr marL="0" indent="0">
              <a:buNone/>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Part I (by Avinash)</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Thread &amp; Process Basics</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POSIX Threads API</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Thread Management &amp; Synchronization techniques</a:t>
            </a:r>
          </a:p>
          <a:p>
            <a:pPr marL="0" indent="-91440">
              <a:buNone/>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Part II (by Sai)</a:t>
            </a:r>
          </a:p>
          <a:p>
            <a:pPr marL="384048" lvl="1" indent="-182880">
              <a:defRPr/>
            </a:pPr>
            <a:r>
              <a:rPr 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OPENMP API</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Part III (by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Darshil</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POSIX Threads Vs OPENMP Vs MPI</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Examples</a:t>
            </a:r>
          </a:p>
        </p:txBody>
      </p:sp>
    </p:spTree>
    <p:extLst>
      <p:ext uri="{BB962C8B-B14F-4D97-AF65-F5344CB8AC3E}">
        <p14:creationId xmlns:p14="http://schemas.microsoft.com/office/powerpoint/2010/main" val="1248711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0" y="990601"/>
            <a:ext cx="8229600" cy="792163"/>
          </a:xfrm>
        </p:spPr>
        <p:txBody>
          <a:bodyPr>
            <a:norm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Exiting a Thread</a:t>
            </a:r>
          </a:p>
        </p:txBody>
      </p:sp>
      <p:sp>
        <p:nvSpPr>
          <p:cNvPr id="9219" name="Rectangle 3"/>
          <p:cNvSpPr>
            <a:spLocks noGrp="1" noChangeArrowheads="1"/>
          </p:cNvSpPr>
          <p:nvPr>
            <p:ph idx="1"/>
          </p:nvPr>
        </p:nvSpPr>
        <p:spPr>
          <a:xfrm>
            <a:off x="2362200" y="1905000"/>
            <a:ext cx="7848600" cy="4648200"/>
          </a:xfrm>
        </p:spPr>
        <p:txBody>
          <a:bodyPr rtlCol="0">
            <a:normAutofit/>
          </a:bodyPr>
          <a:lstStyle/>
          <a:p>
            <a:pPr marL="0" indent="0">
              <a:buNone/>
              <a:defRPr/>
            </a:pP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Pthreads</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exist in user space and are seen by the kernel as a single process</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if one issues and </a:t>
            </a:r>
            <a:r>
              <a:rPr lang="en-US" altLang="en-US" sz="2000" i="1" dirty="0">
                <a:solidFill>
                  <a:schemeClr val="tx1">
                    <a:lumMod val="75000"/>
                    <a:lumOff val="25000"/>
                  </a:schemeClr>
                </a:solidFill>
                <a:latin typeface="Times New Roman" panose="02020603050405020304" pitchFamily="18" charset="0"/>
                <a:cs typeface="Times New Roman" panose="02020603050405020304" pitchFamily="18" charset="0"/>
              </a:rPr>
              <a:t>exit()</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system call, all the threads are terminated by the OS</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if the </a:t>
            </a:r>
            <a:r>
              <a:rPr lang="en-US" altLang="en-US" sz="2000" i="1" dirty="0">
                <a:solidFill>
                  <a:schemeClr val="tx1">
                    <a:lumMod val="75000"/>
                    <a:lumOff val="25000"/>
                  </a:schemeClr>
                </a:solidFill>
                <a:latin typeface="Times New Roman" panose="02020603050405020304" pitchFamily="18" charset="0"/>
                <a:cs typeface="Times New Roman" panose="02020603050405020304" pitchFamily="18" charset="0"/>
              </a:rPr>
              <a:t>main()</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function exits, all of the other threads are terminated</a:t>
            </a:r>
          </a:p>
          <a:p>
            <a:pPr marL="91440" indent="-9144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To have a thread exit, use </a:t>
            </a:r>
            <a:r>
              <a:rPr lang="en-US" altLang="en-US" i="1" dirty="0" err="1">
                <a:solidFill>
                  <a:schemeClr val="tx1">
                    <a:lumMod val="75000"/>
                    <a:lumOff val="25000"/>
                  </a:schemeClr>
                </a:solidFill>
                <a:latin typeface="Times New Roman" panose="02020603050405020304" pitchFamily="18" charset="0"/>
                <a:cs typeface="Times New Roman" panose="02020603050405020304" pitchFamily="18" charset="0"/>
              </a:rPr>
              <a:t>pthread_exit</a:t>
            </a:r>
            <a:r>
              <a:rPr lang="en-US" altLang="en-US" i="1"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91440" indent="-91440">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Prototype:</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void  </a:t>
            </a:r>
            <a:r>
              <a:rPr lang="en-US" altLang="en-US" sz="2000" dirty="0" err="1">
                <a:solidFill>
                  <a:schemeClr val="tx1">
                    <a:lumMod val="75000"/>
                    <a:lumOff val="25000"/>
                  </a:schemeClr>
                </a:solidFill>
                <a:latin typeface="Times New Roman" panose="02020603050405020304" pitchFamily="18" charset="0"/>
                <a:cs typeface="Times New Roman" panose="02020603050405020304" pitchFamily="18" charset="0"/>
              </a:rPr>
              <a:t>pthread_exit</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(void *status);</a:t>
            </a:r>
          </a:p>
          <a:p>
            <a:pPr marL="566928" lvl="2" indent="-182880">
              <a:defRPr/>
            </a:pPr>
            <a:r>
              <a:rPr lang="en-US" altLang="en-US" i="1" dirty="0">
                <a:solidFill>
                  <a:schemeClr val="tx1">
                    <a:lumMod val="75000"/>
                    <a:lumOff val="25000"/>
                  </a:schemeClr>
                </a:solidFill>
                <a:latin typeface="Times New Roman" panose="02020603050405020304" pitchFamily="18" charset="0"/>
                <a:cs typeface="Times New Roman" panose="02020603050405020304" pitchFamily="18" charset="0"/>
              </a:rPr>
              <a:t>status:</a:t>
            </a: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 the exit status of the thread – passed to the </a:t>
            </a:r>
            <a:r>
              <a:rPr lang="en-US" altLang="en-US" i="1" dirty="0">
                <a:solidFill>
                  <a:schemeClr val="tx1">
                    <a:lumMod val="75000"/>
                    <a:lumOff val="25000"/>
                  </a:schemeClr>
                </a:solidFill>
                <a:latin typeface="Times New Roman" panose="02020603050405020304" pitchFamily="18" charset="0"/>
                <a:cs typeface="Times New Roman" panose="02020603050405020304" pitchFamily="18" charset="0"/>
              </a:rPr>
              <a:t>status</a:t>
            </a: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 variable in the </a:t>
            </a:r>
            <a:r>
              <a:rPr lang="en-US" altLang="en-US" i="1" dirty="0" err="1">
                <a:solidFill>
                  <a:schemeClr val="tx1">
                    <a:lumMod val="75000"/>
                    <a:lumOff val="25000"/>
                  </a:schemeClr>
                </a:solidFill>
                <a:latin typeface="Times New Roman" panose="02020603050405020304" pitchFamily="18" charset="0"/>
                <a:cs typeface="Times New Roman" panose="02020603050405020304" pitchFamily="18" charset="0"/>
              </a:rPr>
              <a:t>pthread_join</a:t>
            </a:r>
            <a:r>
              <a:rPr lang="en-US" altLang="en-US" i="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function of a thread waiting for this one</a:t>
            </a:r>
            <a:endParaRPr lang="en-US" altLang="en-US"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78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28601"/>
            <a:ext cx="7543800" cy="1450975"/>
          </a:xfrm>
        </p:spPr>
        <p:txBody>
          <a:bodyPr>
            <a:normAutofit/>
          </a:bodyPr>
          <a:lstStyle/>
          <a:p>
            <a:pPr>
              <a:defRPr/>
            </a:pPr>
            <a:r>
              <a:rPr lang="en-US" sz="3600" dirty="0" err="1">
                <a:solidFill>
                  <a:schemeClr val="tx1">
                    <a:lumMod val="75000"/>
                    <a:lumOff val="25000"/>
                  </a:schemeClr>
                </a:solidFill>
                <a:latin typeface="Times New Roman" panose="02020603050405020304" pitchFamily="18" charset="0"/>
                <a:cs typeface="Times New Roman" panose="02020603050405020304" pitchFamily="18" charset="0"/>
              </a:rPr>
              <a:t>Pthread</a:t>
            </a:r>
            <a:r>
              <a:rPr lang="en-US" sz="3600" dirty="0">
                <a:solidFill>
                  <a:schemeClr val="tx1">
                    <a:lumMod val="75000"/>
                    <a:lumOff val="25000"/>
                  </a:schemeClr>
                </a:solidFill>
                <a:latin typeface="Times New Roman" panose="02020603050405020304" pitchFamily="18" charset="0"/>
                <a:cs typeface="Times New Roman" panose="02020603050405020304" pitchFamily="18" charset="0"/>
              </a:rPr>
              <a:t> Example</a:t>
            </a:r>
          </a:p>
        </p:txBody>
      </p:sp>
      <p:sp>
        <p:nvSpPr>
          <p:cNvPr id="36867" name="Content Placeholder 2"/>
          <p:cNvSpPr>
            <a:spLocks noGrp="1"/>
          </p:cNvSpPr>
          <p:nvPr>
            <p:ph idx="1"/>
          </p:nvPr>
        </p:nvSpPr>
        <p:spPr>
          <a:xfrm>
            <a:off x="2346325" y="1828800"/>
            <a:ext cx="7543800" cy="4495800"/>
          </a:xfrm>
        </p:spPr>
        <p:txBody>
          <a:bodyPr>
            <a:normAutofit/>
          </a:bodyPr>
          <a:lstStyle/>
          <a:p>
            <a:pPr>
              <a:spcBef>
                <a:spcPct val="0"/>
              </a:spcBef>
              <a:spcAft>
                <a:spcPct val="0"/>
              </a:spcAft>
              <a:buFont typeface="Calibri" panose="020F0502020204030204" pitchFamily="34" charset="0"/>
              <a:buNone/>
            </a:pPr>
            <a:r>
              <a:rPr lang="en-US" altLang="en-US" sz="1600">
                <a:solidFill>
                  <a:srgbClr val="FF0000"/>
                </a:solidFill>
              </a:rPr>
              <a:t>#include &lt;pthread.h&gt;</a:t>
            </a:r>
            <a:r>
              <a:rPr lang="en-US" altLang="en-US" sz="1600"/>
              <a:t>  </a:t>
            </a:r>
          </a:p>
          <a:p>
            <a:pPr>
              <a:spcBef>
                <a:spcPct val="0"/>
              </a:spcBef>
              <a:spcAft>
                <a:spcPct val="0"/>
              </a:spcAft>
              <a:buFont typeface="Calibri" panose="020F0502020204030204" pitchFamily="34" charset="0"/>
              <a:buNone/>
            </a:pPr>
            <a:r>
              <a:rPr lang="en-US" altLang="en-US" sz="1600"/>
              <a:t>#include &lt;stdio.h&gt; </a:t>
            </a:r>
          </a:p>
          <a:p>
            <a:pPr>
              <a:spcBef>
                <a:spcPct val="0"/>
              </a:spcBef>
              <a:spcAft>
                <a:spcPct val="0"/>
              </a:spcAft>
              <a:buFont typeface="Calibri" panose="020F0502020204030204" pitchFamily="34" charset="0"/>
              <a:buNone/>
            </a:pPr>
            <a:r>
              <a:rPr lang="en-US" altLang="en-US" sz="1600"/>
              <a:t>#define NUM_THREADS 5 </a:t>
            </a:r>
          </a:p>
          <a:p>
            <a:pPr>
              <a:spcBef>
                <a:spcPct val="0"/>
              </a:spcBef>
              <a:spcAft>
                <a:spcPct val="0"/>
              </a:spcAft>
              <a:buFont typeface="Calibri" panose="020F0502020204030204" pitchFamily="34" charset="0"/>
              <a:buNone/>
            </a:pPr>
            <a:r>
              <a:rPr lang="en-US" altLang="en-US" sz="1600"/>
              <a:t>void *PrintHello(void *threadid) { </a:t>
            </a:r>
          </a:p>
          <a:p>
            <a:pPr>
              <a:spcBef>
                <a:spcPct val="0"/>
              </a:spcBef>
              <a:spcAft>
                <a:spcPct val="0"/>
              </a:spcAft>
              <a:buFont typeface="Calibri" panose="020F0502020204030204" pitchFamily="34" charset="0"/>
              <a:buNone/>
            </a:pPr>
            <a:r>
              <a:rPr lang="en-US" altLang="en-US" sz="1600"/>
              <a:t>   int tid; tid = (int)threadid; </a:t>
            </a:r>
          </a:p>
          <a:p>
            <a:pPr>
              <a:spcBef>
                <a:spcPct val="0"/>
              </a:spcBef>
              <a:spcAft>
                <a:spcPct val="0"/>
              </a:spcAft>
              <a:buFont typeface="Calibri" panose="020F0502020204030204" pitchFamily="34" charset="0"/>
              <a:buNone/>
            </a:pPr>
            <a:r>
              <a:rPr lang="en-US" altLang="en-US" sz="1600"/>
              <a:t>   printf("Hello World! It's me, thread #%d!\n", tid); </a:t>
            </a:r>
          </a:p>
          <a:p>
            <a:pPr>
              <a:spcBef>
                <a:spcPct val="0"/>
              </a:spcBef>
              <a:spcAft>
                <a:spcPct val="0"/>
              </a:spcAft>
              <a:buFont typeface="Calibri" panose="020F0502020204030204" pitchFamily="34" charset="0"/>
              <a:buNone/>
            </a:pPr>
            <a:r>
              <a:rPr lang="en-US" altLang="en-US" sz="1600"/>
              <a:t>   </a:t>
            </a:r>
            <a:r>
              <a:rPr lang="en-US" altLang="en-US" sz="1600">
                <a:solidFill>
                  <a:srgbClr val="FF0000"/>
                </a:solidFill>
              </a:rPr>
              <a:t>pthread_exit(NULL);</a:t>
            </a:r>
            <a:r>
              <a:rPr lang="en-US" altLang="en-US" sz="1600"/>
              <a:t> } </a:t>
            </a:r>
          </a:p>
          <a:p>
            <a:pPr>
              <a:spcBef>
                <a:spcPct val="0"/>
              </a:spcBef>
              <a:spcAft>
                <a:spcPct val="0"/>
              </a:spcAft>
              <a:buFont typeface="Calibri" panose="020F0502020204030204" pitchFamily="34" charset="0"/>
              <a:buNone/>
            </a:pPr>
            <a:endParaRPr lang="en-US" altLang="en-US" sz="1600"/>
          </a:p>
          <a:p>
            <a:pPr>
              <a:spcBef>
                <a:spcPct val="0"/>
              </a:spcBef>
              <a:spcAft>
                <a:spcPct val="0"/>
              </a:spcAft>
              <a:buFont typeface="Calibri" panose="020F0502020204030204" pitchFamily="34" charset="0"/>
              <a:buNone/>
            </a:pPr>
            <a:r>
              <a:rPr lang="en-US" altLang="en-US" sz="1600"/>
              <a:t>int main (int argc, char *argv[]) { </a:t>
            </a:r>
          </a:p>
          <a:p>
            <a:pPr>
              <a:spcBef>
                <a:spcPct val="0"/>
              </a:spcBef>
              <a:spcAft>
                <a:spcPct val="0"/>
              </a:spcAft>
              <a:buFont typeface="Calibri" panose="020F0502020204030204" pitchFamily="34" charset="0"/>
              <a:buNone/>
            </a:pPr>
            <a:r>
              <a:rPr lang="en-US" altLang="en-US" sz="1600"/>
              <a:t>   </a:t>
            </a:r>
            <a:r>
              <a:rPr lang="en-US" altLang="en-US" sz="1600">
                <a:solidFill>
                  <a:srgbClr val="FF0000"/>
                </a:solidFill>
              </a:rPr>
              <a:t>pthread_t threads[NUM_THREADS];</a:t>
            </a:r>
            <a:r>
              <a:rPr lang="en-US" altLang="en-US" sz="1600"/>
              <a:t> </a:t>
            </a:r>
          </a:p>
          <a:p>
            <a:pPr>
              <a:spcBef>
                <a:spcPct val="0"/>
              </a:spcBef>
              <a:spcAft>
                <a:spcPct val="0"/>
              </a:spcAft>
              <a:buFont typeface="Calibri" panose="020F0502020204030204" pitchFamily="34" charset="0"/>
              <a:buNone/>
            </a:pPr>
            <a:r>
              <a:rPr lang="en-US" altLang="en-US" sz="1600"/>
              <a:t>   int rc, t; </a:t>
            </a:r>
          </a:p>
          <a:p>
            <a:pPr>
              <a:spcBef>
                <a:spcPct val="0"/>
              </a:spcBef>
              <a:spcAft>
                <a:spcPct val="0"/>
              </a:spcAft>
              <a:buFont typeface="Calibri" panose="020F0502020204030204" pitchFamily="34" charset="0"/>
              <a:buNone/>
            </a:pPr>
            <a:r>
              <a:rPr lang="en-US" altLang="en-US" sz="1600"/>
              <a:t>   for(t=0; t&lt;NUM_THREADS; t++){ </a:t>
            </a:r>
          </a:p>
          <a:p>
            <a:pPr>
              <a:spcBef>
                <a:spcPct val="0"/>
              </a:spcBef>
              <a:spcAft>
                <a:spcPct val="0"/>
              </a:spcAft>
              <a:buFont typeface="Calibri" panose="020F0502020204030204" pitchFamily="34" charset="0"/>
              <a:buNone/>
            </a:pPr>
            <a:r>
              <a:rPr lang="en-US" altLang="en-US" sz="1600"/>
              <a:t>      printf("In main: creating thread %d\n", t); </a:t>
            </a:r>
          </a:p>
          <a:p>
            <a:pPr>
              <a:spcBef>
                <a:spcPct val="0"/>
              </a:spcBef>
              <a:spcAft>
                <a:spcPct val="0"/>
              </a:spcAft>
              <a:buFont typeface="Calibri" panose="020F0502020204030204" pitchFamily="34" charset="0"/>
              <a:buNone/>
            </a:pPr>
            <a:r>
              <a:rPr lang="en-US" altLang="en-US" sz="1600">
                <a:solidFill>
                  <a:srgbClr val="FF0000"/>
                </a:solidFill>
              </a:rPr>
              <a:t>      rc = pthread_create(&amp;threads[t], NULL, PrintHello, (void *)t);</a:t>
            </a:r>
            <a:r>
              <a:rPr lang="en-US" altLang="en-US" sz="1600"/>
              <a:t> </a:t>
            </a:r>
          </a:p>
          <a:p>
            <a:pPr>
              <a:spcBef>
                <a:spcPct val="0"/>
              </a:spcBef>
              <a:spcAft>
                <a:spcPct val="0"/>
              </a:spcAft>
              <a:buFont typeface="Calibri" panose="020F0502020204030204" pitchFamily="34" charset="0"/>
              <a:buNone/>
            </a:pPr>
            <a:r>
              <a:rPr lang="en-US" altLang="en-US" sz="1600"/>
              <a:t>      if (rc){ </a:t>
            </a:r>
          </a:p>
          <a:p>
            <a:pPr>
              <a:spcBef>
                <a:spcPct val="0"/>
              </a:spcBef>
              <a:spcAft>
                <a:spcPct val="0"/>
              </a:spcAft>
              <a:buFont typeface="Calibri" panose="020F0502020204030204" pitchFamily="34" charset="0"/>
              <a:buNone/>
            </a:pPr>
            <a:r>
              <a:rPr lang="en-US" altLang="en-US" sz="1600"/>
              <a:t>        printf("ERROR; return code from pthread_create() is %d\n", rc); </a:t>
            </a:r>
          </a:p>
          <a:p>
            <a:pPr>
              <a:spcBef>
                <a:spcPct val="0"/>
              </a:spcBef>
              <a:spcAft>
                <a:spcPct val="0"/>
              </a:spcAft>
              <a:buFont typeface="Calibri" panose="020F0502020204030204" pitchFamily="34" charset="0"/>
              <a:buNone/>
            </a:pPr>
            <a:r>
              <a:rPr lang="en-US" altLang="en-US" sz="1600"/>
              <a:t>        exit(-1); </a:t>
            </a:r>
          </a:p>
          <a:p>
            <a:pPr>
              <a:spcBef>
                <a:spcPct val="0"/>
              </a:spcBef>
              <a:spcAft>
                <a:spcPct val="0"/>
              </a:spcAft>
              <a:buFont typeface="Calibri" panose="020F0502020204030204" pitchFamily="34" charset="0"/>
              <a:buNone/>
            </a:pPr>
            <a:r>
              <a:rPr lang="en-US" altLang="en-US" sz="1600"/>
              <a:t>      }} </a:t>
            </a:r>
          </a:p>
          <a:p>
            <a:pPr>
              <a:spcBef>
                <a:spcPct val="0"/>
              </a:spcBef>
              <a:spcAft>
                <a:spcPct val="0"/>
              </a:spcAft>
              <a:buFont typeface="Calibri" panose="020F0502020204030204" pitchFamily="34" charset="0"/>
              <a:buNone/>
            </a:pPr>
            <a:r>
              <a:rPr lang="en-US" altLang="en-US" sz="1600"/>
              <a:t>   </a:t>
            </a:r>
            <a:r>
              <a:rPr lang="en-US" altLang="en-US" sz="1600">
                <a:solidFill>
                  <a:srgbClr val="FF0000"/>
                </a:solidFill>
              </a:rPr>
              <a:t>pthread_exit(NULL);</a:t>
            </a:r>
            <a:r>
              <a:rPr lang="en-US" altLang="en-US" sz="1600"/>
              <a:t> </a:t>
            </a:r>
          </a:p>
          <a:p>
            <a:pPr>
              <a:spcBef>
                <a:spcPct val="0"/>
              </a:spcBef>
              <a:spcAft>
                <a:spcPct val="0"/>
              </a:spcAft>
              <a:buFont typeface="Calibri" panose="020F0502020204030204" pitchFamily="34" charset="0"/>
              <a:buNone/>
            </a:pPr>
            <a:r>
              <a:rPr lang="en-US" altLang="en-US" sz="1600"/>
              <a:t>} </a:t>
            </a:r>
          </a:p>
          <a:p>
            <a:pPr>
              <a:spcBef>
                <a:spcPct val="0"/>
              </a:spcBef>
              <a:spcAft>
                <a:spcPct val="0"/>
              </a:spcAft>
            </a:pPr>
            <a:endParaRPr lang="en-US" altLang="en-US" sz="1600"/>
          </a:p>
        </p:txBody>
      </p:sp>
    </p:spTree>
    <p:extLst>
      <p:ext uri="{BB962C8B-B14F-4D97-AF65-F5344CB8AC3E}">
        <p14:creationId xmlns:p14="http://schemas.microsoft.com/office/powerpoint/2010/main" val="663277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2019992" y="365125"/>
            <a:ext cx="9333808" cy="1325563"/>
          </a:xfrm>
        </p:spPr>
        <p:txBody>
          <a:bodyPr>
            <a:normAutofit/>
          </a:bodyPr>
          <a:lstStyle/>
          <a:p>
            <a:pPr>
              <a:defRPr/>
            </a:pP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Pthread</a:t>
            </a: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 Example - Output</a:t>
            </a:r>
          </a:p>
        </p:txBody>
      </p:sp>
      <p:sp>
        <p:nvSpPr>
          <p:cNvPr id="116739" name="Rectangle 3"/>
          <p:cNvSpPr>
            <a:spLocks noGrp="1" noChangeArrowheads="1"/>
          </p:cNvSpPr>
          <p:nvPr>
            <p:ph idx="1"/>
          </p:nvPr>
        </p:nvSpPr>
        <p:spPr>
          <a:xfrm>
            <a:off x="2019992" y="1825625"/>
            <a:ext cx="9333807" cy="4351338"/>
          </a:xfrm>
        </p:spPr>
        <p:txBody>
          <a:bodyPr rtlCol="0">
            <a:noAutofit/>
          </a:bodyPr>
          <a:lstStyle/>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In main: creating thread 0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In main: creating thread 1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Hello World! It's me, thread #0!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In main: creating thread 2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Hello World! It's me, thread #1!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Hello World! It's me, thread #2!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In main: creating thread 3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In main: creating thread 4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Hello World! It's me, thread #3! </a:t>
            </a:r>
          </a:p>
          <a:p>
            <a:pPr marL="91440" indent="-91440">
              <a:buNone/>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Hello World! It's me, thread #4! </a:t>
            </a:r>
          </a:p>
        </p:txBody>
      </p:sp>
    </p:spTree>
    <p:extLst>
      <p:ext uri="{BB962C8B-B14F-4D97-AF65-F5344CB8AC3E}">
        <p14:creationId xmlns:p14="http://schemas.microsoft.com/office/powerpoint/2010/main" val="2215932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388" y="365125"/>
            <a:ext cx="9300412" cy="1325563"/>
          </a:xfrm>
        </p:spPr>
        <p:txBody>
          <a:bodyPr/>
          <a:lstStyle/>
          <a:p>
            <a:r>
              <a:rPr lang="en-US" dirty="0" smtClean="0"/>
              <a:t>Synchronization problems</a:t>
            </a:r>
            <a:endParaRPr lang="en-US" dirty="0"/>
          </a:p>
        </p:txBody>
      </p:sp>
      <p:sp>
        <p:nvSpPr>
          <p:cNvPr id="3" name="Content Placeholder 2"/>
          <p:cNvSpPr>
            <a:spLocks noGrp="1"/>
          </p:cNvSpPr>
          <p:nvPr>
            <p:ph idx="1"/>
          </p:nvPr>
        </p:nvSpPr>
        <p:spPr>
          <a:xfrm>
            <a:off x="2053388" y="1673225"/>
            <a:ext cx="9476875" cy="4351338"/>
          </a:xfrm>
        </p:spPr>
        <p:txBody>
          <a:bodyPr>
            <a:normAutofit lnSpcReduction="10000"/>
          </a:bodyPr>
          <a:lstStyle/>
          <a:p>
            <a:r>
              <a:rPr lang="en-US" dirty="0" smtClean="0"/>
              <a:t>Problems </a:t>
            </a:r>
            <a:r>
              <a:rPr lang="en-US" dirty="0"/>
              <a:t>when </a:t>
            </a:r>
            <a:r>
              <a:rPr lang="en-US" dirty="0" smtClean="0"/>
              <a:t>multiple </a:t>
            </a:r>
            <a:r>
              <a:rPr lang="en-US" dirty="0"/>
              <a:t>threads share a common address </a:t>
            </a:r>
            <a:r>
              <a:rPr lang="en-US" dirty="0" smtClean="0"/>
              <a:t>space</a:t>
            </a:r>
          </a:p>
          <a:p>
            <a:endParaRPr lang="en-US" dirty="0"/>
          </a:p>
          <a:p>
            <a:pPr marL="0" indent="0">
              <a:buNone/>
            </a:pPr>
            <a:r>
              <a:rPr lang="en-US" b="1" dirty="0" smtClean="0"/>
              <a:t>THREAD 1					THREAD 2</a:t>
            </a:r>
          </a:p>
          <a:p>
            <a:pPr marL="0" indent="0">
              <a:buNone/>
            </a:pP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 = data;					</a:t>
            </a:r>
            <a:r>
              <a:rPr lang="en-US" altLang="en-US" sz="2400" dirty="0">
                <a:solidFill>
                  <a:srgbClr val="000000"/>
                </a:solidFill>
                <a:latin typeface="Arial Unicode MS" panose="020B0604020202020204" pitchFamily="34" charset="-128"/>
              </a:rPr>
              <a:t> </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b = data; </a:t>
            </a:r>
          </a:p>
          <a:p>
            <a:pPr marL="0" indent="0">
              <a:buNone/>
            </a:pP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a++; 						</a:t>
            </a:r>
            <a:r>
              <a:rPr lang="en-US" altLang="en-US" sz="2400" dirty="0">
                <a:solidFill>
                  <a:srgbClr val="000000"/>
                </a:solidFill>
                <a:latin typeface="Arial Unicode MS" panose="020B0604020202020204" pitchFamily="34" charset="-128"/>
              </a:rPr>
              <a:t> </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b--;</a:t>
            </a:r>
          </a:p>
          <a:p>
            <a:pPr marL="0" indent="0">
              <a:buNone/>
            </a:pP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data = a;  					</a:t>
            </a:r>
            <a:r>
              <a:rPr lang="en-US" altLang="en-US" sz="2400" dirty="0">
                <a:solidFill>
                  <a:srgbClr val="000000"/>
                </a:solidFill>
                <a:latin typeface="Arial Unicode MS" panose="020B0604020202020204" pitchFamily="34" charset="-128"/>
              </a:rPr>
              <a:t> </a:t>
            </a:r>
            <a:r>
              <a:rPr kumimoji="0" lang="en-US" altLang="en-US" sz="2400" b="0" i="0" u="none" strike="noStrike" cap="none" normalizeH="0" baseline="0" dirty="0" smtClean="0">
                <a:ln>
                  <a:noFill/>
                </a:ln>
                <a:solidFill>
                  <a:srgbClr val="000000"/>
                </a:solidFill>
                <a:effectLst/>
                <a:latin typeface="Arial Unicode MS" panose="020B0604020202020204" pitchFamily="34" charset="-128"/>
              </a:rPr>
              <a:t>data = b;</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altLang="en-US" dirty="0">
              <a:latin typeface="Arial" panose="020B0604020202020204" pitchFamily="34" charset="0"/>
            </a:endParaRPr>
          </a:p>
          <a:p>
            <a:pPr marL="0" indent="0">
              <a:buNone/>
            </a:pPr>
            <a:r>
              <a:rPr lang="en-US" altLang="en-US" dirty="0" smtClean="0">
                <a:latin typeface="Arial" panose="020B0604020202020204" pitchFamily="34" charset="0"/>
              </a:rPr>
              <a:t>Variable ‘data’ is accessed and modified in both threads (race – condition).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512218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49500" y="762001"/>
            <a:ext cx="8229600" cy="944563"/>
          </a:xfrm>
        </p:spPr>
        <p:txBody>
          <a:bodyPr>
            <a:no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Thread synchronization primitives--</a:t>
            </a:r>
            <a:b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Mutex</a:t>
            </a: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3600" dirty="0" smtClean="0">
                <a:solidFill>
                  <a:schemeClr val="tx1">
                    <a:lumMod val="75000"/>
                    <a:lumOff val="25000"/>
                  </a:schemeClr>
                </a:solidFill>
                <a:latin typeface="Times New Roman" panose="02020603050405020304" pitchFamily="18" charset="0"/>
                <a:cs typeface="Times New Roman" panose="02020603050405020304" pitchFamily="18" charset="0"/>
              </a:rPr>
              <a:t>Locks</a:t>
            </a:r>
            <a:endPar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915" name="Rectangle 3"/>
          <p:cNvSpPr>
            <a:spLocks noGrp="1" noChangeArrowheads="1"/>
          </p:cNvSpPr>
          <p:nvPr>
            <p:ph idx="1"/>
          </p:nvPr>
        </p:nvSpPr>
        <p:spPr>
          <a:xfrm>
            <a:off x="2362200" y="1905000"/>
            <a:ext cx="7848600" cy="4343400"/>
          </a:xfrm>
        </p:spPr>
        <p:txBody>
          <a:bodyPr>
            <a:normAutofit lnSpcReduction="10000"/>
          </a:bodyPr>
          <a:lstStyle/>
          <a:p>
            <a:r>
              <a:rPr lang="en-US" altLang="en-US" dirty="0" smtClean="0">
                <a:latin typeface="Times New Roman" panose="02020603050405020304" pitchFamily="18" charset="0"/>
                <a:cs typeface="Times New Roman" panose="02020603050405020304" pitchFamily="18" charset="0"/>
              </a:rPr>
              <a:t>Apply locks to eliminate race conditions from multi-threaded application.</a:t>
            </a:r>
          </a:p>
          <a:p>
            <a:r>
              <a:rPr lang="en-US" altLang="en-US" dirty="0" smtClean="0">
                <a:latin typeface="Times New Roman" panose="02020603050405020304" pitchFamily="18" charset="0"/>
                <a:cs typeface="Times New Roman" panose="02020603050405020304" pitchFamily="18" charset="0"/>
              </a:rPr>
              <a:t>A </a:t>
            </a:r>
            <a:r>
              <a:rPr lang="en-US" altLang="en-US" dirty="0" err="1" smtClean="0">
                <a:latin typeface="Times New Roman" panose="02020603050405020304" pitchFamily="18" charset="0"/>
                <a:cs typeface="Times New Roman" panose="02020603050405020304" pitchFamily="18" charset="0"/>
              </a:rPr>
              <a:t>Mutex</a:t>
            </a:r>
            <a:r>
              <a:rPr lang="en-US" altLang="en-US" dirty="0" smtClean="0">
                <a:latin typeface="Times New Roman" panose="02020603050405020304" pitchFamily="18" charset="0"/>
                <a:cs typeface="Times New Roman" panose="02020603050405020304" pitchFamily="18" charset="0"/>
              </a:rPr>
              <a:t> lock is created like a normal variable</a:t>
            </a:r>
          </a:p>
          <a:p>
            <a:pPr lvl="1"/>
            <a:r>
              <a:rPr lang="en-US" altLang="en-US" sz="2000" i="1" dirty="0" err="1">
                <a:latin typeface="Times New Roman" panose="02020603050405020304" pitchFamily="18" charset="0"/>
                <a:cs typeface="Times New Roman" panose="02020603050405020304" pitchFamily="18" charset="0"/>
              </a:rPr>
              <a:t>pthread_mutex_p</a:t>
            </a:r>
            <a:r>
              <a:rPr lang="en-US" altLang="en-US" sz="2000" i="1" dirty="0">
                <a:latin typeface="Times New Roman" panose="02020603050405020304" pitchFamily="18" charset="0"/>
                <a:cs typeface="Times New Roman" panose="02020603050405020304" pitchFamily="18" charset="0"/>
              </a:rPr>
              <a:t> </a:t>
            </a:r>
            <a:r>
              <a:rPr lang="en-US" altLang="en-US" sz="2000" i="1" dirty="0" err="1">
                <a:latin typeface="Times New Roman" panose="02020603050405020304" pitchFamily="18" charset="0"/>
                <a:cs typeface="Times New Roman" panose="02020603050405020304" pitchFamily="18" charset="0"/>
              </a:rPr>
              <a:t>mutex</a:t>
            </a:r>
            <a:r>
              <a:rPr lang="en-US" altLang="en-US" sz="2000" i="1"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r>
              <a:rPr lang="en-US" altLang="en-US" dirty="0" err="1" smtClean="0">
                <a:latin typeface="Times New Roman" panose="02020603050405020304" pitchFamily="18" charset="0"/>
                <a:cs typeface="Times New Roman" panose="02020603050405020304" pitchFamily="18" charset="0"/>
              </a:rPr>
              <a:t>Mutexes</a:t>
            </a:r>
            <a:r>
              <a:rPr lang="en-US" altLang="en-US" dirty="0" smtClean="0">
                <a:latin typeface="Times New Roman" panose="02020603050405020304" pitchFamily="18" charset="0"/>
                <a:cs typeface="Times New Roman" panose="02020603050405020304" pitchFamily="18" charset="0"/>
              </a:rPr>
              <a:t> must be initialized before being used</a:t>
            </a:r>
          </a:p>
          <a:p>
            <a:pPr lvl="1"/>
            <a:r>
              <a:rPr lang="en-US" altLang="en-US" sz="2000" dirty="0">
                <a:latin typeface="Times New Roman" panose="02020603050405020304" pitchFamily="18" charset="0"/>
                <a:cs typeface="Times New Roman" panose="02020603050405020304" pitchFamily="18" charset="0"/>
              </a:rPr>
              <a:t>a </a:t>
            </a:r>
            <a:r>
              <a:rPr lang="en-US" altLang="en-US" sz="2000" dirty="0" err="1">
                <a:latin typeface="Times New Roman" panose="02020603050405020304" pitchFamily="18" charset="0"/>
                <a:cs typeface="Times New Roman" panose="02020603050405020304" pitchFamily="18" charset="0"/>
              </a:rPr>
              <a:t>mutex</a:t>
            </a:r>
            <a:r>
              <a:rPr lang="en-US" altLang="en-US" sz="2000" dirty="0">
                <a:latin typeface="Times New Roman" panose="02020603050405020304" pitchFamily="18" charset="0"/>
                <a:cs typeface="Times New Roman" panose="02020603050405020304" pitchFamily="18" charset="0"/>
              </a:rPr>
              <a:t> can only be initialized once</a:t>
            </a:r>
          </a:p>
          <a:p>
            <a:pPr lvl="1"/>
            <a:endParaRPr lang="en-US" altLang="en-US"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prototype:</a:t>
            </a:r>
          </a:p>
          <a:p>
            <a:pPr lvl="2"/>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pthread_mutex_init</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pthread_mutex_t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mp</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const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pthread_mutexattr_t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mattr</a:t>
            </a:r>
            <a:r>
              <a:rPr lang="en-US" altLang="en-US" dirty="0">
                <a:latin typeface="Times New Roman" panose="02020603050405020304" pitchFamily="18" charset="0"/>
                <a:cs typeface="Times New Roman" panose="02020603050405020304" pitchFamily="18" charset="0"/>
              </a:rPr>
              <a:t>);</a:t>
            </a:r>
          </a:p>
          <a:p>
            <a:pPr lvl="3"/>
            <a:r>
              <a:rPr lang="en-US" altLang="en-US" sz="2000" i="1" dirty="0" err="1">
                <a:latin typeface="Times New Roman" panose="02020603050405020304" pitchFamily="18" charset="0"/>
                <a:cs typeface="Times New Roman" panose="02020603050405020304" pitchFamily="18" charset="0"/>
              </a:rPr>
              <a:t>mp</a:t>
            </a:r>
            <a:r>
              <a:rPr lang="en-US" altLang="en-US" sz="2000"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 pointer to the </a:t>
            </a:r>
            <a:r>
              <a:rPr lang="en-US" altLang="en-US" sz="2000" dirty="0" err="1">
                <a:latin typeface="Times New Roman" panose="02020603050405020304" pitchFamily="18" charset="0"/>
                <a:cs typeface="Times New Roman" panose="02020603050405020304" pitchFamily="18" charset="0"/>
              </a:rPr>
              <a:t>mutex</a:t>
            </a:r>
            <a:r>
              <a:rPr lang="en-US" altLang="en-US" sz="2000" dirty="0">
                <a:latin typeface="Times New Roman" panose="02020603050405020304" pitchFamily="18" charset="0"/>
                <a:cs typeface="Times New Roman" panose="02020603050405020304" pitchFamily="18" charset="0"/>
              </a:rPr>
              <a:t> lock to be initialized</a:t>
            </a:r>
          </a:p>
          <a:p>
            <a:pPr lvl="3"/>
            <a:r>
              <a:rPr lang="en-US" altLang="en-US" sz="2000" i="1" dirty="0" err="1">
                <a:latin typeface="Times New Roman" panose="02020603050405020304" pitchFamily="18" charset="0"/>
                <a:cs typeface="Times New Roman" panose="02020603050405020304" pitchFamily="18" charset="0"/>
              </a:rPr>
              <a:t>mattr</a:t>
            </a:r>
            <a:r>
              <a:rPr lang="en-US" altLang="en-US" sz="2000"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attributes of the </a:t>
            </a:r>
            <a:r>
              <a:rPr lang="en-US" altLang="en-US" sz="2000" dirty="0" err="1">
                <a:latin typeface="Times New Roman" panose="02020603050405020304" pitchFamily="18" charset="0"/>
                <a:cs typeface="Times New Roman" panose="02020603050405020304" pitchFamily="18" charset="0"/>
              </a:rPr>
              <a:t>mutex</a:t>
            </a:r>
            <a:r>
              <a:rPr lang="en-US" altLang="en-US" sz="2000" dirty="0">
                <a:latin typeface="Times New Roman" panose="02020603050405020304" pitchFamily="18" charset="0"/>
                <a:cs typeface="Times New Roman" panose="02020603050405020304" pitchFamily="18" charset="0"/>
              </a:rPr>
              <a:t> – usually NULL</a:t>
            </a:r>
          </a:p>
        </p:txBody>
      </p:sp>
    </p:spTree>
    <p:extLst>
      <p:ext uri="{BB962C8B-B14F-4D97-AF65-F5344CB8AC3E}">
        <p14:creationId xmlns:p14="http://schemas.microsoft.com/office/powerpoint/2010/main" val="2128020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36800" y="858838"/>
            <a:ext cx="8229600" cy="944562"/>
          </a:xfrm>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Locking a </a:t>
            </a: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Mutex</a:t>
            </a:r>
            <a:endPar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939" name="Rectangle 3"/>
          <p:cNvSpPr>
            <a:spLocks noGrp="1" noChangeArrowheads="1"/>
          </p:cNvSpPr>
          <p:nvPr>
            <p:ph idx="1"/>
          </p:nvPr>
        </p:nvSpPr>
        <p:spPr>
          <a:xfrm>
            <a:off x="2362200" y="1828801"/>
            <a:ext cx="7848600" cy="4525963"/>
          </a:xfrm>
        </p:spPr>
        <p:txBody>
          <a:bodyPr>
            <a:normAutofit/>
          </a:bodyPr>
          <a:lstStyle/>
          <a:p>
            <a:r>
              <a:rPr lang="en-US" altLang="en-US" sz="2400" dirty="0">
                <a:latin typeface="Times New Roman" panose="02020603050405020304" pitchFamily="18" charset="0"/>
                <a:cs typeface="Times New Roman" panose="02020603050405020304" pitchFamily="18" charset="0"/>
              </a:rPr>
              <a:t>To insure mutual exclusion to a critical section, a thread should lock a </a:t>
            </a:r>
            <a:r>
              <a:rPr lang="en-US" altLang="en-US" sz="2400" dirty="0" err="1">
                <a:latin typeface="Times New Roman" panose="02020603050405020304" pitchFamily="18" charset="0"/>
                <a:cs typeface="Times New Roman" panose="02020603050405020304" pitchFamily="18" charset="0"/>
              </a:rPr>
              <a:t>mutex</a:t>
            </a:r>
            <a:endParaRPr lang="en-US" altLang="en-US" sz="2400"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when locking function is called, it does not return until the current thread owns the </a:t>
            </a:r>
            <a:r>
              <a:rPr lang="en-US" altLang="en-US" dirty="0" smtClean="0">
                <a:latin typeface="Times New Roman" panose="02020603050405020304" pitchFamily="18" charset="0"/>
                <a:cs typeface="Times New Roman" panose="02020603050405020304" pitchFamily="18" charset="0"/>
              </a:rPr>
              <a:t>lock</a:t>
            </a:r>
            <a:endParaRPr lang="en-US" altLang="en-US" dirty="0">
              <a:latin typeface="Times New Roman" panose="02020603050405020304" pitchFamily="18" charset="0"/>
              <a:cs typeface="Times New Roman" panose="02020603050405020304" pitchFamily="18" charset="0"/>
            </a:endParaRPr>
          </a:p>
          <a:p>
            <a:pPr lvl="1"/>
            <a:r>
              <a:rPr lang="en-US" altLang="en-US" dirty="0" smtClean="0">
                <a:latin typeface="Times New Roman" panose="02020603050405020304" pitchFamily="18" charset="0"/>
                <a:cs typeface="Times New Roman" panose="02020603050405020304" pitchFamily="18" charset="0"/>
              </a:rPr>
              <a:t>if </a:t>
            </a:r>
            <a:r>
              <a:rPr lang="en-US" altLang="en-US" dirty="0">
                <a:latin typeface="Times New Roman" panose="02020603050405020304" pitchFamily="18" charset="0"/>
                <a:cs typeface="Times New Roman" panose="02020603050405020304" pitchFamily="18" charset="0"/>
              </a:rPr>
              <a:t>multiple threads try to gain lock at the same time, the return order is based on priority of the threads</a:t>
            </a:r>
          </a:p>
          <a:p>
            <a:pPr lvl="2"/>
            <a:r>
              <a:rPr lang="en-US" altLang="en-US" dirty="0">
                <a:latin typeface="Times New Roman" panose="02020603050405020304" pitchFamily="18" charset="0"/>
                <a:cs typeface="Times New Roman" panose="02020603050405020304" pitchFamily="18" charset="0"/>
              </a:rPr>
              <a:t>higher priorities return first</a:t>
            </a:r>
          </a:p>
          <a:p>
            <a:pPr lvl="2"/>
            <a:r>
              <a:rPr lang="en-US" altLang="en-US" dirty="0">
                <a:latin typeface="Times New Roman" panose="02020603050405020304" pitchFamily="18" charset="0"/>
                <a:cs typeface="Times New Roman" panose="02020603050405020304" pitchFamily="18" charset="0"/>
              </a:rPr>
              <a:t>no guarantees about ordering between same priority threads</a:t>
            </a:r>
          </a:p>
          <a:p>
            <a:pPr lvl="1"/>
            <a:r>
              <a:rPr lang="en-US" altLang="en-US" dirty="0">
                <a:latin typeface="Times New Roman" panose="02020603050405020304" pitchFamily="18" charset="0"/>
                <a:cs typeface="Times New Roman" panose="02020603050405020304" pitchFamily="18" charset="0"/>
              </a:rPr>
              <a:t>prototype:</a:t>
            </a:r>
          </a:p>
          <a:p>
            <a:pPr lvl="2"/>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pthread_mutex_lock</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pthread_mutex_t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mp</a:t>
            </a:r>
            <a:r>
              <a:rPr lang="en-US" altLang="en-US" dirty="0">
                <a:latin typeface="Times New Roman" panose="02020603050405020304" pitchFamily="18" charset="0"/>
                <a:cs typeface="Times New Roman" panose="02020603050405020304" pitchFamily="18" charset="0"/>
              </a:rPr>
              <a:t>); </a:t>
            </a:r>
          </a:p>
          <a:p>
            <a:pPr lvl="3"/>
            <a:r>
              <a:rPr lang="en-US" altLang="en-US" i="1" dirty="0" err="1">
                <a:latin typeface="Times New Roman" panose="02020603050405020304" pitchFamily="18" charset="0"/>
                <a:cs typeface="Times New Roman" panose="02020603050405020304" pitchFamily="18" charset="0"/>
              </a:rPr>
              <a:t>mp</a:t>
            </a:r>
            <a:r>
              <a:rPr lang="en-US" altLang="en-US" i="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mutex</a:t>
            </a:r>
            <a:r>
              <a:rPr lang="en-US" altLang="en-US" dirty="0">
                <a:latin typeface="Times New Roman" panose="02020603050405020304" pitchFamily="18" charset="0"/>
                <a:cs typeface="Times New Roman" panose="02020603050405020304" pitchFamily="18" charset="0"/>
              </a:rPr>
              <a:t> to lock</a:t>
            </a:r>
          </a:p>
        </p:txBody>
      </p:sp>
    </p:spTree>
    <p:extLst>
      <p:ext uri="{BB962C8B-B14F-4D97-AF65-F5344CB8AC3E}">
        <p14:creationId xmlns:p14="http://schemas.microsoft.com/office/powerpoint/2010/main" val="2392146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149642" y="365125"/>
            <a:ext cx="9204158" cy="1325563"/>
          </a:xfrm>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Unlocking a </a:t>
            </a:r>
            <a:r>
              <a:rPr lang="en-US" altLang="en-US" sz="3600" dirty="0" err="1">
                <a:solidFill>
                  <a:schemeClr val="tx1">
                    <a:lumMod val="75000"/>
                    <a:lumOff val="25000"/>
                  </a:schemeClr>
                </a:solidFill>
                <a:latin typeface="Times New Roman" panose="02020603050405020304" pitchFamily="18" charset="0"/>
                <a:cs typeface="Times New Roman" panose="02020603050405020304" pitchFamily="18" charset="0"/>
              </a:rPr>
              <a:t>Mutex</a:t>
            </a:r>
            <a:endPar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0963" name="Rectangle 3"/>
          <p:cNvSpPr>
            <a:spLocks noGrp="1" noChangeArrowheads="1"/>
          </p:cNvSpPr>
          <p:nvPr>
            <p:ph idx="1"/>
          </p:nvPr>
        </p:nvSpPr>
        <p:spPr>
          <a:xfrm>
            <a:off x="2149642" y="1825625"/>
            <a:ext cx="9204158" cy="4351338"/>
          </a:xfrm>
        </p:spPr>
        <p:txBody>
          <a:bodyPr/>
          <a:lstStyle/>
          <a:p>
            <a:r>
              <a:rPr lang="en-US" altLang="en-US" sz="2400" dirty="0">
                <a:latin typeface="Times New Roman" panose="02020603050405020304" pitchFamily="18" charset="0"/>
                <a:cs typeface="Times New Roman" panose="02020603050405020304" pitchFamily="18" charset="0"/>
              </a:rPr>
              <a:t>When a thread is finished within the critical section, it needs to release the </a:t>
            </a:r>
            <a:r>
              <a:rPr lang="en-US" altLang="en-US" sz="2400" dirty="0" err="1">
                <a:latin typeface="Times New Roman" panose="02020603050405020304" pitchFamily="18" charset="0"/>
                <a:cs typeface="Times New Roman" panose="02020603050405020304" pitchFamily="18" charset="0"/>
              </a:rPr>
              <a:t>mutex</a:t>
            </a:r>
            <a:endParaRPr lang="en-US" altLang="en-US" sz="2400"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calling the unlock function releases the lock</a:t>
            </a:r>
          </a:p>
          <a:p>
            <a:pPr lvl="1"/>
            <a:r>
              <a:rPr lang="en-US" altLang="en-US" dirty="0">
                <a:latin typeface="Times New Roman" panose="02020603050405020304" pitchFamily="18" charset="0"/>
                <a:cs typeface="Times New Roman" panose="02020603050405020304" pitchFamily="18" charset="0"/>
              </a:rPr>
              <a:t>then, any threads waiting for the lock compete to get it</a:t>
            </a:r>
          </a:p>
          <a:p>
            <a:pPr lvl="1"/>
            <a:r>
              <a:rPr lang="en-US" altLang="en-US" dirty="0">
                <a:latin typeface="Times New Roman" panose="02020603050405020304" pitchFamily="18" charset="0"/>
                <a:cs typeface="Times New Roman" panose="02020603050405020304" pitchFamily="18" charset="0"/>
              </a:rPr>
              <a:t>very important to remember to release </a:t>
            </a:r>
            <a:r>
              <a:rPr lang="en-US" altLang="en-US" dirty="0" err="1" smtClean="0">
                <a:latin typeface="Times New Roman" panose="02020603050405020304" pitchFamily="18" charset="0"/>
                <a:cs typeface="Times New Roman" panose="02020603050405020304" pitchFamily="18" charset="0"/>
              </a:rPr>
              <a:t>mutex</a:t>
            </a:r>
            <a:endParaRPr lang="en-US" altLang="en-US" dirty="0" smtClean="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prototype:</a:t>
            </a:r>
          </a:p>
          <a:p>
            <a:pPr lvl="2"/>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pthread_mutex_unlock</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pthread_mutex_t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mp</a:t>
            </a:r>
            <a:r>
              <a:rPr lang="en-US" altLang="en-US" sz="2400" dirty="0">
                <a:latin typeface="Times New Roman" panose="02020603050405020304" pitchFamily="18" charset="0"/>
                <a:cs typeface="Times New Roman" panose="02020603050405020304" pitchFamily="18" charset="0"/>
              </a:rPr>
              <a:t>);</a:t>
            </a:r>
          </a:p>
          <a:p>
            <a:pPr lvl="3"/>
            <a:r>
              <a:rPr lang="en-US" altLang="en-US" sz="2400" i="1" dirty="0" err="1">
                <a:latin typeface="Times New Roman" panose="02020603050405020304" pitchFamily="18" charset="0"/>
                <a:cs typeface="Times New Roman" panose="02020603050405020304" pitchFamily="18" charset="0"/>
              </a:rPr>
              <a:t>mp</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mutex</a:t>
            </a:r>
            <a:r>
              <a:rPr lang="en-US" altLang="en-US" sz="2400" dirty="0">
                <a:latin typeface="Times New Roman" panose="02020603050405020304" pitchFamily="18" charset="0"/>
                <a:cs typeface="Times New Roman" panose="02020603050405020304" pitchFamily="18" charset="0"/>
              </a:rPr>
              <a:t> to unlock</a:t>
            </a:r>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785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0" y="914401"/>
            <a:ext cx="8229600" cy="792163"/>
          </a:xfrm>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Condition Variables (CV)</a:t>
            </a:r>
          </a:p>
        </p:txBody>
      </p:sp>
      <p:sp>
        <p:nvSpPr>
          <p:cNvPr id="15363" name="Rectangle 3"/>
          <p:cNvSpPr>
            <a:spLocks noGrp="1" noChangeArrowheads="1"/>
          </p:cNvSpPr>
          <p:nvPr>
            <p:ph idx="1"/>
          </p:nvPr>
        </p:nvSpPr>
        <p:spPr>
          <a:xfrm>
            <a:off x="2286000" y="1828801"/>
            <a:ext cx="7924800" cy="4373563"/>
          </a:xfrm>
        </p:spPr>
        <p:txBody>
          <a:bodyPr rtlCol="0">
            <a:normAutofit/>
          </a:bodyPr>
          <a:lstStyle/>
          <a:p>
            <a:pPr marL="91440" indent="-91440">
              <a:defRPr/>
            </a:pPr>
            <a:r>
              <a:rPr lang="en-US" altLang="en-US" dirty="0" smtClean="0">
                <a:solidFill>
                  <a:schemeClr val="tx1">
                    <a:lumMod val="75000"/>
                    <a:lumOff val="25000"/>
                  </a:schemeClr>
                </a:solidFill>
                <a:latin typeface="Times New Roman" panose="02020603050405020304" pitchFamily="18" charset="0"/>
                <a:cs typeface="Times New Roman" panose="02020603050405020304" pitchFamily="18" charset="0"/>
              </a:rPr>
              <a:t>Condition </a:t>
            </a: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variables allow a thread to block until a specific condition becomes true</a:t>
            </a:r>
          </a:p>
          <a:p>
            <a:pPr marL="384048" lvl="1" indent="-18288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recall that a blocked process cannot be run</a:t>
            </a:r>
          </a:p>
          <a:p>
            <a:pPr marL="566928" lvl="2" indent="-18288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doesn’t waste CPU cycles</a:t>
            </a:r>
          </a:p>
          <a:p>
            <a:pPr marL="384048" lvl="1" indent="-18288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blocked thread goes to wait queue for </a:t>
            </a:r>
            <a:r>
              <a:rPr lang="en-US" altLang="en-US" dirty="0" smtClean="0">
                <a:solidFill>
                  <a:schemeClr val="tx1">
                    <a:lumMod val="75000"/>
                    <a:lumOff val="25000"/>
                  </a:schemeClr>
                </a:solidFill>
                <a:latin typeface="Times New Roman" panose="02020603050405020304" pitchFamily="18" charset="0"/>
                <a:cs typeface="Times New Roman" panose="02020603050405020304" pitchFamily="18" charset="0"/>
              </a:rPr>
              <a:t>condition</a:t>
            </a:r>
          </a:p>
          <a:p>
            <a:pPr marL="384048" lvl="1" indent="-182880">
              <a:defRPr/>
            </a:pP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When the condition becomes true, some other thread signals the blocked thread(s)</a:t>
            </a:r>
          </a:p>
        </p:txBody>
      </p:sp>
    </p:spTree>
    <p:extLst>
      <p:ext uri="{BB962C8B-B14F-4D97-AF65-F5344CB8AC3E}">
        <p14:creationId xmlns:p14="http://schemas.microsoft.com/office/powerpoint/2010/main" val="212314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17558" y="365125"/>
            <a:ext cx="9236242" cy="1325563"/>
          </a:xfrm>
        </p:spPr>
        <p:txBody>
          <a:bodyPr>
            <a:normAutofit/>
          </a:bodyPr>
          <a:lstStyle/>
          <a:p>
            <a:pPr algn="ctr">
              <a:defRPr/>
            </a:pPr>
            <a:r>
              <a:rPr lang="en-US" altLang="en-US" sz="3600" dirty="0" smtClean="0">
                <a:solidFill>
                  <a:schemeClr val="tx1">
                    <a:lumMod val="75000"/>
                    <a:lumOff val="25000"/>
                  </a:schemeClr>
                </a:solidFill>
                <a:latin typeface="Times New Roman" panose="02020603050405020304" pitchFamily="18" charset="0"/>
                <a:cs typeface="Times New Roman" panose="02020603050405020304" pitchFamily="18" charset="0"/>
              </a:rPr>
              <a:t>Creation of a Condition Variable (CV</a:t>
            </a: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sp>
        <p:nvSpPr>
          <p:cNvPr id="44035" name="Rectangle 3"/>
          <p:cNvSpPr>
            <a:spLocks noGrp="1" noChangeArrowheads="1"/>
          </p:cNvSpPr>
          <p:nvPr>
            <p:ph idx="1"/>
          </p:nvPr>
        </p:nvSpPr>
        <p:spPr>
          <a:xfrm>
            <a:off x="2117558" y="1825625"/>
            <a:ext cx="9236242" cy="4351338"/>
          </a:xfrm>
        </p:spPr>
        <p:txBody>
          <a:bodyPr>
            <a:normAutofit/>
          </a:bodyPr>
          <a:lstStyle/>
          <a:p>
            <a:r>
              <a:rPr lang="en-US" altLang="en-US" sz="2400" dirty="0">
                <a:latin typeface="Times New Roman" panose="02020603050405020304" pitchFamily="18" charset="0"/>
                <a:cs typeface="Times New Roman" panose="02020603050405020304" pitchFamily="18" charset="0"/>
              </a:rPr>
              <a:t>A CV is created like a normal variable</a:t>
            </a:r>
          </a:p>
          <a:p>
            <a:pPr lvl="1"/>
            <a:r>
              <a:rPr lang="en-US" altLang="en-US" sz="2000" i="1" dirty="0" err="1">
                <a:latin typeface="Times New Roman" panose="02020603050405020304" pitchFamily="18" charset="0"/>
                <a:cs typeface="Times New Roman" panose="02020603050405020304" pitchFamily="18" charset="0"/>
              </a:rPr>
              <a:t>pthread_cond_t</a:t>
            </a:r>
            <a:r>
              <a:rPr lang="en-US" altLang="en-US" sz="2000" i="1" dirty="0">
                <a:latin typeface="Times New Roman" panose="02020603050405020304" pitchFamily="18" charset="0"/>
                <a:cs typeface="Times New Roman" panose="02020603050405020304" pitchFamily="18" charset="0"/>
              </a:rPr>
              <a:t> condition;</a:t>
            </a:r>
          </a:p>
          <a:p>
            <a:r>
              <a:rPr lang="en-US" altLang="en-US" sz="2400" dirty="0">
                <a:latin typeface="Times New Roman" panose="02020603050405020304" pitchFamily="18" charset="0"/>
                <a:cs typeface="Times New Roman" panose="02020603050405020304" pitchFamily="18" charset="0"/>
              </a:rPr>
              <a:t>CVs must be initialized before being used</a:t>
            </a:r>
          </a:p>
          <a:p>
            <a:pPr lvl="1"/>
            <a:r>
              <a:rPr lang="en-US" altLang="en-US" dirty="0">
                <a:latin typeface="Times New Roman" panose="02020603050405020304" pitchFamily="18" charset="0"/>
                <a:cs typeface="Times New Roman" panose="02020603050405020304" pitchFamily="18" charset="0"/>
              </a:rPr>
              <a:t>a CV can only be initialized once</a:t>
            </a:r>
          </a:p>
          <a:p>
            <a:pPr lvl="1"/>
            <a:r>
              <a:rPr lang="en-US" altLang="en-US" dirty="0">
                <a:latin typeface="Times New Roman" panose="02020603050405020304" pitchFamily="18" charset="0"/>
                <a:cs typeface="Times New Roman" panose="02020603050405020304" pitchFamily="18" charset="0"/>
              </a:rPr>
              <a:t>prototype:</a:t>
            </a:r>
          </a:p>
          <a:p>
            <a:pPr lvl="2"/>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pthread_cond_init</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pthread_cond_t</a:t>
            </a:r>
            <a:r>
              <a:rPr lang="en-US" altLang="en-US" sz="2400" dirty="0">
                <a:latin typeface="Times New Roman" panose="02020603050405020304" pitchFamily="18" charset="0"/>
                <a:cs typeface="Times New Roman" panose="02020603050405020304" pitchFamily="18" charset="0"/>
              </a:rPr>
              <a:t> *cv, </a:t>
            </a:r>
            <a:r>
              <a:rPr lang="en-US" altLang="en-US" sz="2400" dirty="0" err="1">
                <a:latin typeface="Times New Roman" panose="02020603050405020304" pitchFamily="18" charset="0"/>
                <a:cs typeface="Times New Roman" panose="02020603050405020304" pitchFamily="18" charset="0"/>
              </a:rPr>
              <a:t>const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pthread_condattr_t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cattr</a:t>
            </a:r>
            <a:r>
              <a:rPr lang="en-US" altLang="en-US" sz="2400" dirty="0">
                <a:latin typeface="Times New Roman" panose="02020603050405020304" pitchFamily="18" charset="0"/>
                <a:cs typeface="Times New Roman" panose="02020603050405020304" pitchFamily="18" charset="0"/>
              </a:rPr>
              <a:t>);</a:t>
            </a:r>
          </a:p>
          <a:p>
            <a:pPr lvl="3"/>
            <a:r>
              <a:rPr lang="en-US" altLang="en-US" sz="2000" i="1" dirty="0">
                <a:latin typeface="Times New Roman" panose="02020603050405020304" pitchFamily="18" charset="0"/>
                <a:cs typeface="Times New Roman" panose="02020603050405020304" pitchFamily="18" charset="0"/>
              </a:rPr>
              <a:t>cv:</a:t>
            </a:r>
            <a:r>
              <a:rPr lang="en-US" altLang="en-US" sz="2000" dirty="0">
                <a:latin typeface="Times New Roman" panose="02020603050405020304" pitchFamily="18" charset="0"/>
                <a:cs typeface="Times New Roman" panose="02020603050405020304" pitchFamily="18" charset="0"/>
              </a:rPr>
              <a:t> a pointer to the </a:t>
            </a:r>
            <a:r>
              <a:rPr lang="en-US" altLang="en-US" sz="2000" dirty="0" err="1">
                <a:latin typeface="Times New Roman" panose="02020603050405020304" pitchFamily="18" charset="0"/>
                <a:cs typeface="Times New Roman" panose="02020603050405020304" pitchFamily="18" charset="0"/>
              </a:rPr>
              <a:t>conditon</a:t>
            </a:r>
            <a:r>
              <a:rPr lang="en-US" altLang="en-US" sz="2000" dirty="0">
                <a:latin typeface="Times New Roman" panose="02020603050405020304" pitchFamily="18" charset="0"/>
                <a:cs typeface="Times New Roman" panose="02020603050405020304" pitchFamily="18" charset="0"/>
              </a:rPr>
              <a:t> variable to be initialized</a:t>
            </a:r>
          </a:p>
          <a:p>
            <a:pPr lvl="3"/>
            <a:r>
              <a:rPr lang="en-US" altLang="en-US" sz="2000" i="1" dirty="0" err="1">
                <a:latin typeface="Times New Roman" panose="02020603050405020304" pitchFamily="18" charset="0"/>
                <a:cs typeface="Times New Roman" panose="02020603050405020304" pitchFamily="18" charset="0"/>
              </a:rPr>
              <a:t>cattr</a:t>
            </a:r>
            <a:r>
              <a:rPr lang="en-US" altLang="en-US" sz="2000"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attributes of the condition variable – usually NULL</a:t>
            </a:r>
          </a:p>
        </p:txBody>
      </p:sp>
    </p:spTree>
    <p:extLst>
      <p:ext uri="{BB962C8B-B14F-4D97-AF65-F5344CB8AC3E}">
        <p14:creationId xmlns:p14="http://schemas.microsoft.com/office/powerpoint/2010/main" val="581747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0" y="609601"/>
            <a:ext cx="8229600" cy="1020763"/>
          </a:xfrm>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Blocking on CV</a:t>
            </a:r>
          </a:p>
        </p:txBody>
      </p:sp>
      <p:sp>
        <p:nvSpPr>
          <p:cNvPr id="45059" name="Rectangle 3"/>
          <p:cNvSpPr>
            <a:spLocks noGrp="1" noChangeArrowheads="1"/>
          </p:cNvSpPr>
          <p:nvPr>
            <p:ph idx="1"/>
          </p:nvPr>
        </p:nvSpPr>
        <p:spPr>
          <a:xfrm>
            <a:off x="2286000" y="1828800"/>
            <a:ext cx="8229600" cy="4648200"/>
          </a:xfrm>
        </p:spPr>
        <p:txBody>
          <a:bodyPr>
            <a:normAutofit/>
          </a:bodyPr>
          <a:lstStyle/>
          <a:p>
            <a:r>
              <a:rPr lang="en-US" altLang="en-US" sz="2400" dirty="0">
                <a:latin typeface="Times New Roman" panose="02020603050405020304" pitchFamily="18" charset="0"/>
                <a:cs typeface="Times New Roman" panose="02020603050405020304" pitchFamily="18" charset="0"/>
              </a:rPr>
              <a:t>A wait call is used to block a thread on a CV</a:t>
            </a:r>
          </a:p>
          <a:p>
            <a:pPr lvl="1"/>
            <a:r>
              <a:rPr lang="en-US" altLang="en-US" sz="2000" dirty="0">
                <a:latin typeface="Times New Roman" panose="02020603050405020304" pitchFamily="18" charset="0"/>
                <a:cs typeface="Times New Roman" panose="02020603050405020304" pitchFamily="18" charset="0"/>
              </a:rPr>
              <a:t>puts the thread on a wait queue until it gets signaled that the condition is true</a:t>
            </a:r>
          </a:p>
          <a:p>
            <a:pPr lvl="2"/>
            <a:r>
              <a:rPr lang="en-US" altLang="en-US" sz="1800" dirty="0">
                <a:latin typeface="Times New Roman" panose="02020603050405020304" pitchFamily="18" charset="0"/>
                <a:cs typeface="Times New Roman" panose="02020603050405020304" pitchFamily="18" charset="0"/>
              </a:rPr>
              <a:t>even after signal, condition may still not be true!</a:t>
            </a:r>
          </a:p>
          <a:p>
            <a:pPr lvl="1"/>
            <a:r>
              <a:rPr lang="en-US" altLang="en-US" sz="2000" dirty="0">
                <a:latin typeface="Times New Roman" panose="02020603050405020304" pitchFamily="18" charset="0"/>
                <a:cs typeface="Times New Roman" panose="02020603050405020304" pitchFamily="18" charset="0"/>
              </a:rPr>
              <a:t>blocked thread does not compete for CPU</a:t>
            </a:r>
          </a:p>
          <a:p>
            <a:pPr lvl="1"/>
            <a:r>
              <a:rPr lang="en-US" altLang="en-US" sz="2000" dirty="0">
                <a:latin typeface="Times New Roman" panose="02020603050405020304" pitchFamily="18" charset="0"/>
                <a:cs typeface="Times New Roman" panose="02020603050405020304" pitchFamily="18" charset="0"/>
              </a:rPr>
              <a:t>the wait call should occur under the protection of a </a:t>
            </a:r>
            <a:r>
              <a:rPr lang="en-US" altLang="en-US" sz="2000" dirty="0" err="1">
                <a:latin typeface="Times New Roman" panose="02020603050405020304" pitchFamily="18" charset="0"/>
                <a:cs typeface="Times New Roman" panose="02020603050405020304" pitchFamily="18" charset="0"/>
              </a:rPr>
              <a:t>mutex</a:t>
            </a:r>
            <a:endParaRPr lang="en-US" altLang="en-US" sz="2000" dirty="0">
              <a:latin typeface="Times New Roman" panose="02020603050405020304" pitchFamily="18" charset="0"/>
              <a:cs typeface="Times New Roman" panose="02020603050405020304" pitchFamily="18" charset="0"/>
            </a:endParaRPr>
          </a:p>
          <a:p>
            <a:pPr lvl="2"/>
            <a:r>
              <a:rPr lang="en-US" altLang="en-US" sz="1800" dirty="0">
                <a:latin typeface="Times New Roman" panose="02020603050405020304" pitchFamily="18" charset="0"/>
                <a:cs typeface="Times New Roman" panose="02020603050405020304" pitchFamily="18" charset="0"/>
              </a:rPr>
              <a:t>this </a:t>
            </a:r>
            <a:r>
              <a:rPr lang="en-US" altLang="en-US" sz="1800" dirty="0" err="1">
                <a:latin typeface="Times New Roman" panose="02020603050405020304" pitchFamily="18" charset="0"/>
                <a:cs typeface="Times New Roman" panose="02020603050405020304" pitchFamily="18" charset="0"/>
              </a:rPr>
              <a:t>mutex</a:t>
            </a:r>
            <a:r>
              <a:rPr lang="en-US" altLang="en-US" sz="1800" dirty="0">
                <a:latin typeface="Times New Roman" panose="02020603050405020304" pitchFamily="18" charset="0"/>
                <a:cs typeface="Times New Roman" panose="02020603050405020304" pitchFamily="18" charset="0"/>
              </a:rPr>
              <a:t> is automatically released by the wait call</a:t>
            </a:r>
          </a:p>
          <a:p>
            <a:pPr lvl="2"/>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mutex</a:t>
            </a:r>
            <a:r>
              <a:rPr lang="en-US" altLang="en-US" sz="1800" dirty="0">
                <a:latin typeface="Times New Roman" panose="02020603050405020304" pitchFamily="18" charset="0"/>
                <a:cs typeface="Times New Roman" panose="02020603050405020304" pitchFamily="18" charset="0"/>
              </a:rPr>
              <a:t> is automatically reclaimed on return from wait call</a:t>
            </a:r>
          </a:p>
          <a:p>
            <a:r>
              <a:rPr lang="en-US" altLang="en-US" sz="2400" dirty="0">
                <a:latin typeface="Times New Roman" panose="02020603050405020304" pitchFamily="18" charset="0"/>
                <a:cs typeface="Times New Roman" panose="02020603050405020304" pitchFamily="18" charset="0"/>
              </a:rPr>
              <a:t>prototype:</a:t>
            </a:r>
          </a:p>
          <a:p>
            <a:pPr lvl="1"/>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pthread_cond_wait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pthread_cond_t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cv,pthread_mutex_t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mutex</a:t>
            </a:r>
            <a:r>
              <a:rPr lang="en-US" altLang="en-US" sz="2000" dirty="0">
                <a:latin typeface="Times New Roman" panose="02020603050405020304" pitchFamily="18" charset="0"/>
                <a:cs typeface="Times New Roman" panose="02020603050405020304" pitchFamily="18" charset="0"/>
              </a:rPr>
              <a:t>);</a:t>
            </a:r>
          </a:p>
          <a:p>
            <a:pPr lvl="2"/>
            <a:r>
              <a:rPr lang="en-US" altLang="en-US" sz="1800" i="1" dirty="0">
                <a:latin typeface="Times New Roman" panose="02020603050405020304" pitchFamily="18" charset="0"/>
                <a:cs typeface="Times New Roman" panose="02020603050405020304" pitchFamily="18" charset="0"/>
              </a:rPr>
              <a:t>cv</a:t>
            </a:r>
            <a:r>
              <a:rPr lang="en-US" altLang="en-US" sz="1800" dirty="0">
                <a:latin typeface="Times New Roman" panose="02020603050405020304" pitchFamily="18" charset="0"/>
                <a:cs typeface="Times New Roman" panose="02020603050405020304" pitchFamily="18" charset="0"/>
              </a:rPr>
              <a:t>: condition variable to block on</a:t>
            </a:r>
          </a:p>
          <a:p>
            <a:pPr lvl="2"/>
            <a:r>
              <a:rPr lang="en-US" altLang="en-US" sz="1800" i="1" dirty="0" err="1">
                <a:latin typeface="Times New Roman" panose="02020603050405020304" pitchFamily="18" charset="0"/>
                <a:cs typeface="Times New Roman" panose="02020603050405020304" pitchFamily="18" charset="0"/>
              </a:rPr>
              <a:t>mutex</a:t>
            </a:r>
            <a:r>
              <a:rPr lang="en-US" altLang="en-US" sz="1800" i="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mutex</a:t>
            </a:r>
            <a:r>
              <a:rPr lang="en-US" altLang="en-US" sz="1800" dirty="0">
                <a:latin typeface="Times New Roman" panose="02020603050405020304" pitchFamily="18" charset="0"/>
                <a:cs typeface="Times New Roman" panose="02020603050405020304" pitchFamily="18" charset="0"/>
              </a:rPr>
              <a:t> to release while waiting</a:t>
            </a:r>
            <a:endParaRPr lang="en-US" alt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679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What is a Thread?</a:t>
            </a:r>
          </a:p>
        </p:txBody>
      </p:sp>
      <p:sp>
        <p:nvSpPr>
          <p:cNvPr id="64515" name="Rectangle 3"/>
          <p:cNvSpPr>
            <a:spLocks noGrp="1" noChangeArrowheads="1"/>
          </p:cNvSpPr>
          <p:nvPr>
            <p:ph idx="1"/>
          </p:nvPr>
        </p:nvSpPr>
        <p:spPr>
          <a:xfrm>
            <a:off x="2209800" y="1981200"/>
            <a:ext cx="7772400" cy="4114800"/>
          </a:xfrm>
        </p:spPr>
        <p:txBody>
          <a:bodyPr rtlCol="0">
            <a:noAutofit/>
          </a:bodyPr>
          <a:lstStyle/>
          <a:p>
            <a:pPr marL="91440" indent="-91440">
              <a:defRPr/>
            </a:pPr>
            <a:r>
              <a:rPr lang="en-US"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OS view: </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 thread is an independent stream of instructions that can be scheduled to run by the OS.</a:t>
            </a:r>
          </a:p>
          <a:p>
            <a:pPr marL="91440" indent="-91440">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Each one has its own, independent control flow</a:t>
            </a:r>
          </a:p>
          <a:p>
            <a:pPr marL="91440" indent="-91440">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Threads are powerful. As with most powerful tools, if they are not used appropriately thread programming may be inefficient.</a:t>
            </a:r>
          </a:p>
          <a:p>
            <a:pPr marL="91440" indent="-91440">
              <a:defRPr/>
            </a:pPr>
            <a:r>
              <a:rPr lang="en-US"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Software developer view: </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 thread can be considered as a “procedure” that runs independently from the main program.</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Sequential program: a single stream of instructions in a program.</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Multi-threaded program: a program with multiple streams</a:t>
            </a:r>
          </a:p>
          <a:p>
            <a:pPr marL="566928" lvl="2" indent="-182880">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Multiple threads are needed to use multiple cores/CPUs </a:t>
            </a:r>
          </a:p>
        </p:txBody>
      </p:sp>
    </p:spTree>
    <p:extLst>
      <p:ext uri="{BB962C8B-B14F-4D97-AF65-F5344CB8AC3E}">
        <p14:creationId xmlns:p14="http://schemas.microsoft.com/office/powerpoint/2010/main" val="2035226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45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45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0" y="990601"/>
            <a:ext cx="8229600" cy="715963"/>
          </a:xfrm>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Signaling a Condition</a:t>
            </a:r>
          </a:p>
        </p:txBody>
      </p:sp>
      <p:sp>
        <p:nvSpPr>
          <p:cNvPr id="20483" name="Rectangle 3"/>
          <p:cNvSpPr>
            <a:spLocks noGrp="1" noChangeArrowheads="1"/>
          </p:cNvSpPr>
          <p:nvPr>
            <p:ph idx="1"/>
          </p:nvPr>
        </p:nvSpPr>
        <p:spPr>
          <a:xfrm>
            <a:off x="2286000" y="1828800"/>
            <a:ext cx="7924800" cy="4800600"/>
          </a:xfrm>
        </p:spPr>
        <p:txBody>
          <a:bodyPr rtlCol="0">
            <a:normAutofit/>
          </a:bodyPr>
          <a:lstStyle/>
          <a:p>
            <a:pPr marL="91440" indent="-91440">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 signal call is used to “wake up” a single thread waiting on a condition</a:t>
            </a:r>
          </a:p>
          <a:p>
            <a:pPr marL="384048" lvl="1" indent="-18288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multiple threads may be waiting and there is no guarantee as to which one wakes up first</a:t>
            </a:r>
          </a:p>
          <a:p>
            <a:pPr marL="384048" lvl="1" indent="-182880">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thread to wake up does not actually wake until the lock indicated by the wait call becomes available</a:t>
            </a:r>
          </a:p>
          <a:p>
            <a:pPr marL="384048" lvl="2" indent="0">
              <a:buNone/>
              <a:defRPr/>
            </a:pPr>
            <a:endPar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84048" lvl="2" indent="0">
              <a:buNone/>
              <a:defRPr/>
            </a:pPr>
            <a:r>
              <a:rPr lang="en-US" altLang="en-US" sz="2400" dirty="0" err="1" smtClean="0">
                <a:solidFill>
                  <a:schemeClr val="tx1">
                    <a:lumMod val="75000"/>
                    <a:lumOff val="25000"/>
                  </a:schemeClr>
                </a:solidFill>
                <a:latin typeface="Times New Roman" panose="02020603050405020304" pitchFamily="18" charset="0"/>
                <a:cs typeface="Times New Roman" panose="02020603050405020304" pitchFamily="18" charset="0"/>
              </a:rPr>
              <a:t>int</a:t>
            </a:r>
            <a:r>
              <a:rPr lang="en-US"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pthread_cond_signal</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en-US" sz="2400" dirty="0" err="1">
                <a:solidFill>
                  <a:schemeClr val="tx1">
                    <a:lumMod val="75000"/>
                    <a:lumOff val="25000"/>
                  </a:schemeClr>
                </a:solidFill>
                <a:latin typeface="Times New Roman" panose="02020603050405020304" pitchFamily="18" charset="0"/>
                <a:cs typeface="Times New Roman" panose="02020603050405020304" pitchFamily="18" charset="0"/>
              </a:rPr>
              <a:t>pthread_cond_t</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*cv);</a:t>
            </a:r>
          </a:p>
          <a:p>
            <a:pPr marL="749808" lvl="3" indent="-182880">
              <a:defRPr/>
            </a:pPr>
            <a:r>
              <a:rPr lang="en-US" altLang="en-US" sz="2400" i="1" dirty="0">
                <a:solidFill>
                  <a:schemeClr val="tx1">
                    <a:lumMod val="75000"/>
                    <a:lumOff val="25000"/>
                  </a:schemeClr>
                </a:solidFill>
                <a:latin typeface="Times New Roman" panose="02020603050405020304" pitchFamily="18" charset="0"/>
                <a:cs typeface="Times New Roman" panose="02020603050405020304" pitchFamily="18" charset="0"/>
              </a:rPr>
              <a:t>cv:</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 condition variable to signal on</a:t>
            </a:r>
            <a:endParaRPr lang="en-US" altLang="en-US" sz="24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247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err="1" smtClean="0"/>
              <a:t>Pthreads</a:t>
            </a:r>
            <a:r>
              <a:rPr lang="en-US" dirty="0" smtClean="0"/>
              <a:t> is </a:t>
            </a:r>
            <a:r>
              <a:rPr lang="en-US" dirty="0"/>
              <a:t>a very low-level API for working with threads. Thus, you have extremely fine-grained control over thread management (create/join/</a:t>
            </a:r>
            <a:r>
              <a:rPr lang="en-US" dirty="0" err="1"/>
              <a:t>etc</a:t>
            </a:r>
            <a:r>
              <a:rPr lang="en-US" dirty="0"/>
              <a:t>), </a:t>
            </a:r>
            <a:r>
              <a:rPr lang="en-US" dirty="0" err="1"/>
              <a:t>mutexes</a:t>
            </a:r>
            <a:r>
              <a:rPr lang="en-US" dirty="0"/>
              <a:t>, and so on. It's fairly bare-bones</a:t>
            </a:r>
            <a:r>
              <a:rPr lang="en-US" dirty="0" smtClean="0"/>
              <a:t>.</a:t>
            </a:r>
            <a:endParaRPr lang="en-US" dirty="0"/>
          </a:p>
          <a:p>
            <a:r>
              <a:rPr lang="en-US" dirty="0" smtClean="0"/>
              <a:t>Improve system performance than single threaded program.</a:t>
            </a:r>
          </a:p>
          <a:p>
            <a:r>
              <a:rPr lang="en-US" dirty="0" smtClean="0"/>
              <a:t>Reduce system overhead as creating two threads uses less memory when compared to separate processes.</a:t>
            </a:r>
          </a:p>
          <a:p>
            <a:r>
              <a:rPr lang="en-US" dirty="0" smtClean="0"/>
              <a:t>Intraprocess (Inter-thread) communication is more efficient than </a:t>
            </a:r>
            <a:r>
              <a:rPr lang="en-US" dirty="0" err="1" smtClean="0"/>
              <a:t>interprocess</a:t>
            </a:r>
            <a:r>
              <a:rPr lang="en-US" dirty="0" smtClean="0"/>
              <a:t> communication.</a:t>
            </a:r>
            <a:endParaRPr lang="en-US" dirty="0"/>
          </a:p>
          <a:p>
            <a:r>
              <a:rPr lang="en-US" dirty="0" smtClean="0"/>
              <a:t>Exploit potential parallelism</a:t>
            </a:r>
            <a:endParaRPr lang="en-US" dirty="0"/>
          </a:p>
        </p:txBody>
      </p:sp>
    </p:spTree>
    <p:extLst>
      <p:ext uri="{BB962C8B-B14F-4D97-AF65-F5344CB8AC3E}">
        <p14:creationId xmlns:p14="http://schemas.microsoft.com/office/powerpoint/2010/main" val="3748610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07" y="2775816"/>
            <a:ext cx="10515600" cy="1325563"/>
          </a:xfrm>
        </p:spPr>
        <p:txBody>
          <a:bodyPr/>
          <a:lstStyle/>
          <a:p>
            <a:pPr algn="ctr"/>
            <a:r>
              <a:rPr lang="en-US" b="1" dirty="0" err="1" smtClean="0"/>
              <a:t>OpenMP</a:t>
            </a:r>
            <a:endParaRPr lang="en-US" b="1" dirty="0"/>
          </a:p>
        </p:txBody>
      </p:sp>
    </p:spTree>
    <p:extLst>
      <p:ext uri="{BB962C8B-B14F-4D97-AF65-F5344CB8AC3E}">
        <p14:creationId xmlns:p14="http://schemas.microsoft.com/office/powerpoint/2010/main" val="5581506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OpenMP</a:t>
            </a:r>
            <a:endParaRPr lang="en-US" sz="36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What is OpenMP</a:t>
            </a:r>
          </a:p>
          <a:p>
            <a:pPr lvl="1"/>
            <a:r>
              <a:rPr lang="en-US" dirty="0" smtClean="0">
                <a:latin typeface="Times New Roman" panose="02020603050405020304" pitchFamily="18" charset="0"/>
                <a:cs typeface="Times New Roman" panose="02020603050405020304" pitchFamily="18" charset="0"/>
              </a:rPr>
              <a:t>An API that may be used to explicitly direct multi-threaded, shared memory parallelism</a:t>
            </a:r>
          </a:p>
          <a:p>
            <a:pPr marL="457200" lvl="1" indent="0">
              <a:buNone/>
            </a:pP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Abbreviation for Open Multi-Processing</a:t>
            </a:r>
          </a:p>
          <a:p>
            <a:pPr marL="457200" lvl="1" indent="0">
              <a:buNone/>
            </a:pP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Comprised of three main API components</a:t>
            </a:r>
          </a:p>
          <a:p>
            <a:pPr lvl="2"/>
            <a:r>
              <a:rPr lang="en-US" dirty="0" smtClean="0">
                <a:latin typeface="Times New Roman" panose="02020603050405020304" pitchFamily="18" charset="0"/>
                <a:cs typeface="Times New Roman" panose="02020603050405020304" pitchFamily="18" charset="0"/>
              </a:rPr>
              <a:t>Compiler Directives</a:t>
            </a:r>
          </a:p>
          <a:p>
            <a:pPr lvl="2"/>
            <a:r>
              <a:rPr lang="en-US" dirty="0" smtClean="0">
                <a:latin typeface="Times New Roman" panose="02020603050405020304" pitchFamily="18" charset="0"/>
                <a:cs typeface="Times New Roman" panose="02020603050405020304" pitchFamily="18" charset="0"/>
              </a:rPr>
              <a:t>Runtime Library Routines</a:t>
            </a:r>
          </a:p>
          <a:p>
            <a:pPr lvl="2"/>
            <a:r>
              <a:rPr lang="en-US" dirty="0" smtClean="0">
                <a:latin typeface="Times New Roman" panose="02020603050405020304" pitchFamily="18" charset="0"/>
                <a:cs typeface="Times New Roman" panose="02020603050405020304" pitchFamily="18" charset="0"/>
              </a:rPr>
              <a:t>Environment Variables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75503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History of OpenMP</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OpenMP standard started in 1997, it is led by OpenMP Architecture Review Board (ARB)</a:t>
            </a:r>
          </a:p>
          <a:p>
            <a:r>
              <a:rPr lang="en-US" sz="2400" dirty="0" smtClean="0">
                <a:latin typeface="Times New Roman" panose="02020603050405020304" pitchFamily="18" charset="0"/>
                <a:cs typeface="Times New Roman" panose="02020603050405020304" pitchFamily="18" charset="0"/>
              </a:rPr>
              <a:t>Members of ARB include:</a:t>
            </a:r>
          </a:p>
          <a:p>
            <a:pPr lvl="1"/>
            <a:r>
              <a:rPr lang="en-US" sz="2000" dirty="0" err="1" smtClean="0">
                <a:latin typeface="Times New Roman" panose="02020603050405020304" pitchFamily="18" charset="0"/>
                <a:cs typeface="Times New Roman" panose="02020603050405020304" pitchFamily="18" charset="0"/>
              </a:rPr>
              <a:t>Compac</a:t>
            </a:r>
            <a:r>
              <a:rPr lang="en-US" sz="2000" dirty="0" smtClean="0">
                <a:latin typeface="Times New Roman" panose="02020603050405020304" pitchFamily="18" charset="0"/>
                <a:cs typeface="Times New Roman" panose="02020603050405020304" pitchFamily="18" charset="0"/>
              </a:rPr>
              <a:t>/Digital</a:t>
            </a:r>
          </a:p>
          <a:p>
            <a:pPr lvl="1"/>
            <a:r>
              <a:rPr lang="en-US" sz="2000" dirty="0" smtClean="0">
                <a:latin typeface="Times New Roman" panose="02020603050405020304" pitchFamily="18" charset="0"/>
                <a:cs typeface="Times New Roman" panose="02020603050405020304" pitchFamily="18" charset="0"/>
              </a:rPr>
              <a:t>Intel Corporation</a:t>
            </a:r>
          </a:p>
          <a:p>
            <a:pPr lvl="1"/>
            <a:r>
              <a:rPr lang="en-US" sz="2000" dirty="0" smtClean="0">
                <a:latin typeface="Times New Roman" panose="02020603050405020304" pitchFamily="18" charset="0"/>
                <a:cs typeface="Times New Roman" panose="02020603050405020304" pitchFamily="18" charset="0"/>
              </a:rPr>
              <a:t>IBM</a:t>
            </a:r>
          </a:p>
          <a:p>
            <a:pPr lvl="1"/>
            <a:r>
              <a:rPr lang="en-US" sz="2000" dirty="0" smtClean="0">
                <a:latin typeface="Times New Roman" panose="02020603050405020304" pitchFamily="18" charset="0"/>
                <a:cs typeface="Times New Roman" panose="02020603050405020304" pitchFamily="18" charset="0"/>
              </a:rPr>
              <a:t>KAI</a:t>
            </a:r>
          </a:p>
          <a:p>
            <a:pPr lvl="1"/>
            <a:r>
              <a:rPr lang="en-US" sz="2000" dirty="0" smtClean="0">
                <a:latin typeface="Times New Roman" panose="02020603050405020304" pitchFamily="18" charset="0"/>
                <a:cs typeface="Times New Roman" panose="02020603050405020304" pitchFamily="18" charset="0"/>
              </a:rPr>
              <a:t>Silicon Graphics</a:t>
            </a:r>
          </a:p>
          <a:p>
            <a:pPr lvl="1"/>
            <a:r>
              <a:rPr lang="en-US" sz="2000" dirty="0" smtClean="0">
                <a:latin typeface="Times New Roman" panose="02020603050405020304" pitchFamily="18" charset="0"/>
                <a:cs typeface="Times New Roman" panose="02020603050405020304" pitchFamily="18" charset="0"/>
              </a:rPr>
              <a:t>Sun microsystems</a:t>
            </a:r>
          </a:p>
          <a:p>
            <a:pPr lvl="1"/>
            <a:r>
              <a:rPr lang="en-US" sz="2000" dirty="0" smtClean="0">
                <a:latin typeface="Times New Roman" panose="02020603050405020304" pitchFamily="18" charset="0"/>
                <a:cs typeface="Times New Roman" panose="02020603050405020304" pitchFamily="18" charset="0"/>
              </a:rPr>
              <a:t>US department of </a:t>
            </a:r>
            <a:r>
              <a:rPr lang="en-US" sz="2000" dirty="0" err="1" smtClean="0">
                <a:latin typeface="Times New Roman" panose="02020603050405020304" pitchFamily="18" charset="0"/>
                <a:cs typeface="Times New Roman" panose="02020603050405020304" pitchFamily="18" charset="0"/>
              </a:rPr>
              <a:t>Enrgy</a:t>
            </a:r>
            <a:r>
              <a:rPr lang="en-US" sz="2000" dirty="0" smtClean="0">
                <a:latin typeface="Times New Roman" panose="02020603050405020304" pitchFamily="18" charset="0"/>
                <a:cs typeface="Times New Roman" panose="02020603050405020304" pitchFamily="18" charset="0"/>
              </a:rPr>
              <a:t> ASIC program</a:t>
            </a:r>
          </a:p>
        </p:txBody>
      </p:sp>
    </p:spTree>
    <p:extLst>
      <p:ext uri="{BB962C8B-B14F-4D97-AF65-F5344CB8AC3E}">
        <p14:creationId xmlns:p14="http://schemas.microsoft.com/office/powerpoint/2010/main" val="40252017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Goals of OpenMP</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Standardization</a:t>
            </a:r>
          </a:p>
          <a:p>
            <a:pPr lvl="1"/>
            <a:r>
              <a:rPr lang="en-US" sz="2000" dirty="0" smtClean="0">
                <a:latin typeface="Times New Roman" panose="02020603050405020304" pitchFamily="18" charset="0"/>
                <a:cs typeface="Times New Roman" panose="02020603050405020304" pitchFamily="18" charset="0"/>
              </a:rPr>
              <a:t>Provide a standard among shared memory architectures/platforms</a:t>
            </a:r>
            <a:endParaRPr lang="en-US" sz="2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Lean and Mean</a:t>
            </a:r>
          </a:p>
          <a:p>
            <a:pPr lvl="1"/>
            <a:r>
              <a:rPr lang="en-US" sz="2000" dirty="0" smtClean="0">
                <a:latin typeface="Times New Roman" panose="02020603050405020304" pitchFamily="18" charset="0"/>
                <a:cs typeface="Times New Roman" panose="02020603050405020304" pitchFamily="18" charset="0"/>
              </a:rPr>
              <a:t>Establish a simple set of directives for programming shared machines</a:t>
            </a:r>
            <a:endParaRPr lang="en-US" sz="2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Ease of Use</a:t>
            </a:r>
          </a:p>
          <a:p>
            <a:pPr lvl="1"/>
            <a:r>
              <a:rPr lang="en-US" sz="2000" dirty="0" smtClean="0">
                <a:latin typeface="Times New Roman" panose="02020603050405020304" pitchFamily="18" charset="0"/>
                <a:cs typeface="Times New Roman" panose="02020603050405020304" pitchFamily="18" charset="0"/>
              </a:rPr>
              <a:t>Provide capability to incrementally parallelize a serial program</a:t>
            </a:r>
            <a:endParaRPr lang="en-US" sz="20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Portability</a:t>
            </a:r>
          </a:p>
          <a:p>
            <a:pPr lvl="1"/>
            <a:r>
              <a:rPr lang="en-US" sz="2000" dirty="0" smtClean="0">
                <a:latin typeface="Times New Roman" panose="02020603050405020304" pitchFamily="18" charset="0"/>
                <a:cs typeface="Times New Roman" panose="02020603050405020304" pitchFamily="18" charset="0"/>
              </a:rPr>
              <a:t>API is specified for C\C++\Fortran</a:t>
            </a:r>
          </a:p>
          <a:p>
            <a:pPr lvl="1"/>
            <a:r>
              <a:rPr lang="en-US" sz="2000" dirty="0" smtClean="0">
                <a:latin typeface="Times New Roman" panose="02020603050405020304" pitchFamily="18" charset="0"/>
                <a:cs typeface="Times New Roman" panose="02020603050405020304" pitchFamily="18" charset="0"/>
              </a:rPr>
              <a:t>Major platforms have been implemented including Unix/Linux and Windows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18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OpenMP Programming Model</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OpenMP is designed for multi-processors/cores, shared memory models (Memory models can be UMA or NUMA)</a:t>
            </a:r>
          </a:p>
          <a:p>
            <a:r>
              <a:rPr lang="en-US" sz="2400" dirty="0" smtClean="0">
                <a:latin typeface="Times New Roman" panose="02020603050405020304" pitchFamily="18" charset="0"/>
                <a:cs typeface="Times New Roman" panose="02020603050405020304" pitchFamily="18" charset="0"/>
              </a:rPr>
              <a:t>All threads have access to same global shared memory. Shared data is accessible by all threads.</a:t>
            </a:r>
          </a:p>
          <a:p>
            <a:r>
              <a:rPr lang="en-US" sz="2400" dirty="0" smtClean="0">
                <a:latin typeface="Times New Roman" panose="02020603050405020304" pitchFamily="18" charset="0"/>
                <a:cs typeface="Times New Roman" panose="02020603050405020304" pitchFamily="18" charset="0"/>
              </a:rPr>
              <a:t>Each thread has a private memory which can by accessed by it only</a:t>
            </a:r>
          </a:p>
          <a:p>
            <a:r>
              <a:rPr lang="en-US" sz="2400" dirty="0" smtClean="0">
                <a:latin typeface="Times New Roman" panose="02020603050405020304" pitchFamily="18" charset="0"/>
                <a:cs typeface="Times New Roman" panose="02020603050405020304" pitchFamily="18" charset="0"/>
              </a:rPr>
              <a:t>Data transfer is transparent to the programmer</a:t>
            </a:r>
          </a:p>
          <a:p>
            <a:r>
              <a:rPr lang="en-US" sz="2400" dirty="0" smtClean="0">
                <a:latin typeface="Times New Roman" panose="02020603050405020304" pitchFamily="18" charset="0"/>
                <a:cs typeface="Times New Roman" panose="02020603050405020304" pitchFamily="18" charset="0"/>
              </a:rPr>
              <a:t>Synchronization is mostly implicit</a:t>
            </a:r>
          </a:p>
          <a:p>
            <a:r>
              <a:rPr lang="en-US" sz="2400" dirty="0" smtClean="0">
                <a:latin typeface="Times New Roman" panose="02020603050405020304" pitchFamily="18" charset="0"/>
                <a:cs typeface="Times New Roman" panose="02020603050405020304" pitchFamily="18" charset="0"/>
              </a:rPr>
              <a:t>Programming model is an Explicit thread based parallelism model. It follows the Fork-Join model for thread management</a:t>
            </a:r>
          </a:p>
        </p:txBody>
      </p:sp>
    </p:spTree>
    <p:extLst>
      <p:ext uri="{BB962C8B-B14F-4D97-AF65-F5344CB8AC3E}">
        <p14:creationId xmlns:p14="http://schemas.microsoft.com/office/powerpoint/2010/main" val="1184682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OpenMP Programming Model</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37940" y="1637945"/>
            <a:ext cx="4184300" cy="4351338"/>
          </a:xfrm>
          <a:prstGeom prst="rect">
            <a:avLst/>
          </a:prstGeom>
        </p:spPr>
      </p:pic>
      <p:pic>
        <p:nvPicPr>
          <p:cNvPr id="5" name="Picture 4"/>
          <p:cNvPicPr>
            <a:picLocks noChangeAspect="1"/>
          </p:cNvPicPr>
          <p:nvPr/>
        </p:nvPicPr>
        <p:blipFill>
          <a:blip r:embed="rId3"/>
          <a:stretch>
            <a:fillRect/>
          </a:stretch>
        </p:blipFill>
        <p:spPr>
          <a:xfrm>
            <a:off x="5222239" y="3697914"/>
            <a:ext cx="6752705" cy="2066925"/>
          </a:xfrm>
          <a:prstGeom prst="rect">
            <a:avLst/>
          </a:prstGeom>
        </p:spPr>
      </p:pic>
    </p:spTree>
    <p:extLst>
      <p:ext uri="{BB962C8B-B14F-4D97-AF65-F5344CB8AC3E}">
        <p14:creationId xmlns:p14="http://schemas.microsoft.com/office/powerpoint/2010/main" val="1699565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Open MP API Overview</a:t>
            </a:r>
          </a:p>
        </p:txBody>
      </p:sp>
      <p:sp>
        <p:nvSpPr>
          <p:cNvPr id="3" name="Content Placeholder 2"/>
          <p:cNvSpPr>
            <a:spLocks noGrp="1"/>
          </p:cNvSpPr>
          <p:nvPr>
            <p:ph idx="1"/>
          </p:nvPr>
        </p:nvSpPr>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Has three components:</a:t>
            </a:r>
          </a:p>
          <a:p>
            <a:pPr lvl="1"/>
            <a:r>
              <a:rPr lang="en-US" sz="2000" dirty="0" smtClean="0">
                <a:latin typeface="Times New Roman" panose="02020603050405020304" pitchFamily="18" charset="0"/>
                <a:cs typeface="Times New Roman" panose="02020603050405020304" pitchFamily="18" charset="0"/>
              </a:rPr>
              <a:t>Compiler Directives</a:t>
            </a:r>
          </a:p>
          <a:p>
            <a:pPr lvl="1"/>
            <a:r>
              <a:rPr lang="en-US" sz="2000" dirty="0" smtClean="0">
                <a:latin typeface="Times New Roman" panose="02020603050405020304" pitchFamily="18" charset="0"/>
                <a:cs typeface="Times New Roman" panose="02020603050405020304" pitchFamily="18" charset="0"/>
              </a:rPr>
              <a:t>Run time Library Routines</a:t>
            </a:r>
          </a:p>
          <a:p>
            <a:pPr lvl="1"/>
            <a:r>
              <a:rPr lang="en-US" sz="2000" dirty="0" smtClean="0">
                <a:latin typeface="Times New Roman" panose="02020603050405020304" pitchFamily="18" charset="0"/>
                <a:cs typeface="Times New Roman" panose="02020603050405020304" pitchFamily="18" charset="0"/>
              </a:rPr>
              <a:t>Environment Variables</a:t>
            </a:r>
          </a:p>
          <a:p>
            <a:r>
              <a:rPr lang="en-US" sz="2400" dirty="0" smtClean="0">
                <a:latin typeface="Times New Roman" panose="02020603050405020304" pitchFamily="18" charset="0"/>
                <a:cs typeface="Times New Roman" panose="02020603050405020304" pitchFamily="18" charset="0"/>
              </a:rPr>
              <a:t>Compiler Directives:</a:t>
            </a:r>
          </a:p>
          <a:p>
            <a:pPr lvl="1"/>
            <a:r>
              <a:rPr lang="en-US" sz="2000" dirty="0" smtClean="0">
                <a:latin typeface="Times New Roman" panose="02020603050405020304" pitchFamily="18" charset="0"/>
                <a:cs typeface="Times New Roman" panose="02020603050405020304" pitchFamily="18" charset="0"/>
              </a:rPr>
              <a:t>These appear as comments in the source code and are considered by compilers when an appropriate compiler flag is raised</a:t>
            </a:r>
          </a:p>
          <a:p>
            <a:pPr lvl="1"/>
            <a:r>
              <a:rPr lang="en-US" sz="2000" dirty="0" smtClean="0">
                <a:latin typeface="Times New Roman" panose="02020603050405020304" pitchFamily="18" charset="0"/>
                <a:cs typeface="Times New Roman" panose="02020603050405020304" pitchFamily="18" charset="0"/>
              </a:rPr>
              <a:t>OpenMP compiler directives are used for</a:t>
            </a:r>
          </a:p>
          <a:p>
            <a:pPr lvl="2"/>
            <a:r>
              <a:rPr lang="en-US" sz="1800" dirty="0" smtClean="0">
                <a:latin typeface="Times New Roman" panose="02020603050405020304" pitchFamily="18" charset="0"/>
                <a:cs typeface="Times New Roman" panose="02020603050405020304" pitchFamily="18" charset="0"/>
              </a:rPr>
              <a:t>Creating a parallel region</a:t>
            </a:r>
          </a:p>
          <a:p>
            <a:pPr lvl="2"/>
            <a:r>
              <a:rPr lang="en-US" sz="1800" dirty="0" smtClean="0">
                <a:latin typeface="Times New Roman" panose="02020603050405020304" pitchFamily="18" charset="0"/>
                <a:cs typeface="Times New Roman" panose="02020603050405020304" pitchFamily="18" charset="0"/>
              </a:rPr>
              <a:t>Serializing a section of code</a:t>
            </a:r>
          </a:p>
          <a:p>
            <a:pPr lvl="2"/>
            <a:r>
              <a:rPr lang="en-US" sz="1800" dirty="0" smtClean="0">
                <a:latin typeface="Times New Roman" panose="02020603050405020304" pitchFamily="18" charset="0"/>
                <a:cs typeface="Times New Roman" panose="02020603050405020304" pitchFamily="18" charset="0"/>
              </a:rPr>
              <a:t>Distributing loop iterations</a:t>
            </a:r>
          </a:p>
          <a:p>
            <a:pPr lvl="2"/>
            <a:r>
              <a:rPr lang="en-US" sz="1800" dirty="0" smtClean="0">
                <a:latin typeface="Times New Roman" panose="02020603050405020304" pitchFamily="18" charset="0"/>
                <a:cs typeface="Times New Roman" panose="02020603050405020304" pitchFamily="18" charset="0"/>
              </a:rPr>
              <a:t>Dividing Blocks of code among iterations</a:t>
            </a:r>
          </a:p>
          <a:p>
            <a:pPr marL="457200" lvl="1" indent="0">
              <a:buNone/>
            </a:pPr>
            <a:r>
              <a:rPr lang="en-US" dirty="0" smtClean="0">
                <a:latin typeface="Times New Roman" panose="02020603050405020304" pitchFamily="18" charset="0"/>
                <a:cs typeface="Times New Roman" panose="02020603050405020304" pitchFamily="18" charset="0"/>
              </a:rPr>
              <a:t>Example: </a:t>
            </a:r>
            <a:r>
              <a:rPr lang="en-US" i="1" dirty="0" smtClean="0">
                <a:latin typeface="Times New Roman" panose="02020603050405020304" pitchFamily="18" charset="0"/>
                <a:cs typeface="Times New Roman" panose="02020603050405020304" pitchFamily="18" charset="0"/>
              </a:rPr>
              <a:t>#pragma </a:t>
            </a:r>
            <a:r>
              <a:rPr lang="en-US" i="1" dirty="0" err="1" smtClean="0">
                <a:latin typeface="Times New Roman" panose="02020603050405020304" pitchFamily="18" charset="0"/>
                <a:cs typeface="Times New Roman" panose="02020603050405020304" pitchFamily="18" charset="0"/>
              </a:rPr>
              <a:t>omp</a:t>
            </a:r>
            <a:r>
              <a:rPr lang="en-US" i="1" dirty="0" smtClean="0">
                <a:latin typeface="Times New Roman" panose="02020603050405020304" pitchFamily="18" charset="0"/>
                <a:cs typeface="Times New Roman" panose="02020603050405020304" pitchFamily="18" charset="0"/>
              </a:rPr>
              <a:t> parallel default(shared) private(var1,var2)</a:t>
            </a:r>
          </a:p>
          <a:p>
            <a:pPr lvl="2"/>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2468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Open MP API Overview</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Run-time </a:t>
            </a:r>
            <a:r>
              <a:rPr lang="en-US" sz="2400" dirty="0" err="1" smtClean="0">
                <a:latin typeface="Times New Roman" panose="02020603050405020304" pitchFamily="18" charset="0"/>
                <a:cs typeface="Times New Roman" panose="02020603050405020304" pitchFamily="18" charset="0"/>
              </a:rPr>
              <a:t>Libray</a:t>
            </a:r>
            <a:r>
              <a:rPr lang="en-US" sz="2400" dirty="0" smtClean="0">
                <a:latin typeface="Times New Roman" panose="02020603050405020304" pitchFamily="18" charset="0"/>
                <a:cs typeface="Times New Roman" panose="02020603050405020304" pitchFamily="18" charset="0"/>
              </a:rPr>
              <a:t> Routines:</a:t>
            </a:r>
          </a:p>
          <a:p>
            <a:pPr lvl="1"/>
            <a:r>
              <a:rPr lang="en-US" sz="2000" dirty="0" smtClean="0">
                <a:latin typeface="Times New Roman" panose="02020603050405020304" pitchFamily="18" charset="0"/>
                <a:cs typeface="Times New Roman" panose="02020603050405020304" pitchFamily="18" charset="0"/>
              </a:rPr>
              <a:t>The API has a ever growing </a:t>
            </a:r>
            <a:r>
              <a:rPr lang="en-US" sz="2000" dirty="0" err="1" smtClean="0">
                <a:latin typeface="Times New Roman" panose="02020603050405020304" pitchFamily="18" charset="0"/>
                <a:cs typeface="Times New Roman" panose="02020603050405020304" pitchFamily="18" charset="0"/>
              </a:rPr>
              <a:t>numberof</a:t>
            </a:r>
            <a:r>
              <a:rPr lang="en-US" sz="2000" dirty="0" smtClean="0">
                <a:latin typeface="Times New Roman" panose="02020603050405020304" pitchFamily="18" charset="0"/>
                <a:cs typeface="Times New Roman" panose="02020603050405020304" pitchFamily="18" charset="0"/>
              </a:rPr>
              <a:t> run-time library routines</a:t>
            </a:r>
          </a:p>
          <a:p>
            <a:pPr lvl="1"/>
            <a:r>
              <a:rPr lang="en-US" sz="2000" dirty="0" smtClean="0">
                <a:latin typeface="Times New Roman" panose="02020603050405020304" pitchFamily="18" charset="0"/>
                <a:cs typeface="Times New Roman" panose="02020603050405020304" pitchFamily="18" charset="0"/>
              </a:rPr>
              <a:t>These routines are used for </a:t>
            </a:r>
          </a:p>
          <a:p>
            <a:pPr lvl="2"/>
            <a:r>
              <a:rPr lang="en-US" sz="1800" dirty="0" smtClean="0">
                <a:latin typeface="Times New Roman" panose="02020603050405020304" pitchFamily="18" charset="0"/>
                <a:cs typeface="Times New Roman" panose="02020603050405020304" pitchFamily="18" charset="0"/>
              </a:rPr>
              <a:t>Setting and querying number of threads</a:t>
            </a:r>
          </a:p>
          <a:p>
            <a:pPr lvl="2"/>
            <a:r>
              <a:rPr lang="en-US" sz="1800" dirty="0" smtClean="0">
                <a:latin typeface="Times New Roman" panose="02020603050405020304" pitchFamily="18" charset="0"/>
                <a:cs typeface="Times New Roman" panose="02020603050405020304" pitchFamily="18" charset="0"/>
              </a:rPr>
              <a:t>Finding the thread-id of the thread</a:t>
            </a:r>
          </a:p>
          <a:p>
            <a:pPr lvl="2"/>
            <a:r>
              <a:rPr lang="en-US" sz="1800" dirty="0" smtClean="0">
                <a:latin typeface="Times New Roman" panose="02020603050405020304" pitchFamily="18" charset="0"/>
                <a:cs typeface="Times New Roman" panose="02020603050405020304" pitchFamily="18" charset="0"/>
              </a:rPr>
              <a:t>Setting the dynamic threads feature</a:t>
            </a:r>
          </a:p>
          <a:p>
            <a:pPr lvl="2"/>
            <a:r>
              <a:rPr lang="en-US" sz="1800" dirty="0" smtClean="0">
                <a:latin typeface="Times New Roman" panose="02020603050405020304" pitchFamily="18" charset="0"/>
                <a:cs typeface="Times New Roman" panose="02020603050405020304" pitchFamily="18" charset="0"/>
              </a:rPr>
              <a:t>Setting and querying nested </a:t>
            </a:r>
            <a:r>
              <a:rPr lang="en-US" sz="1800" dirty="0" err="1" smtClean="0">
                <a:latin typeface="Times New Roman" panose="02020603050405020304" pitchFamily="18" charset="0"/>
                <a:cs typeface="Times New Roman" panose="02020603050405020304" pitchFamily="18" charset="0"/>
              </a:rPr>
              <a:t>parrallelism</a:t>
            </a:r>
            <a:endParaRPr lang="en-US" sz="1600" dirty="0" smtClean="0">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Example: </a:t>
            </a:r>
          </a:p>
          <a:p>
            <a:pPr marL="457200" lvl="1" indent="0">
              <a:buNone/>
            </a:pPr>
            <a:r>
              <a:rPr lang="en-US" sz="2200" i="1" dirty="0" smtClean="0">
                <a:latin typeface="Times New Roman" panose="02020603050405020304" pitchFamily="18" charset="0"/>
                <a:cs typeface="Times New Roman" panose="02020603050405020304" pitchFamily="18" charset="0"/>
              </a:rPr>
              <a:t>#include &lt;</a:t>
            </a:r>
            <a:r>
              <a:rPr lang="en-US" sz="2200" i="1" dirty="0" err="1" smtClean="0">
                <a:latin typeface="Times New Roman" panose="02020603050405020304" pitchFamily="18" charset="0"/>
                <a:cs typeface="Times New Roman" panose="02020603050405020304" pitchFamily="18" charset="0"/>
              </a:rPr>
              <a:t>omp.h</a:t>
            </a:r>
            <a:r>
              <a:rPr lang="en-US" sz="2200" i="1" dirty="0" smtClean="0">
                <a:latin typeface="Times New Roman" panose="02020603050405020304" pitchFamily="18" charset="0"/>
                <a:cs typeface="Times New Roman" panose="02020603050405020304" pitchFamily="18" charset="0"/>
              </a:rPr>
              <a:t>&gt;</a:t>
            </a:r>
          </a:p>
          <a:p>
            <a:pPr marL="457200" lvl="1" indent="0">
              <a:buNone/>
            </a:pPr>
            <a:r>
              <a:rPr lang="en-US" sz="2200" i="1" dirty="0" err="1" smtClean="0">
                <a:latin typeface="Times New Roman" panose="02020603050405020304" pitchFamily="18" charset="0"/>
                <a:cs typeface="Times New Roman" panose="02020603050405020304" pitchFamily="18" charset="0"/>
              </a:rPr>
              <a:t>Int</a:t>
            </a:r>
            <a:r>
              <a:rPr lang="en-US" sz="2200" i="1" dirty="0" smtClean="0">
                <a:latin typeface="Times New Roman" panose="02020603050405020304" pitchFamily="18" charset="0"/>
                <a:cs typeface="Times New Roman" panose="02020603050405020304" pitchFamily="18" charset="0"/>
              </a:rPr>
              <a:t> threads = </a:t>
            </a:r>
            <a:r>
              <a:rPr lang="en-US" sz="2200" i="1" dirty="0" err="1" smtClean="0">
                <a:latin typeface="Times New Roman" panose="02020603050405020304" pitchFamily="18" charset="0"/>
                <a:cs typeface="Times New Roman" panose="02020603050405020304" pitchFamily="18" charset="0"/>
              </a:rPr>
              <a:t>omp_get_num_threads</a:t>
            </a:r>
            <a:r>
              <a:rPr lang="en-US" sz="2200" i="1" dirty="0" smtClean="0">
                <a:latin typeface="Times New Roman" panose="02020603050405020304" pitchFamily="18" charset="0"/>
                <a:cs typeface="Times New Roman" panose="02020603050405020304" pitchFamily="18" charset="0"/>
              </a:rPr>
              <a:t>();</a:t>
            </a:r>
          </a:p>
          <a:p>
            <a:pPr marL="457200" lvl="1" indent="0">
              <a:buNone/>
            </a:pPr>
            <a:r>
              <a:rPr lang="en-US" sz="2200" i="1" dirty="0" err="1" smtClean="0">
                <a:latin typeface="Times New Roman" panose="02020603050405020304" pitchFamily="18" charset="0"/>
                <a:cs typeface="Times New Roman" panose="02020603050405020304" pitchFamily="18" charset="0"/>
              </a:rPr>
              <a:t>Omp_set_num_threads</a:t>
            </a:r>
            <a:r>
              <a:rPr lang="en-US" sz="2200" i="1" dirty="0" smtClean="0">
                <a:latin typeface="Times New Roman" panose="02020603050405020304" pitchFamily="18" charset="0"/>
                <a:cs typeface="Times New Roman" panose="02020603050405020304" pitchFamily="18" charset="0"/>
              </a:rPr>
              <a:t>(</a:t>
            </a:r>
            <a:r>
              <a:rPr lang="en-US" sz="2200" i="1" dirty="0" err="1" smtClean="0">
                <a:latin typeface="Times New Roman" panose="02020603050405020304" pitchFamily="18" charset="0"/>
                <a:cs typeface="Times New Roman" panose="02020603050405020304" pitchFamily="18" charset="0"/>
              </a:rPr>
              <a:t>omp_num_procs</a:t>
            </a:r>
            <a:r>
              <a:rPr lang="en-US" sz="2200" i="1" dirty="0" smtClean="0">
                <a:latin typeface="Times New Roman" panose="02020603050405020304" pitchFamily="18" charset="0"/>
                <a:cs typeface="Times New Roman" panose="02020603050405020304" pitchFamily="18" charset="0"/>
              </a:rPr>
              <a:t>);</a:t>
            </a:r>
          </a:p>
          <a:p>
            <a:pPr lvl="2"/>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16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667000" y="685800"/>
            <a:ext cx="7772400" cy="1143000"/>
          </a:xfrm>
        </p:spPr>
        <p:txBody>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Process</a:t>
            </a:r>
          </a:p>
        </p:txBody>
      </p:sp>
      <p:sp>
        <p:nvSpPr>
          <p:cNvPr id="6147" name="Rectangle 3"/>
          <p:cNvSpPr>
            <a:spLocks noGrp="1" noChangeArrowheads="1"/>
          </p:cNvSpPr>
          <p:nvPr>
            <p:ph idx="1"/>
          </p:nvPr>
        </p:nvSpPr>
        <p:spPr>
          <a:xfrm>
            <a:off x="2514600" y="1828800"/>
            <a:ext cx="7772400" cy="4724400"/>
          </a:xfrm>
        </p:spPr>
        <p:txBody>
          <a:bodyPr/>
          <a:lstStyle/>
          <a:p>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is an instance of a computer program that is being executed.</a:t>
            </a:r>
          </a:p>
          <a:p>
            <a:pPr>
              <a:spcBef>
                <a:spcPct val="0"/>
              </a:spcBef>
            </a:pPr>
            <a:r>
              <a:rPr lang="en-US" altLang="en-US" sz="2400" dirty="0">
                <a:latin typeface="Times New Roman" panose="02020603050405020304" pitchFamily="18" charset="0"/>
                <a:cs typeface="Times New Roman" panose="02020603050405020304" pitchFamily="18" charset="0"/>
              </a:rPr>
              <a:t>Example: Web browser, Microsoft Office etc.</a:t>
            </a:r>
          </a:p>
          <a:p>
            <a:r>
              <a:rPr lang="en-US" altLang="en-US" sz="2400" dirty="0">
                <a:latin typeface="Times New Roman" panose="02020603050405020304" pitchFamily="18" charset="0"/>
                <a:cs typeface="Times New Roman" panose="02020603050405020304" pitchFamily="18" charset="0"/>
              </a:rPr>
              <a:t>Each processes may contain multiple threads of execution that execute concurrently</a:t>
            </a:r>
          </a:p>
          <a:p>
            <a:r>
              <a:rPr lang="en-US" altLang="en-US" sz="2400" dirty="0">
                <a:latin typeface="Times New Roman" panose="02020603050405020304" pitchFamily="18" charset="0"/>
                <a:cs typeface="Times New Roman" panose="02020603050405020304" pitchFamily="18" charset="0"/>
              </a:rPr>
              <a:t>If a process dies, it kills all the threads associated with it</a:t>
            </a:r>
          </a:p>
          <a:p>
            <a:r>
              <a:rPr lang="en-US" altLang="en-US" sz="2400" dirty="0">
                <a:latin typeface="Times New Roman" panose="02020603050405020304" pitchFamily="18" charset="0"/>
                <a:cs typeface="Times New Roman" panose="02020603050405020304" pitchFamily="18" charset="0"/>
              </a:rPr>
              <a:t>Process are used for more heavyweight tasks whereas threads are used for small tasks</a:t>
            </a:r>
          </a:p>
          <a:p>
            <a:r>
              <a:rPr lang="en-US" altLang="en-US" sz="2400" dirty="0">
                <a:latin typeface="Times New Roman" panose="02020603050405020304" pitchFamily="18" charset="0"/>
                <a:cs typeface="Times New Roman" panose="02020603050405020304" pitchFamily="18" charset="0"/>
              </a:rPr>
              <a:t>Threads within a process share same memory space whereas different process do not.</a:t>
            </a:r>
          </a:p>
        </p:txBody>
      </p:sp>
    </p:spTree>
    <p:extLst>
      <p:ext uri="{BB962C8B-B14F-4D97-AF65-F5344CB8AC3E}">
        <p14:creationId xmlns:p14="http://schemas.microsoft.com/office/powerpoint/2010/main" val="2903995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Open MP API Overview</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Environment Variables:</a:t>
            </a:r>
          </a:p>
          <a:p>
            <a:pPr lvl="1"/>
            <a:r>
              <a:rPr lang="en-US" sz="2000" dirty="0" smtClean="0">
                <a:latin typeface="Times New Roman" panose="02020603050405020304" pitchFamily="18" charset="0"/>
                <a:cs typeface="Times New Roman" panose="02020603050405020304" pitchFamily="18" charset="0"/>
              </a:rPr>
              <a:t>OpenMP provides several environment variables for controlling the execution of parallel code at run time</a:t>
            </a:r>
          </a:p>
          <a:p>
            <a:pPr lvl="1"/>
            <a:r>
              <a:rPr lang="en-US" sz="2000" dirty="0" smtClean="0">
                <a:latin typeface="Times New Roman" panose="02020603050405020304" pitchFamily="18" charset="0"/>
                <a:cs typeface="Times New Roman" panose="02020603050405020304" pitchFamily="18" charset="0"/>
              </a:rPr>
              <a:t>These environment variables are used to control things such as </a:t>
            </a:r>
          </a:p>
          <a:p>
            <a:pPr lvl="2"/>
            <a:r>
              <a:rPr lang="en-US" sz="1800" dirty="0" smtClean="0">
                <a:latin typeface="Times New Roman" panose="02020603050405020304" pitchFamily="18" charset="0"/>
                <a:cs typeface="Times New Roman" panose="02020603050405020304" pitchFamily="18" charset="0"/>
              </a:rPr>
              <a:t>Setting the Number of threads</a:t>
            </a:r>
          </a:p>
          <a:p>
            <a:pPr lvl="2"/>
            <a:r>
              <a:rPr lang="en-US" sz="1800" dirty="0" smtClean="0">
                <a:latin typeface="Times New Roman" panose="02020603050405020304" pitchFamily="18" charset="0"/>
                <a:cs typeface="Times New Roman" panose="02020603050405020304" pitchFamily="18" charset="0"/>
              </a:rPr>
              <a:t>Specifying how the loop iterations are divided</a:t>
            </a:r>
          </a:p>
          <a:p>
            <a:pPr lvl="2"/>
            <a:r>
              <a:rPr lang="en-US" sz="1800" dirty="0" smtClean="0">
                <a:latin typeface="Times New Roman" panose="02020603050405020304" pitchFamily="18" charset="0"/>
                <a:cs typeface="Times New Roman" panose="02020603050405020304" pitchFamily="18" charset="0"/>
              </a:rPr>
              <a:t>Binding threads to processors</a:t>
            </a:r>
          </a:p>
          <a:p>
            <a:pPr lvl="2"/>
            <a:r>
              <a:rPr lang="en-US" sz="1800" dirty="0" smtClean="0">
                <a:latin typeface="Times New Roman" panose="02020603050405020304" pitchFamily="18" charset="0"/>
                <a:cs typeface="Times New Roman" panose="02020603050405020304" pitchFamily="18" charset="0"/>
              </a:rPr>
              <a:t>Enable/Disable nested parallelism</a:t>
            </a:r>
          </a:p>
          <a:p>
            <a:pPr lvl="2"/>
            <a:r>
              <a:rPr lang="en-US" sz="1800" dirty="0" smtClean="0">
                <a:latin typeface="Times New Roman" panose="02020603050405020304" pitchFamily="18" charset="0"/>
                <a:cs typeface="Times New Roman" panose="02020603050405020304" pitchFamily="18" charset="0"/>
              </a:rPr>
              <a:t>Managing thread stack size/wait policy</a:t>
            </a:r>
            <a:endParaRPr lang="en-US" sz="1200" dirty="0" smtClean="0">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Example: </a:t>
            </a:r>
          </a:p>
          <a:p>
            <a:pPr marL="457200" lvl="1" indent="0">
              <a:buNone/>
            </a:pPr>
            <a:r>
              <a:rPr lang="en-US" sz="2200" i="1" dirty="0" err="1" smtClean="0">
                <a:latin typeface="Times New Roman" panose="02020603050405020304" pitchFamily="18" charset="0"/>
                <a:cs typeface="Times New Roman" panose="02020603050405020304" pitchFamily="18" charset="0"/>
              </a:rPr>
              <a:t>setenv</a:t>
            </a:r>
            <a:r>
              <a:rPr lang="en-US" sz="2200" i="1" dirty="0" smtClean="0">
                <a:latin typeface="Times New Roman" panose="02020603050405020304" pitchFamily="18" charset="0"/>
                <a:cs typeface="Times New Roman" panose="02020603050405020304" pitchFamily="18" charset="0"/>
              </a:rPr>
              <a:t> OMP_NUM_THREADS 8</a:t>
            </a:r>
          </a:p>
          <a:p>
            <a:pPr marL="457200" lvl="1" indent="0">
              <a:buNone/>
            </a:pPr>
            <a:r>
              <a:rPr lang="en-US" sz="2200" i="1" dirty="0" smtClean="0">
                <a:latin typeface="Times New Roman" panose="02020603050405020304" pitchFamily="18" charset="0"/>
                <a:cs typeface="Times New Roman" panose="02020603050405020304" pitchFamily="18" charset="0"/>
              </a:rPr>
              <a:t>OMP_STACKSIZE, OMP_WAIT_POLICY (active passive),OMP_PROC_BIND (T/F) </a:t>
            </a:r>
          </a:p>
          <a:p>
            <a:pPr lvl="2"/>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692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Open MP API Overview</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38504"/>
            <a:ext cx="10515600" cy="4351338"/>
          </a:xfrm>
        </p:spPr>
        <p:txBody>
          <a:bodyPr>
            <a:normAutofit/>
          </a:bodyPr>
          <a:lstStyle/>
          <a:p>
            <a:r>
              <a:rPr lang="en-US" dirty="0" smtClean="0">
                <a:latin typeface="Times New Roman" panose="02020603050405020304" pitchFamily="18" charset="0"/>
                <a:cs typeface="Times New Roman" panose="02020603050405020304" pitchFamily="18" charset="0"/>
              </a:rPr>
              <a:t>OpenMP team = Master + workers</a:t>
            </a:r>
          </a:p>
          <a:p>
            <a:r>
              <a:rPr lang="en-US" dirty="0" smtClean="0">
                <a:latin typeface="Times New Roman" panose="02020603050405020304" pitchFamily="18" charset="0"/>
                <a:cs typeface="Times New Roman" panose="02020603050405020304" pitchFamily="18" charset="0"/>
              </a:rPr>
              <a:t>A parallel region is a block of code executed by all threads</a:t>
            </a:r>
          </a:p>
          <a:p>
            <a:pPr lvl="1"/>
            <a:r>
              <a:rPr lang="en-US" dirty="0" smtClean="0">
                <a:latin typeface="Times New Roman" panose="02020603050405020304" pitchFamily="18" charset="0"/>
                <a:cs typeface="Times New Roman" panose="02020603050405020304" pitchFamily="18" charset="0"/>
              </a:rPr>
              <a:t>Master thread has id 0</a:t>
            </a:r>
          </a:p>
          <a:p>
            <a:pPr lvl="1"/>
            <a:r>
              <a:rPr lang="en-US" dirty="0" smtClean="0">
                <a:latin typeface="Times New Roman" panose="02020603050405020304" pitchFamily="18" charset="0"/>
                <a:cs typeface="Times New Roman" panose="02020603050405020304" pitchFamily="18" charset="0"/>
              </a:rPr>
              <a:t>Parallel regions can be nested, but support is implementation dependent</a:t>
            </a:r>
          </a:p>
          <a:p>
            <a:pPr lvl="1"/>
            <a:r>
              <a:rPr lang="en-US" dirty="0" smtClean="0">
                <a:latin typeface="Times New Roman" panose="02020603050405020304" pitchFamily="18" charset="0"/>
                <a:cs typeface="Times New Roman" panose="02020603050405020304" pitchFamily="18" charset="0"/>
              </a:rPr>
              <a:t>If clause can be sued to guard the parallel region</a:t>
            </a:r>
          </a:p>
          <a:p>
            <a:r>
              <a:rPr lang="en-US" dirty="0" smtClean="0">
                <a:latin typeface="Times New Roman" panose="02020603050405020304" pitchFamily="18" charset="0"/>
                <a:cs typeface="Times New Roman" panose="02020603050405020304" pitchFamily="18" charset="0"/>
              </a:rPr>
              <a:t>Work sharing constructs divides the execution of the enclosed code region among master and worker threads</a:t>
            </a:r>
          </a:p>
        </p:txBody>
      </p:sp>
    </p:spTree>
    <p:extLst>
      <p:ext uri="{BB962C8B-B14F-4D97-AF65-F5344CB8AC3E}">
        <p14:creationId xmlns:p14="http://schemas.microsoft.com/office/powerpoint/2010/main" val="22416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Open MP Example</a:t>
            </a:r>
          </a:p>
        </p:txBody>
      </p:sp>
      <p:pic>
        <p:nvPicPr>
          <p:cNvPr id="4" name="Content Placeholder 3"/>
          <p:cNvPicPr>
            <a:picLocks noGrp="1" noChangeAspect="1"/>
          </p:cNvPicPr>
          <p:nvPr>
            <p:ph idx="1"/>
          </p:nvPr>
        </p:nvPicPr>
        <p:blipFill>
          <a:blip r:embed="rId2"/>
          <a:stretch>
            <a:fillRect/>
          </a:stretch>
        </p:blipFill>
        <p:spPr>
          <a:xfrm>
            <a:off x="2110283" y="1729832"/>
            <a:ext cx="8274446" cy="4388140"/>
          </a:xfrm>
          <a:prstGeom prst="rect">
            <a:avLst/>
          </a:prstGeom>
        </p:spPr>
      </p:pic>
    </p:spTree>
    <p:extLst>
      <p:ext uri="{BB962C8B-B14F-4D97-AF65-F5344CB8AC3E}">
        <p14:creationId xmlns:p14="http://schemas.microsoft.com/office/powerpoint/2010/main" val="1664656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Parallel Region construct</a:t>
            </a:r>
          </a:p>
        </p:txBody>
      </p:sp>
      <p:sp>
        <p:nvSpPr>
          <p:cNvPr id="3" name="Content Placeholder 2"/>
          <p:cNvSpPr>
            <a:spLocks noGrp="1"/>
          </p:cNvSpPr>
          <p:nvPr>
            <p:ph idx="1"/>
          </p:nvPr>
        </p:nvSpPr>
        <p:spPr/>
        <p:txBody>
          <a:bodyPr>
            <a:normAutofit fontScale="62500" lnSpcReduction="20000"/>
          </a:bodyPr>
          <a:lstStyle/>
          <a:p>
            <a:r>
              <a:rPr lang="en-US" dirty="0" smtClean="0">
                <a:latin typeface="Times New Roman" panose="02020603050405020304" pitchFamily="18" charset="0"/>
                <a:cs typeface="Times New Roman" panose="02020603050405020304" pitchFamily="18" charset="0"/>
              </a:rPr>
              <a:t>#pragma </a:t>
            </a:r>
            <a:r>
              <a:rPr lang="en-US" dirty="0" err="1" smtClean="0">
                <a:latin typeface="Times New Roman" panose="02020603050405020304" pitchFamily="18" charset="0"/>
                <a:cs typeface="Times New Roman" panose="02020603050405020304" pitchFamily="18" charset="0"/>
              </a:rPr>
              <a:t>omp</a:t>
            </a:r>
            <a:r>
              <a:rPr lang="en-US" dirty="0" smtClean="0">
                <a:latin typeface="Times New Roman" panose="02020603050405020304" pitchFamily="18" charset="0"/>
                <a:cs typeface="Times New Roman" panose="02020603050405020304" pitchFamily="18" charset="0"/>
              </a:rPr>
              <a:t> parallel  </a:t>
            </a:r>
            <a:r>
              <a:rPr lang="en-US" i="1" dirty="0" smtClean="0">
                <a:latin typeface="Times New Roman" panose="02020603050405020304" pitchFamily="18" charset="0"/>
                <a:cs typeface="Times New Roman" panose="02020603050405020304" pitchFamily="18" charset="0"/>
              </a:rPr>
              <a:t>clause</a:t>
            </a:r>
            <a:r>
              <a:rPr lang="en-US" dirty="0" smtClean="0">
                <a:latin typeface="Times New Roman" panose="02020603050405020304" pitchFamily="18" charset="0"/>
                <a:cs typeface="Times New Roman" panose="02020603050405020304" pitchFamily="18" charset="0"/>
              </a:rPr>
              <a:t> if(scalar </a:t>
            </a:r>
            <a:r>
              <a:rPr lang="en-US" dirty="0" err="1" smtClean="0">
                <a:latin typeface="Times New Roman" panose="02020603050405020304" pitchFamily="18" charset="0"/>
                <a:cs typeface="Times New Roman" panose="02020603050405020304" pitchFamily="18" charset="0"/>
              </a:rPr>
              <a:t>exression</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private (list)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shared(list)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default(none, shared, private)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firstprivate</a:t>
            </a:r>
            <a:r>
              <a:rPr lang="en-US" dirty="0" smtClean="0">
                <a:latin typeface="Times New Roman" panose="02020603050405020304" pitchFamily="18" charset="0"/>
                <a:cs typeface="Times New Roman" panose="02020603050405020304" pitchFamily="18" charset="0"/>
              </a:rPr>
              <a:t>(list)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lastprivate</a:t>
            </a:r>
            <a:r>
              <a:rPr lang="en-US" dirty="0" smtClean="0">
                <a:latin typeface="Times New Roman" panose="02020603050405020304" pitchFamily="18" charset="0"/>
                <a:cs typeface="Times New Roman" panose="02020603050405020304" pitchFamily="18" charset="0"/>
              </a:rPr>
              <a:t>(list)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reduction(</a:t>
            </a:r>
            <a:r>
              <a:rPr lang="en-US" dirty="0" err="1" smtClean="0">
                <a:latin typeface="Times New Roman" panose="02020603050405020304" pitchFamily="18" charset="0"/>
                <a:cs typeface="Times New Roman" panose="02020603050405020304" pitchFamily="18" charset="0"/>
              </a:rPr>
              <a:t>operator:list</a:t>
            </a:r>
            <a:r>
              <a:rPr lang="en-US" dirty="0" smtClean="0">
                <a:latin typeface="Times New Roman" panose="02020603050405020304" pitchFamily="18" charset="0"/>
                <a:cs typeface="Times New Roman" panose="02020603050405020304" pitchFamily="18" charset="0"/>
              </a:rPr>
              <a:t>) // + - * &amp; ! &amp;&amp;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copyin</a:t>
            </a:r>
            <a:r>
              <a:rPr lang="en-US" dirty="0" smtClean="0">
                <a:latin typeface="Times New Roman" panose="02020603050405020304" pitchFamily="18" charset="0"/>
                <a:cs typeface="Times New Roman" panose="02020603050405020304" pitchFamily="18" charset="0"/>
              </a:rPr>
              <a:t>(list)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num_threads</a:t>
            </a:r>
            <a:r>
              <a:rPr lang="en-US" dirty="0" smtClean="0">
                <a:latin typeface="Times New Roman" panose="02020603050405020304" pitchFamily="18" charset="0"/>
                <a:cs typeface="Times New Roman" panose="02020603050405020304" pitchFamily="18" charset="0"/>
              </a:rPr>
              <a:t> (integer-expression)</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is executed in parallel	</a:t>
            </a:r>
          </a:p>
          <a:p>
            <a:pPr marL="0" indent="0">
              <a:buNone/>
            </a:pPr>
            <a:r>
              <a:rPr lang="en-US" dirty="0" smtClean="0">
                <a:latin typeface="Times New Roman" panose="02020603050405020304" pitchFamily="18" charset="0"/>
                <a:cs typeface="Times New Roman" panose="02020603050405020304" pitchFamily="18" charset="0"/>
              </a:rPr>
              <a:t>} //implied barrier</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671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Data Sharing Attributes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In OpenMP program data needs to be labelled as either shared or private</a:t>
            </a:r>
          </a:p>
          <a:p>
            <a:pPr marL="0" indent="0">
              <a:buNone/>
            </a:pPr>
            <a:endParaRPr lang="en-US" sz="24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Shared</a:t>
            </a:r>
          </a:p>
          <a:p>
            <a:pPr lvl="2"/>
            <a:r>
              <a:rPr lang="en-US" sz="1800" dirty="0" smtClean="0">
                <a:latin typeface="Times New Roman" panose="02020603050405020304" pitchFamily="18" charset="0"/>
                <a:cs typeface="Times New Roman" panose="02020603050405020304" pitchFamily="18" charset="0"/>
              </a:rPr>
              <a:t>Only one Instance of the data will exist</a:t>
            </a:r>
          </a:p>
          <a:p>
            <a:pPr lvl="2"/>
            <a:r>
              <a:rPr lang="en-US" sz="1800" dirty="0" smtClean="0">
                <a:latin typeface="Times New Roman" panose="02020603050405020304" pitchFamily="18" charset="0"/>
                <a:cs typeface="Times New Roman" panose="02020603050405020304" pitchFamily="18" charset="0"/>
              </a:rPr>
              <a:t>All threads can read/write the data simultaneously unless protected explicitly</a:t>
            </a:r>
          </a:p>
          <a:p>
            <a:pPr lvl="2"/>
            <a:r>
              <a:rPr lang="en-US" sz="1800" dirty="0" smtClean="0">
                <a:latin typeface="Times New Roman" panose="02020603050405020304" pitchFamily="18" charset="0"/>
                <a:cs typeface="Times New Roman" panose="02020603050405020304" pitchFamily="18" charset="0"/>
              </a:rPr>
              <a:t>All changes are visible to all threads (not necessarily immediately)</a:t>
            </a:r>
          </a:p>
          <a:p>
            <a:pPr lvl="2"/>
            <a:r>
              <a:rPr lang="en-US" sz="1800" dirty="0" smtClean="0">
                <a:latin typeface="Times New Roman" panose="02020603050405020304" pitchFamily="18" charset="0"/>
                <a:cs typeface="Times New Roman" panose="02020603050405020304" pitchFamily="18" charset="0"/>
              </a:rPr>
              <a:t>Unintended sharing of data may cause race condition </a:t>
            </a:r>
          </a:p>
          <a:p>
            <a:pPr lvl="2"/>
            <a:r>
              <a:rPr lang="en-US" sz="1800" dirty="0" smtClean="0">
                <a:latin typeface="Times New Roman" panose="02020603050405020304" pitchFamily="18" charset="0"/>
                <a:cs typeface="Times New Roman" panose="02020603050405020304" pitchFamily="18" charset="0"/>
              </a:rPr>
              <a:t>Synchronization of data is needed for the above case </a:t>
            </a:r>
          </a:p>
          <a:p>
            <a:pPr marL="914400" lvl="2" indent="0">
              <a:buNone/>
            </a:pP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Private</a:t>
            </a:r>
          </a:p>
          <a:p>
            <a:pPr lvl="2"/>
            <a:r>
              <a:rPr lang="en-US" sz="1800" dirty="0" smtClean="0">
                <a:latin typeface="Times New Roman" panose="02020603050405020304" pitchFamily="18" charset="0"/>
                <a:cs typeface="Times New Roman" panose="02020603050405020304" pitchFamily="18" charset="0"/>
              </a:rPr>
              <a:t>Each thread has a copy of the data</a:t>
            </a:r>
          </a:p>
          <a:p>
            <a:pPr lvl="2"/>
            <a:r>
              <a:rPr lang="en-US" sz="1800" dirty="0" smtClean="0">
                <a:latin typeface="Times New Roman" panose="02020603050405020304" pitchFamily="18" charset="0"/>
                <a:cs typeface="Times New Roman" panose="02020603050405020304" pitchFamily="18" charset="0"/>
              </a:rPr>
              <a:t>Access is available only to the thread that owns it</a:t>
            </a:r>
          </a:p>
          <a:p>
            <a:pPr lvl="2"/>
            <a:endParaRPr lang="en-US" dirty="0" smtClean="0">
              <a:latin typeface="Times New Roman" panose="02020603050405020304" pitchFamily="18" charset="0"/>
              <a:cs typeface="Times New Roman" panose="02020603050405020304" pitchFamily="18" charset="0"/>
            </a:endParaRPr>
          </a:p>
          <a:p>
            <a:pPr lvl="2"/>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932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Parallel Region construct</a:t>
            </a: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Example:</a:t>
            </a:r>
          </a:p>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parallel   if(size &gt; threshold)  private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shared(a) default(shared)\ reduction(+:sum) </a:t>
            </a:r>
            <a:r>
              <a:rPr lang="en-US" sz="2400" dirty="0" err="1" smtClean="0">
                <a:latin typeface="Times New Roman" panose="02020603050405020304" pitchFamily="18" charset="0"/>
                <a:cs typeface="Times New Roman" panose="02020603050405020304" pitchFamily="18" charset="0"/>
              </a:rPr>
              <a:t>num_threads</a:t>
            </a:r>
            <a:r>
              <a:rPr lang="en-US" sz="2400" dirty="0" smtClean="0">
                <a:latin typeface="Times New Roman" panose="02020603050405020304" pitchFamily="18" charset="0"/>
                <a:cs typeface="Times New Roman" panose="02020603050405020304" pitchFamily="18" charset="0"/>
              </a:rPr>
              <a:t> (4)</a:t>
            </a:r>
          </a:p>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for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=0;i&lt;</a:t>
            </a:r>
            <a:r>
              <a:rPr lang="en-US" sz="2400" dirty="0" err="1" smtClean="0">
                <a:latin typeface="Times New Roman" panose="02020603050405020304" pitchFamily="18" charset="0"/>
                <a:cs typeface="Times New Roman" panose="02020603050405020304" pitchFamily="18" charset="0"/>
              </a:rPr>
              <a:t>n;i</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sum += a[</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//implied barrier</a:t>
            </a:r>
          </a:p>
          <a:p>
            <a:pPr marL="0" indent="0">
              <a:buNone/>
            </a:pPr>
            <a:r>
              <a:rPr lang="en-US" sz="2400" dirty="0" smtClean="0">
                <a:latin typeface="Times New Roman" panose="02020603050405020304" pitchFamily="18" charset="0"/>
                <a:cs typeface="Times New Roman" panose="02020603050405020304" pitchFamily="18" charset="0"/>
              </a:rPr>
              <a:t>//Sum has the accumulated sum from the 4 threads </a:t>
            </a:r>
          </a:p>
          <a:p>
            <a:pPr marL="0" indent="0">
              <a:buNone/>
            </a:pPr>
            <a:r>
              <a:rPr lang="en-US" sz="1000" dirty="0">
                <a:latin typeface="Times New Roman" panose="02020603050405020304" pitchFamily="18" charset="0"/>
                <a:cs typeface="Times New Roman" panose="02020603050405020304" pitchFamily="18" charset="0"/>
              </a:rPr>
              <a:t>	</a:t>
            </a:r>
            <a:r>
              <a:rPr lang="en-US" sz="1000" dirty="0" smtClean="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784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Work sharing constructs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600" dirty="0" smtClean="0">
                <a:latin typeface="Times New Roman" panose="02020603050405020304" pitchFamily="18" charset="0"/>
                <a:cs typeface="Times New Roman" panose="02020603050405020304" pitchFamily="18" charset="0"/>
              </a:rPr>
              <a:t>#pragma </a:t>
            </a:r>
            <a:r>
              <a:rPr lang="en-US" sz="2600" dirty="0" err="1" smtClean="0">
                <a:latin typeface="Times New Roman" panose="02020603050405020304" pitchFamily="18" charset="0"/>
                <a:cs typeface="Times New Roman" panose="02020603050405020304" pitchFamily="18" charset="0"/>
              </a:rPr>
              <a:t>omp</a:t>
            </a:r>
            <a:r>
              <a:rPr lang="en-US" sz="2600" dirty="0" smtClean="0">
                <a:latin typeface="Times New Roman" panose="02020603050405020304" pitchFamily="18" charset="0"/>
                <a:cs typeface="Times New Roman" panose="02020603050405020304" pitchFamily="18" charset="0"/>
              </a:rPr>
              <a:t> parallel for [clauses]</a:t>
            </a:r>
          </a:p>
          <a:p>
            <a:pPr marL="0" indent="0">
              <a:buNone/>
            </a:pP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smtClean="0">
                <a:latin typeface="Times New Roman" panose="02020603050405020304" pitchFamily="18" charset="0"/>
                <a:cs typeface="Times New Roman" panose="02020603050405020304" pitchFamily="18" charset="0"/>
              </a:rPr>
              <a:t>    //for loop to be </a:t>
            </a:r>
            <a:r>
              <a:rPr lang="en-US" sz="2600" dirty="0" err="1" smtClean="0">
                <a:latin typeface="Times New Roman" panose="02020603050405020304" pitchFamily="18" charset="0"/>
                <a:cs typeface="Times New Roman" panose="02020603050405020304" pitchFamily="18" charset="0"/>
              </a:rPr>
              <a:t>parallalized</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smtClean="0">
                <a:latin typeface="Times New Roman" panose="02020603050405020304" pitchFamily="18" charset="0"/>
                <a:cs typeface="Times New Roman" panose="02020603050405020304" pitchFamily="18" charset="0"/>
              </a:rPr>
              <a:t>Clauses: private, shared, </a:t>
            </a:r>
            <a:r>
              <a:rPr lang="en-US" sz="2600" dirty="0" err="1" smtClean="0">
                <a:latin typeface="Times New Roman" panose="02020603050405020304" pitchFamily="18" charset="0"/>
                <a:cs typeface="Times New Roman" panose="02020603050405020304" pitchFamily="18" charset="0"/>
              </a:rPr>
              <a:t>firstprivate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lastprivate</a:t>
            </a:r>
            <a:r>
              <a:rPr lang="en-US" sz="2600" dirty="0" smtClean="0">
                <a:latin typeface="Times New Roman" panose="02020603050405020304" pitchFamily="18" charset="0"/>
                <a:cs typeface="Times New Roman" panose="02020603050405020304" pitchFamily="18" charset="0"/>
              </a:rPr>
              <a:t>, reduction, ordered, nowait, schedule</a:t>
            </a:r>
          </a:p>
          <a:p>
            <a:r>
              <a:rPr lang="en-US" sz="2600" dirty="0" smtClean="0">
                <a:latin typeface="Times New Roman" panose="02020603050405020304" pitchFamily="18" charset="0"/>
                <a:cs typeface="Times New Roman" panose="02020603050405020304" pitchFamily="18" charset="0"/>
              </a:rPr>
              <a:t>Ordered:   in order execution of code (</a:t>
            </a:r>
            <a:r>
              <a:rPr lang="en-US" sz="2600" dirty="0" err="1" smtClean="0">
                <a:latin typeface="Times New Roman" panose="02020603050405020304" pitchFamily="18" charset="0"/>
                <a:cs typeface="Times New Roman" panose="02020603050405020304" pitchFamily="18" charset="0"/>
              </a:rPr>
              <a:t>i</a:t>
            </a:r>
            <a:r>
              <a:rPr lang="en-US" sz="2600" dirty="0" smtClean="0">
                <a:latin typeface="Times New Roman" panose="02020603050405020304" pitchFamily="18" charset="0"/>
                <a:cs typeface="Times New Roman" panose="02020603050405020304" pitchFamily="18" charset="0"/>
              </a:rPr>
              <a:t> before i+1) </a:t>
            </a:r>
          </a:p>
          <a:p>
            <a:r>
              <a:rPr lang="en-US" sz="2600" dirty="0" smtClean="0">
                <a:latin typeface="Times New Roman" panose="02020603050405020304" pitchFamily="18" charset="0"/>
                <a:cs typeface="Times New Roman" panose="02020603050405020304" pitchFamily="18" charset="0"/>
              </a:rPr>
              <a:t>Schedule: (static, dynamic, guided, </a:t>
            </a:r>
            <a:r>
              <a:rPr lang="en-US" sz="2600" dirty="0" err="1" smtClean="0">
                <a:latin typeface="Times New Roman" panose="02020603050405020304" pitchFamily="18" charset="0"/>
                <a:cs typeface="Times New Roman" panose="02020603050405020304" pitchFamily="18" charset="0"/>
              </a:rPr>
              <a:t>auto,runtime</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Collapse (number of nested loops)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176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Work sharing constructs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600" dirty="0" smtClean="0">
                <a:latin typeface="Times New Roman" panose="02020603050405020304" pitchFamily="18" charset="0"/>
                <a:cs typeface="Times New Roman" panose="02020603050405020304" pitchFamily="18" charset="0"/>
              </a:rPr>
              <a:t>#pragma </a:t>
            </a:r>
            <a:r>
              <a:rPr lang="en-US" sz="2600" dirty="0" err="1" smtClean="0">
                <a:latin typeface="Times New Roman" panose="02020603050405020304" pitchFamily="18" charset="0"/>
                <a:cs typeface="Times New Roman" panose="02020603050405020304" pitchFamily="18" charset="0"/>
              </a:rPr>
              <a:t>omp</a:t>
            </a:r>
            <a:r>
              <a:rPr lang="en-US" sz="2600" dirty="0" smtClean="0">
                <a:latin typeface="Times New Roman" panose="02020603050405020304" pitchFamily="18" charset="0"/>
                <a:cs typeface="Times New Roman" panose="02020603050405020304" pitchFamily="18" charset="0"/>
              </a:rPr>
              <a:t> parallel sections</a:t>
            </a:r>
          </a:p>
          <a:p>
            <a:pPr marL="0" indent="0">
              <a:buNone/>
            </a:pP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smtClean="0">
                <a:latin typeface="Times New Roman" panose="02020603050405020304" pitchFamily="18" charset="0"/>
                <a:cs typeface="Times New Roman" panose="02020603050405020304" pitchFamily="18" charset="0"/>
              </a:rPr>
              <a:t>    #pragma </a:t>
            </a:r>
            <a:r>
              <a:rPr lang="en-US" sz="2600" dirty="0" err="1" smtClean="0">
                <a:latin typeface="Times New Roman" panose="02020603050405020304" pitchFamily="18" charset="0"/>
                <a:cs typeface="Times New Roman" panose="02020603050405020304" pitchFamily="18" charset="0"/>
              </a:rPr>
              <a:t>omp</a:t>
            </a:r>
            <a:r>
              <a:rPr lang="en-US" sz="2600" dirty="0" smtClean="0">
                <a:latin typeface="Times New Roman" panose="02020603050405020304" pitchFamily="18" charset="0"/>
                <a:cs typeface="Times New Roman" panose="02020603050405020304" pitchFamily="18" charset="0"/>
              </a:rPr>
              <a:t> parallel section</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code block 1</a:t>
            </a:r>
          </a:p>
          <a:p>
            <a:pPr marL="0" indent="0">
              <a:buNone/>
            </a:pPr>
            <a:r>
              <a:rPr lang="en-US" sz="2600" dirty="0" smtClean="0">
                <a:latin typeface="Times New Roman" panose="02020603050405020304" pitchFamily="18" charset="0"/>
                <a:cs typeface="Times New Roman" panose="02020603050405020304" pitchFamily="18" charset="0"/>
              </a:rPr>
              <a:t>    #pragma </a:t>
            </a:r>
            <a:r>
              <a:rPr lang="en-US" sz="2600" dirty="0" err="1" smtClean="0">
                <a:latin typeface="Times New Roman" panose="02020603050405020304" pitchFamily="18" charset="0"/>
                <a:cs typeface="Times New Roman" panose="02020603050405020304" pitchFamily="18" charset="0"/>
              </a:rPr>
              <a:t>omp</a:t>
            </a:r>
            <a:r>
              <a:rPr lang="en-US" sz="2600" dirty="0" smtClean="0">
                <a:latin typeface="Times New Roman" panose="02020603050405020304" pitchFamily="18" charset="0"/>
                <a:cs typeface="Times New Roman" panose="02020603050405020304" pitchFamily="18" charset="0"/>
              </a:rPr>
              <a:t> parallel section </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code block 2</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 }</a:t>
            </a:r>
          </a:p>
          <a:p>
            <a:pPr marL="0" indent="0">
              <a:buNone/>
            </a:pPr>
            <a:r>
              <a:rPr lang="en-US" sz="2600" dirty="0" smtClean="0">
                <a:latin typeface="Times New Roman" panose="02020603050405020304" pitchFamily="18" charset="0"/>
                <a:cs typeface="Times New Roman" panose="02020603050405020304" pitchFamily="18" charset="0"/>
              </a:rPr>
              <a:t>Clauses: private, shared, </a:t>
            </a:r>
            <a:r>
              <a:rPr lang="en-US" sz="2600" dirty="0" err="1" smtClean="0">
                <a:latin typeface="Times New Roman" panose="02020603050405020304" pitchFamily="18" charset="0"/>
                <a:cs typeface="Times New Roman" panose="02020603050405020304" pitchFamily="18" charset="0"/>
              </a:rPr>
              <a:t>firstprivate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lastprivate</a:t>
            </a:r>
            <a:r>
              <a:rPr lang="en-US" sz="2600" dirty="0" smtClean="0">
                <a:latin typeface="Times New Roman" panose="02020603050405020304" pitchFamily="18" charset="0"/>
                <a:cs typeface="Times New Roman" panose="02020603050405020304" pitchFamily="18" charset="0"/>
              </a:rPr>
              <a:t>, reduction, nowait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611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Work sharing constructs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single (private, </a:t>
            </a:r>
            <a:r>
              <a:rPr lang="en-US" sz="2400" dirty="0" err="1" smtClean="0">
                <a:latin typeface="Times New Roman" panose="02020603050405020304" pitchFamily="18" charset="0"/>
                <a:cs typeface="Times New Roman" panose="02020603050405020304" pitchFamily="18" charset="0"/>
              </a:rPr>
              <a:t>firstprivate</a:t>
            </a:r>
            <a:r>
              <a:rPr lang="en-US" sz="2400" dirty="0" smtClean="0">
                <a:latin typeface="Times New Roman" panose="02020603050405020304" pitchFamily="18" charset="0"/>
                <a:cs typeface="Times New Roman" panose="02020603050405020304" pitchFamily="18" charset="0"/>
              </a:rPr>
              <a:t>, nowait)</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code block </a:t>
            </a:r>
          </a:p>
          <a:p>
            <a:pPr marL="0" indent="0">
              <a:buNone/>
            </a:pPr>
            <a:r>
              <a:rPr lang="en-US" sz="2400" dirty="0" smtClean="0">
                <a:latin typeface="Times New Roman" panose="02020603050405020304" pitchFamily="18" charset="0"/>
                <a:cs typeface="Times New Roman" panose="02020603050405020304" pitchFamily="18" charset="0"/>
              </a:rPr>
              <a:t> }</a:t>
            </a:r>
          </a:p>
          <a:p>
            <a:pPr lvl="1"/>
            <a:r>
              <a:rPr lang="en-US" sz="2000" dirty="0" smtClean="0">
                <a:latin typeface="Times New Roman" panose="02020603050405020304" pitchFamily="18" charset="0"/>
                <a:cs typeface="Times New Roman" panose="02020603050405020304" pitchFamily="18" charset="0"/>
              </a:rPr>
              <a:t>Ideally suited for I/O operations or initializations</a:t>
            </a:r>
          </a:p>
          <a:p>
            <a:pPr lvl="1"/>
            <a:r>
              <a:rPr lang="en-US" sz="2000" dirty="0" smtClean="0">
                <a:latin typeface="Times New Roman" panose="02020603050405020304" pitchFamily="18" charset="0"/>
                <a:cs typeface="Times New Roman" panose="02020603050405020304" pitchFamily="18" charset="0"/>
              </a:rPr>
              <a:t>Only one thread can pick up the code block</a:t>
            </a:r>
          </a:p>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master </a:t>
            </a:r>
          </a:p>
          <a:p>
            <a:pPr lvl="1"/>
            <a:r>
              <a:rPr lang="en-US" sz="2000" dirty="0" smtClean="0">
                <a:latin typeface="Times New Roman" panose="02020603050405020304" pitchFamily="18" charset="0"/>
                <a:cs typeface="Times New Roman" panose="02020603050405020304" pitchFamily="18" charset="0"/>
              </a:rPr>
              <a:t>Similar to single, but the code block is executed  by the master thread alone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224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Combined Parallel work sharing constructs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For conveniences of the programmer the following work constraints are available</a:t>
            </a:r>
          </a:p>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parallel for</a:t>
            </a:r>
          </a:p>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parallel sections</a:t>
            </a:r>
          </a:p>
          <a:p>
            <a:r>
              <a:rPr lang="en-US" sz="2400" dirty="0" smtClean="0">
                <a:latin typeface="Times New Roman" panose="02020603050405020304" pitchFamily="18" charset="0"/>
                <a:cs typeface="Times New Roman" panose="02020603050405020304" pitchFamily="18" charset="0"/>
              </a:rPr>
              <a:t>Identical to a parallel section followed by these work sharing constructs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822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The Thread Model</a:t>
            </a:r>
          </a:p>
        </p:txBody>
      </p:sp>
      <p:sp>
        <p:nvSpPr>
          <p:cNvPr id="7173" name="Rectangle 3"/>
          <p:cNvSpPr>
            <a:spLocks noGrp="1" noChangeArrowheads="1"/>
          </p:cNvSpPr>
          <p:nvPr>
            <p:ph idx="1"/>
          </p:nvPr>
        </p:nvSpPr>
        <p:spPr>
          <a:xfrm>
            <a:off x="2438400" y="5343525"/>
            <a:ext cx="7772400" cy="787400"/>
          </a:xfrm>
        </p:spPr>
        <p:txBody>
          <a:bodyPr rtlCol="0">
            <a:noAutofit/>
          </a:bodyPr>
          <a:lstStyle/>
          <a:p>
            <a:pPr marL="91440" indent="-91440">
              <a:buNone/>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(a) Three processes each with one thread</a:t>
            </a:r>
          </a:p>
          <a:p>
            <a:pPr marL="91440" indent="-91440">
              <a:buNone/>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(b) One process with three threads</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36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615B3405-EB0A-4C0A-840E-421FF6DDC69E}" type="datetime1">
              <a:rPr lang="en-US" altLang="en-US" sz="900">
                <a:solidFill>
                  <a:srgbClr val="000000"/>
                </a:solidFill>
                <a:latin typeface="Arial" panose="020B0604020202020204" pitchFamily="34" charset="0"/>
              </a:rPr>
              <a:pPr/>
              <a:t>11/10/2016</a:t>
            </a:fld>
            <a:endParaRPr lang="en-US" altLang="en-US" sz="900">
              <a:solidFill>
                <a:srgbClr val="000000"/>
              </a:solidFill>
              <a:latin typeface="Arial" panose="020B0604020202020204" pitchFamily="34" charset="0"/>
            </a:endParaRPr>
          </a:p>
        </p:txBody>
      </p:sp>
      <p:sp>
        <p:nvSpPr>
          <p:cNvPr id="717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76F9AC1-595C-46A3-9C55-EF04B3966754}" type="slidenum">
              <a:rPr lang="en-US" altLang="en-US">
                <a:solidFill>
                  <a:srgbClr val="000000"/>
                </a:solidFill>
              </a:rPr>
              <a:pPr eaLnBrk="1" hangingPunct="1">
                <a:defRPr/>
              </a:pPr>
              <a:t>5</a:t>
            </a:fld>
            <a:endParaRPr lang="en-US" altLang="en-US">
              <a:solidFill>
                <a:srgbClr val="000000"/>
              </a:solidFill>
            </a:endParaRPr>
          </a:p>
        </p:txBody>
      </p:sp>
      <p:pic>
        <p:nvPicPr>
          <p:cNvPr id="153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1905001"/>
            <a:ext cx="8228012"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12263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Critical and atomic constructs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critical</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code block </a:t>
            </a:r>
          </a:p>
          <a:p>
            <a:pPr marL="0" indent="0">
              <a:buNone/>
            </a:pPr>
            <a:r>
              <a:rPr lang="en-US" sz="2400" dirty="0" smtClean="0">
                <a:latin typeface="Times New Roman" panose="02020603050405020304" pitchFamily="18" charset="0"/>
                <a:cs typeface="Times New Roman" panose="02020603050405020304" pitchFamily="18" charset="0"/>
              </a:rPr>
              <a:t> }</a:t>
            </a:r>
          </a:p>
          <a:p>
            <a:pPr lvl="1"/>
            <a:r>
              <a:rPr lang="en-US" sz="2000" dirty="0" smtClean="0">
                <a:latin typeface="Times New Roman" panose="02020603050405020304" pitchFamily="18" charset="0"/>
                <a:cs typeface="Times New Roman" panose="02020603050405020304" pitchFamily="18" charset="0"/>
              </a:rPr>
              <a:t> Only one thread can pick up the code block at a time </a:t>
            </a:r>
          </a:p>
          <a:p>
            <a:pPr lvl="1"/>
            <a:r>
              <a:rPr lang="en-US" sz="2000" dirty="0" smtClean="0">
                <a:latin typeface="Times New Roman" panose="02020603050405020304" pitchFamily="18" charset="0"/>
                <a:cs typeface="Times New Roman" panose="02020603050405020304" pitchFamily="18" charset="0"/>
              </a:rPr>
              <a:t>Useful to avoid race conditions. Not scalable in some cases</a:t>
            </a:r>
          </a:p>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atomic {statement}</a:t>
            </a:r>
          </a:p>
          <a:p>
            <a:pPr lvl="1"/>
            <a:r>
              <a:rPr lang="en-US" sz="2000" dirty="0" smtClean="0">
                <a:latin typeface="Times New Roman" panose="02020603050405020304" pitchFamily="18" charset="0"/>
                <a:cs typeface="Times New Roman" panose="02020603050405020304" pitchFamily="18" charset="0"/>
              </a:rPr>
              <a:t>Similar to critical, but only for load, store operations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2560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Synchronization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barrier </a:t>
            </a:r>
          </a:p>
          <a:p>
            <a:pPr lvl="1"/>
            <a:r>
              <a:rPr lang="en-US" sz="2000" dirty="0" smtClean="0">
                <a:latin typeface="Times New Roman" panose="02020603050405020304" pitchFamily="18" charset="0"/>
                <a:cs typeface="Times New Roman" panose="02020603050405020304" pitchFamily="18" charset="0"/>
              </a:rPr>
              <a:t>Explicit barrier </a:t>
            </a:r>
          </a:p>
          <a:p>
            <a:pPr lvl="1"/>
            <a:r>
              <a:rPr lang="en-US" sz="2000" dirty="0" smtClean="0">
                <a:latin typeface="Times New Roman" panose="02020603050405020304" pitchFamily="18" charset="0"/>
                <a:cs typeface="Times New Roman" panose="02020603050405020304" pitchFamily="18" charset="0"/>
              </a:rPr>
              <a:t>Threads wait here till all threads have reached the barrier</a:t>
            </a:r>
          </a:p>
          <a:p>
            <a:pPr lvl="1"/>
            <a:r>
              <a:rPr lang="en-US" sz="2000" dirty="0" smtClean="0">
                <a:latin typeface="Times New Roman" panose="02020603050405020304" pitchFamily="18" charset="0"/>
                <a:cs typeface="Times New Roman" panose="02020603050405020304" pitchFamily="18" charset="0"/>
              </a:rPr>
              <a:t>Useful to prevent race conditions</a:t>
            </a:r>
          </a:p>
          <a:p>
            <a:r>
              <a:rPr lang="en-US" sz="2400" dirty="0" smtClean="0">
                <a:latin typeface="Times New Roman" panose="02020603050405020304" pitchFamily="18" charset="0"/>
                <a:cs typeface="Times New Roman" panose="02020603050405020304" pitchFamily="18" charset="0"/>
              </a:rPr>
              <a:t>master construct has no implicit barrier since other threads just skip it </a:t>
            </a:r>
          </a:p>
          <a:p>
            <a:r>
              <a:rPr lang="en-US" sz="2400" dirty="0" smtClean="0">
                <a:latin typeface="Times New Roman" panose="02020603050405020304" pitchFamily="18" charset="0"/>
                <a:cs typeface="Times New Roman" panose="02020603050405020304" pitchFamily="18" charset="0"/>
              </a:rPr>
              <a:t>For, single, section and parallel have an implicit barrier.</a:t>
            </a:r>
          </a:p>
          <a:p>
            <a:pPr lvl="1"/>
            <a:r>
              <a:rPr lang="en-US" sz="2000" dirty="0" smtClean="0">
                <a:latin typeface="Times New Roman" panose="02020603050405020304" pitchFamily="18" charset="0"/>
                <a:cs typeface="Times New Roman" panose="02020603050405020304" pitchFamily="18" charset="0"/>
              </a:rPr>
              <a:t>Implicit barrier can be removed by using nowait clause in for, single and section</a:t>
            </a:r>
          </a:p>
        </p:txBody>
      </p:sp>
    </p:spTree>
    <p:extLst>
      <p:ext uri="{BB962C8B-B14F-4D97-AF65-F5344CB8AC3E}">
        <p14:creationId xmlns:p14="http://schemas.microsoft.com/office/powerpoint/2010/main" val="8590128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OpenMP Tasks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task</a:t>
            </a:r>
          </a:p>
          <a:p>
            <a:pPr lvl="1"/>
            <a:r>
              <a:rPr lang="en-US" sz="2000" dirty="0" smtClean="0">
                <a:latin typeface="Times New Roman" panose="02020603050405020304" pitchFamily="18" charset="0"/>
                <a:cs typeface="Times New Roman" panose="02020603050405020304" pitchFamily="18" charset="0"/>
              </a:rPr>
              <a:t>Tasks are independent units of work</a:t>
            </a:r>
          </a:p>
          <a:p>
            <a:pPr lvl="1"/>
            <a:r>
              <a:rPr lang="en-US" sz="2000" dirty="0" smtClean="0">
                <a:latin typeface="Times New Roman" panose="02020603050405020304" pitchFamily="18" charset="0"/>
                <a:cs typeface="Times New Roman" panose="02020603050405020304" pitchFamily="18" charset="0"/>
              </a:rPr>
              <a:t>Tasks are composed of code to execute, data environment and ICV(internal control variables)</a:t>
            </a:r>
          </a:p>
          <a:p>
            <a:pPr lvl="1"/>
            <a:r>
              <a:rPr lang="en-US" sz="2000" dirty="0" smtClean="0">
                <a:latin typeface="Times New Roman" panose="02020603050405020304" pitchFamily="18" charset="0"/>
                <a:cs typeface="Times New Roman" panose="02020603050405020304" pitchFamily="18" charset="0"/>
              </a:rPr>
              <a:t>Threads perform work of each task. </a:t>
            </a:r>
          </a:p>
          <a:p>
            <a:pPr lvl="1"/>
            <a:r>
              <a:rPr lang="en-US" sz="2000" dirty="0" smtClean="0">
                <a:latin typeface="Times New Roman" panose="02020603050405020304" pitchFamily="18" charset="0"/>
                <a:cs typeface="Times New Roman" panose="02020603050405020304" pitchFamily="18" charset="0"/>
              </a:rPr>
              <a:t>Runtime decides when a task is executed </a:t>
            </a:r>
          </a:p>
          <a:p>
            <a:r>
              <a:rPr lang="en-US" sz="2400" dirty="0" smtClean="0">
                <a:latin typeface="Times New Roman" panose="02020603050405020304" pitchFamily="18" charset="0"/>
                <a:cs typeface="Times New Roman" panose="02020603050405020304" pitchFamily="18" charset="0"/>
              </a:rPr>
              <a:t>Need an explicit barrier to tell where all tasks need to end</a:t>
            </a:r>
          </a:p>
          <a:p>
            <a:pPr lvl="1"/>
            <a:r>
              <a:rPr lang="en-US" sz="2000" dirty="0" smtClean="0">
                <a:latin typeface="Times New Roman" panose="02020603050405020304" pitchFamily="18" charset="0"/>
                <a:cs typeface="Times New Roman" panose="02020603050405020304" pitchFamily="18" charset="0"/>
              </a:rPr>
              <a:t>Barrier or </a:t>
            </a:r>
            <a:r>
              <a:rPr lang="en-US" sz="2000" dirty="0" err="1" smtClean="0">
                <a:latin typeface="Times New Roman" panose="02020603050405020304" pitchFamily="18" charset="0"/>
                <a:cs typeface="Times New Roman" panose="02020603050405020304" pitchFamily="18" charset="0"/>
              </a:rPr>
              <a:t>taskwait</a:t>
            </a:r>
            <a:r>
              <a:rPr lang="en-US" sz="2000" dirty="0" smtClean="0">
                <a:latin typeface="Times New Roman" panose="02020603050405020304" pitchFamily="18" charset="0"/>
                <a:cs typeface="Times New Roman" panose="02020603050405020304" pitchFamily="18" charset="0"/>
              </a:rPr>
              <a:t> constructs can be used</a:t>
            </a:r>
          </a:p>
          <a:p>
            <a:r>
              <a:rPr lang="en-US" sz="2400" dirty="0" smtClean="0">
                <a:latin typeface="Times New Roman" panose="02020603050405020304" pitchFamily="18" charset="0"/>
                <a:cs typeface="Times New Roman" panose="02020603050405020304" pitchFamily="18" charset="0"/>
              </a:rPr>
              <a:t>Have potential to parallelize irregular patterns and recursive function call</a:t>
            </a:r>
          </a:p>
        </p:txBody>
      </p:sp>
    </p:spTree>
    <p:extLst>
      <p:ext uri="{BB962C8B-B14F-4D97-AF65-F5344CB8AC3E}">
        <p14:creationId xmlns:p14="http://schemas.microsoft.com/office/powerpoint/2010/main" val="18716643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OpenMP Memory consistency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OpenMP follows a variant of weak consistency</a:t>
            </a:r>
          </a:p>
          <a:p>
            <a:pPr lvl="1"/>
            <a:r>
              <a:rPr lang="en-US" sz="2000" dirty="0" smtClean="0">
                <a:latin typeface="Times New Roman" panose="02020603050405020304" pitchFamily="18" charset="0"/>
                <a:cs typeface="Times New Roman" panose="02020603050405020304" pitchFamily="18" charset="0"/>
              </a:rPr>
              <a:t>Can not reorder S ops with R or W ops </a:t>
            </a:r>
          </a:p>
          <a:p>
            <a:r>
              <a:rPr lang="en-US" sz="2400" dirty="0" smtClean="0">
                <a:latin typeface="Times New Roman" panose="02020603050405020304" pitchFamily="18" charset="0"/>
                <a:cs typeface="Times New Roman" panose="02020603050405020304" pitchFamily="18" charset="0"/>
              </a:rPr>
              <a:t>Flush:	</a:t>
            </a:r>
          </a:p>
          <a:p>
            <a:pPr lvl="1"/>
            <a:r>
              <a:rPr lang="en-US" sz="2000" dirty="0" smtClean="0">
                <a:latin typeface="Times New Roman" panose="02020603050405020304" pitchFamily="18" charset="0"/>
                <a:cs typeface="Times New Roman" panose="02020603050405020304" pitchFamily="18" charset="0"/>
              </a:rPr>
              <a:t>Flush is seen as a sequence point at which a thread can see a consistent view of memory with respect to all thread visible variables (flush set = flush(list))</a:t>
            </a:r>
          </a:p>
          <a:p>
            <a:r>
              <a:rPr lang="en-US" sz="2400" dirty="0" smtClean="0">
                <a:latin typeface="Times New Roman" panose="02020603050405020304" pitchFamily="18" charset="0"/>
                <a:cs typeface="Times New Roman" panose="02020603050405020304" pitchFamily="18" charset="0"/>
              </a:rPr>
              <a:t>#pragma </a:t>
            </a:r>
            <a:r>
              <a:rPr lang="en-US" sz="2400" dirty="0" err="1" smtClean="0">
                <a:latin typeface="Times New Roman" panose="02020603050405020304" pitchFamily="18" charset="0"/>
                <a:cs typeface="Times New Roman" panose="02020603050405020304" pitchFamily="18" charset="0"/>
              </a:rPr>
              <a:t>omp</a:t>
            </a:r>
            <a:r>
              <a:rPr lang="en-US" sz="2400" dirty="0" smtClean="0">
                <a:latin typeface="Times New Roman" panose="02020603050405020304" pitchFamily="18" charset="0"/>
                <a:cs typeface="Times New Roman" panose="02020603050405020304" pitchFamily="18" charset="0"/>
              </a:rPr>
              <a:t> flush (list)</a:t>
            </a:r>
          </a:p>
          <a:p>
            <a:pPr lvl="1"/>
            <a:r>
              <a:rPr lang="en-US" sz="2000" dirty="0" smtClean="0">
                <a:latin typeface="Times New Roman" panose="02020603050405020304" pitchFamily="18" charset="0"/>
                <a:cs typeface="Times New Roman" panose="02020603050405020304" pitchFamily="18" charset="0"/>
              </a:rPr>
              <a:t>Forces data to memory so other threads can see the updated values</a:t>
            </a:r>
          </a:p>
          <a:p>
            <a:pPr lvl="1"/>
            <a:r>
              <a:rPr lang="en-US" sz="2000" dirty="0" smtClean="0">
                <a:latin typeface="Times New Roman" panose="02020603050405020304" pitchFamily="18" charset="0"/>
                <a:cs typeface="Times New Roman" panose="02020603050405020304" pitchFamily="18" charset="0"/>
              </a:rPr>
              <a:t>Implied for barrier, </a:t>
            </a:r>
            <a:r>
              <a:rPr lang="en-US" sz="2000" dirty="0" err="1" smtClean="0">
                <a:latin typeface="Times New Roman" panose="02020603050405020304" pitchFamily="18" charset="0"/>
                <a:cs typeface="Times New Roman" panose="02020603050405020304" pitchFamily="18" charset="0"/>
              </a:rPr>
              <a:t>paralled</a:t>
            </a:r>
            <a:r>
              <a:rPr lang="en-US" sz="2000" dirty="0" smtClean="0">
                <a:latin typeface="Times New Roman" panose="02020603050405020304" pitchFamily="18" charset="0"/>
                <a:cs typeface="Times New Roman" panose="02020603050405020304" pitchFamily="18" charset="0"/>
              </a:rPr>
              <a:t> (entry/exit), critical (</a:t>
            </a:r>
            <a:r>
              <a:rPr lang="en-US" sz="2000" dirty="0" err="1" smtClean="0">
                <a:latin typeface="Times New Roman" panose="02020603050405020304" pitchFamily="18" charset="0"/>
                <a:cs typeface="Times New Roman" panose="02020603050405020304" pitchFamily="18" charset="0"/>
              </a:rPr>
              <a:t>entry,exit</a:t>
            </a:r>
            <a:r>
              <a:rPr lang="en-US" sz="2000" dirty="0" smtClean="0">
                <a:latin typeface="Times New Roman" panose="02020603050405020304" pitchFamily="18" charset="0"/>
                <a:cs typeface="Times New Roman" panose="02020603050405020304" pitchFamily="18" charset="0"/>
              </a:rPr>
              <a:t>), ordered(</a:t>
            </a:r>
            <a:r>
              <a:rPr lang="en-US" sz="2000" dirty="0" err="1" smtClean="0">
                <a:latin typeface="Times New Roman" panose="02020603050405020304" pitchFamily="18" charset="0"/>
                <a:cs typeface="Times New Roman" panose="02020603050405020304" pitchFamily="18" charset="0"/>
              </a:rPr>
              <a:t>entry,exit</a:t>
            </a:r>
            <a:r>
              <a:rPr lang="en-US" sz="2000" dirty="0" smtClean="0">
                <a:latin typeface="Times New Roman" panose="02020603050405020304" pitchFamily="18" charset="0"/>
                <a:cs typeface="Times New Roman" panose="02020603050405020304" pitchFamily="18" charset="0"/>
              </a:rPr>
              <a:t>)</a:t>
            </a:r>
          </a:p>
          <a:p>
            <a:pPr lvl="1"/>
            <a:r>
              <a:rPr lang="en-US" sz="2000" dirty="0" smtClean="0">
                <a:latin typeface="Times New Roman" panose="02020603050405020304" pitchFamily="18" charset="0"/>
                <a:cs typeface="Times New Roman" panose="02020603050405020304" pitchFamily="18" charset="0"/>
              </a:rPr>
              <a:t>For (exit), sections(exit), single(exit)	</a:t>
            </a:r>
          </a:p>
          <a:p>
            <a:pPr lvl="1"/>
            <a:r>
              <a:rPr lang="en-US" sz="2000" dirty="0" smtClean="0">
                <a:latin typeface="Times New Roman" panose="02020603050405020304" pitchFamily="18" charset="0"/>
                <a:cs typeface="Times New Roman" panose="02020603050405020304" pitchFamily="18" charset="0"/>
              </a:rPr>
              <a:t>Not implied if a nowait clause is implemented</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56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Further reading resources on Open MP</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smtClean="0">
              <a:latin typeface="Times New Roman" panose="02020603050405020304" pitchFamily="18" charset="0"/>
              <a:cs typeface="Times New Roman" panose="02020603050405020304" pitchFamily="18" charset="0"/>
              <a:hlinkClick r:id="rId2"/>
            </a:endParaRPr>
          </a:p>
          <a:p>
            <a:pPr marL="0" indent="0">
              <a:buNone/>
            </a:pPr>
            <a:endParaRPr lang="en-US" dirty="0" smtClean="0">
              <a:latin typeface="Times New Roman" panose="02020603050405020304" pitchFamily="18" charset="0"/>
              <a:cs typeface="Times New Roman" panose="02020603050405020304" pitchFamily="18" charset="0"/>
              <a:hlinkClick r:id="rId2"/>
            </a:endParaRPr>
          </a:p>
          <a:p>
            <a:r>
              <a:rPr lang="en-US" dirty="0" smtClean="0">
                <a:latin typeface="Times New Roman" panose="02020603050405020304" pitchFamily="18" charset="0"/>
                <a:cs typeface="Times New Roman" panose="02020603050405020304" pitchFamily="18" charset="0"/>
                <a:hlinkClick r:id="rId2"/>
              </a:rPr>
              <a:t>http://www.openmp.org/resources/tutorials-articles/</a:t>
            </a:r>
            <a:r>
              <a:rPr lang="en-US" dirty="0" smtClean="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2"/>
              </a:rPr>
              <a:t>https://computing.llnl.gov/tutorials/openMP/</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086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335" y="2401743"/>
            <a:ext cx="10515600" cy="1325563"/>
          </a:xfrm>
        </p:spPr>
        <p:txBody>
          <a:bodyPr/>
          <a:lstStyle/>
          <a:p>
            <a:pPr algn="ctr"/>
            <a:r>
              <a:rPr lang="en-US" dirty="0" err="1" smtClean="0"/>
              <a:t>Pthreads</a:t>
            </a:r>
            <a:r>
              <a:rPr lang="en-US" dirty="0" smtClean="0"/>
              <a:t> Vs </a:t>
            </a:r>
            <a:r>
              <a:rPr lang="en-US" dirty="0" err="1" smtClean="0"/>
              <a:t>OpenMP</a:t>
            </a:r>
            <a:r>
              <a:rPr lang="en-US" dirty="0" smtClean="0"/>
              <a:t> Vs MPI</a:t>
            </a:r>
            <a:endParaRPr lang="en-US" dirty="0"/>
          </a:p>
        </p:txBody>
      </p:sp>
    </p:spTree>
    <p:extLst>
      <p:ext uri="{BB962C8B-B14F-4D97-AF65-F5344CB8AC3E}">
        <p14:creationId xmlns:p14="http://schemas.microsoft.com/office/powerpoint/2010/main" val="227587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3" y="172311"/>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Pthreads</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Vs </a:t>
            </a:r>
            <a:r>
              <a:rPr lang="en-US" sz="3600" dirty="0" err="1">
                <a:latin typeface="Times New Roman" panose="02020603050405020304" pitchFamily="18" charset="0"/>
                <a:cs typeface="Times New Roman" panose="02020603050405020304" pitchFamily="18" charset="0"/>
              </a:rPr>
              <a:t>OpenMP</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8" y="1681163"/>
            <a:ext cx="5157787" cy="366578"/>
          </a:xfrm>
        </p:spPr>
        <p:txBody>
          <a:bodyPr>
            <a:normAutofit fontScale="92500" lnSpcReduction="10000"/>
          </a:bodyPr>
          <a:lstStyle/>
          <a:p>
            <a:r>
              <a:rPr lang="en-US" dirty="0" err="1">
                <a:latin typeface="Times New Roman" panose="02020603050405020304" pitchFamily="18" charset="0"/>
                <a:cs typeface="Times New Roman" panose="02020603050405020304" pitchFamily="18" charset="0"/>
              </a:rPr>
              <a:t>pThreads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9788" y="2047741"/>
            <a:ext cx="5157787" cy="4141922"/>
          </a:xfrm>
        </p:spPr>
        <p:txBody>
          <a:bodyPr>
            <a:normAutofit/>
          </a:bodyPr>
          <a:lstStyle/>
          <a:p>
            <a:r>
              <a:rPr lang="en-US" sz="2400" dirty="0">
                <a:latin typeface="Times New Roman" panose="02020603050405020304" pitchFamily="18" charset="0"/>
                <a:cs typeface="Times New Roman" panose="02020603050405020304" pitchFamily="18" charset="0"/>
              </a:rPr>
              <a:t>POSIX standard</a:t>
            </a:r>
          </a:p>
          <a:p>
            <a:r>
              <a:rPr lang="en-US" sz="2400" dirty="0">
                <a:latin typeface="Times New Roman" panose="02020603050405020304" pitchFamily="18" charset="0"/>
                <a:cs typeface="Times New Roman" panose="02020603050405020304" pitchFamily="18" charset="0"/>
              </a:rPr>
              <a:t>Library functions </a:t>
            </a:r>
          </a:p>
          <a:p>
            <a:r>
              <a:rPr lang="en-US" sz="2400" dirty="0">
                <a:latin typeface="Times New Roman" panose="02020603050405020304" pitchFamily="18" charset="0"/>
                <a:cs typeface="Times New Roman" panose="02020603050405020304" pitchFamily="18" charset="0"/>
              </a:rPr>
              <a:t>Explicit fork and join </a:t>
            </a:r>
          </a:p>
          <a:p>
            <a:r>
              <a:rPr lang="en-US" sz="2400" dirty="0">
                <a:latin typeface="Times New Roman" panose="02020603050405020304" pitchFamily="18" charset="0"/>
                <a:cs typeface="Times New Roman" panose="02020603050405020304" pitchFamily="18" charset="0"/>
              </a:rPr>
              <a:t>Explicit synchronization </a:t>
            </a:r>
          </a:p>
          <a:p>
            <a:r>
              <a:rPr lang="en-US" sz="2400" dirty="0">
                <a:latin typeface="Times New Roman" panose="02020603050405020304" pitchFamily="18" charset="0"/>
                <a:cs typeface="Times New Roman" panose="02020603050405020304" pitchFamily="18" charset="0"/>
              </a:rPr>
              <a:t>Explicit locks </a:t>
            </a:r>
          </a:p>
          <a:p>
            <a:r>
              <a:rPr lang="en-US" sz="2400" dirty="0">
                <a:latin typeface="Times New Roman" panose="02020603050405020304" pitchFamily="18" charset="0"/>
                <a:cs typeface="Times New Roman" panose="02020603050405020304" pitchFamily="18" charset="0"/>
              </a:rPr>
              <a:t>Often used in “operational” environment</a:t>
            </a:r>
          </a:p>
          <a:p>
            <a:r>
              <a:rPr lang="en-US" sz="2400" dirty="0">
                <a:latin typeface="Times New Roman" panose="02020603050405020304" pitchFamily="18" charset="0"/>
                <a:cs typeface="Times New Roman" panose="02020603050405020304" pitchFamily="18" charset="0"/>
              </a:rPr>
              <a:t>Often used for M:N applications  -many short tasks for a few processors</a:t>
            </a:r>
          </a:p>
        </p:txBody>
      </p:sp>
      <p:sp>
        <p:nvSpPr>
          <p:cNvPr id="5" name="Text Placeholder 4"/>
          <p:cNvSpPr>
            <a:spLocks noGrp="1"/>
          </p:cNvSpPr>
          <p:nvPr>
            <p:ph type="body" sz="quarter" idx="3"/>
          </p:nvPr>
        </p:nvSpPr>
        <p:spPr>
          <a:xfrm>
            <a:off x="6172200" y="1681163"/>
            <a:ext cx="5183188" cy="366578"/>
          </a:xfrm>
        </p:spPr>
        <p:txBody>
          <a:bodyPr>
            <a:normAutofit lnSpcReduction="10000"/>
          </a:bodyPr>
          <a:lstStyle/>
          <a:p>
            <a:r>
              <a:rPr lang="en-US" sz="2200" dirty="0" err="1">
                <a:latin typeface="Times New Roman" panose="02020603050405020304" pitchFamily="18" charset="0"/>
                <a:cs typeface="Times New Roman" panose="02020603050405020304" pitchFamily="18" charset="0"/>
              </a:rPr>
              <a:t>OpenMP</a:t>
            </a:r>
            <a:endParaRPr lang="en-US" sz="2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172200" y="2047741"/>
            <a:ext cx="5183188" cy="4141922"/>
          </a:xfrm>
        </p:spPr>
        <p:txBody>
          <a:bodyPr>
            <a:normAutofit/>
          </a:bodyPr>
          <a:lstStyle/>
          <a:p>
            <a:r>
              <a:rPr lang="en-US" sz="2400" dirty="0"/>
              <a:t> Industry Standard </a:t>
            </a:r>
          </a:p>
          <a:p>
            <a:r>
              <a:rPr lang="en-US" sz="2400" dirty="0"/>
              <a:t>Compiler assist: • Directives (Fortran) • Pragmas (C, C++)</a:t>
            </a:r>
          </a:p>
          <a:p>
            <a:r>
              <a:rPr lang="en-US" sz="2400" dirty="0"/>
              <a:t>Explicit fork and join </a:t>
            </a:r>
          </a:p>
          <a:p>
            <a:r>
              <a:rPr lang="en-US" sz="2400" dirty="0"/>
              <a:t>Implicit synchronization </a:t>
            </a:r>
          </a:p>
          <a:p>
            <a:r>
              <a:rPr lang="en-US" sz="2400" dirty="0"/>
              <a:t>Implicit locks </a:t>
            </a:r>
          </a:p>
          <a:p>
            <a:r>
              <a:rPr lang="en-US" sz="2400" dirty="0"/>
              <a:t>Often used in data analysis </a:t>
            </a:r>
          </a:p>
          <a:p>
            <a:r>
              <a:rPr lang="en-US" sz="2400" dirty="0"/>
              <a:t>Often used for 1:1 applications - one task per processor</a:t>
            </a:r>
          </a:p>
          <a:p>
            <a:endParaRPr lang="en-US" sz="2400" dirty="0"/>
          </a:p>
        </p:txBody>
      </p:sp>
    </p:spTree>
    <p:extLst>
      <p:ext uri="{BB962C8B-B14F-4D97-AF65-F5344CB8AC3E}">
        <p14:creationId xmlns:p14="http://schemas.microsoft.com/office/powerpoint/2010/main" val="42035888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Sample Problem</a:t>
            </a:r>
          </a:p>
        </p:txBody>
      </p:sp>
      <p:sp>
        <p:nvSpPr>
          <p:cNvPr id="7" name="Content Placeholder 6"/>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Executing </a:t>
            </a:r>
            <a:r>
              <a:rPr lang="en-US" b="1" dirty="0" err="1">
                <a:latin typeface="Times New Roman" panose="02020603050405020304" pitchFamily="18" charset="0"/>
                <a:cs typeface="Times New Roman" panose="02020603050405020304" pitchFamily="18" charset="0"/>
              </a:rPr>
              <a:t>sum_st</a:t>
            </a:r>
            <a:r>
              <a:rPr lang="en-US" b="1" dirty="0">
                <a:latin typeface="Times New Roman" panose="02020603050405020304" pitchFamily="18" charset="0"/>
                <a:cs typeface="Times New Roman" panose="02020603050405020304" pitchFamily="18" charset="0"/>
              </a:rPr>
              <a:t> 1000 times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sum_st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*C){</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end = 10000000;</a:t>
            </a:r>
          </a:p>
          <a:p>
            <a:pPr marL="0" indent="0">
              <a:buNone/>
            </a:pPr>
            <a:r>
              <a:rPr lang="en-US" dirty="0">
                <a:latin typeface="Times New Roman" panose="02020603050405020304" pitchFamily="18" charset="0"/>
                <a:cs typeface="Times New Roman" panose="02020603050405020304" pitchFamily="18" charset="0"/>
              </a:rPr>
              <a:t>   for(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end;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C[</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4164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err="1">
                <a:latin typeface="Times New Roman" panose="02020603050405020304" pitchFamily="18" charset="0"/>
                <a:cs typeface="Times New Roman" panose="02020603050405020304" pitchFamily="18" charset="0"/>
              </a:rPr>
              <a:t>Pthread</a:t>
            </a:r>
            <a:r>
              <a:rPr lang="en-US" sz="4000" dirty="0">
                <a:latin typeface="Times New Roman" panose="02020603050405020304" pitchFamily="18" charset="0"/>
                <a:cs typeface="Times New Roman" panose="02020603050405020304" pitchFamily="18" charset="0"/>
              </a:rPr>
              <a:t> Solution</a:t>
            </a:r>
            <a:br>
              <a:rPr lang="en-US" sz="40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Parallelizing the loop such that different iterations can run in parallel</a:t>
            </a:r>
            <a:r>
              <a:rPr lang="en-US" sz="36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numCol="2">
            <a:noAutofit/>
          </a:bodyPr>
          <a:lstStyle/>
          <a:p>
            <a:pPr marL="0" indent="0">
              <a:spcBef>
                <a:spcPts val="0"/>
              </a:spcBef>
              <a:buNone/>
            </a:pPr>
            <a:r>
              <a:rPr lang="en-US" sz="1600" dirty="0"/>
              <a:t> </a:t>
            </a:r>
            <a:r>
              <a:rPr lang="en-US" sz="1600" dirty="0" err="1">
                <a:latin typeface="Times New Roman" panose="02020603050405020304" pitchFamily="18" charset="0"/>
                <a:cs typeface="Times New Roman" panose="02020603050405020304" pitchFamily="18" charset="0"/>
              </a:rPr>
              <a:t>struct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params</a:t>
            </a:r>
            <a:r>
              <a:rPr lang="en-US" sz="1600" dirty="0">
                <a:latin typeface="Times New Roman" panose="02020603050405020304" pitchFamily="18" charset="0"/>
                <a:cs typeface="Times New Roman" panose="02020603050405020304" pitchFamily="18" charset="0"/>
              </a:rPr>
              <a:t> {</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*B;</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*C;</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tid</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size;</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a:t>
            </a:r>
          </a:p>
          <a:p>
            <a:pPr marL="0" indent="0">
              <a:spcBef>
                <a:spcPts val="0"/>
              </a:spcBef>
              <a:buNone/>
            </a:pPr>
            <a:endParaRPr lang="en-US"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compute_parallel</a:t>
            </a:r>
            <a:r>
              <a:rPr lang="en-US" sz="1600" dirty="0">
                <a:latin typeface="Times New Roman" panose="02020603050405020304" pitchFamily="18" charset="0"/>
                <a:cs typeface="Times New Roman" panose="02020603050405020304" pitchFamily="18" charset="0"/>
              </a:rPr>
              <a:t>(void *_p){</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params</a:t>
            </a:r>
            <a:r>
              <a:rPr lang="en-US" sz="1600" dirty="0">
                <a:latin typeface="Times New Roman" panose="02020603050405020304" pitchFamily="18" charset="0"/>
                <a:cs typeface="Times New Roman" panose="02020603050405020304" pitchFamily="18" charset="0"/>
              </a:rPr>
              <a:t> *p      = (</a:t>
            </a:r>
            <a:r>
              <a:rPr lang="en-US" sz="1600" dirty="0" err="1">
                <a:latin typeface="Times New Roman" panose="02020603050405020304" pitchFamily="18" charset="0"/>
                <a:cs typeface="Times New Roman" panose="02020603050405020304" pitchFamily="18" charset="0"/>
              </a:rPr>
              <a:t>params</a:t>
            </a:r>
            <a:r>
              <a:rPr lang="en-US" sz="1600" dirty="0">
                <a:latin typeface="Times New Roman" panose="02020603050405020304" pitchFamily="18" charset="0"/>
                <a:cs typeface="Times New Roman" panose="02020603050405020304" pitchFamily="18" charset="0"/>
              </a:rPr>
              <a:t>*) _p;</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tid</a:t>
            </a:r>
            <a:r>
              <a:rPr lang="en-US" sz="1600" dirty="0">
                <a:latin typeface="Times New Roman" panose="02020603050405020304" pitchFamily="18" charset="0"/>
                <a:cs typeface="Times New Roman" panose="02020603050405020304" pitchFamily="18" charset="0"/>
              </a:rPr>
              <a:t>        = p-&gt;</a:t>
            </a:r>
            <a:r>
              <a:rPr lang="en-US" sz="1600" dirty="0" err="1">
                <a:latin typeface="Times New Roman" panose="02020603050405020304" pitchFamily="18" charset="0"/>
                <a:cs typeface="Times New Roman" panose="02020603050405020304" pitchFamily="18" charset="0"/>
              </a:rPr>
              <a:t>tid</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chunk_size</a:t>
            </a:r>
            <a:r>
              <a:rPr lang="en-US" sz="1600" dirty="0">
                <a:latin typeface="Times New Roman" panose="02020603050405020304" pitchFamily="18" charset="0"/>
                <a:cs typeface="Times New Roman" panose="02020603050405020304" pitchFamily="18" charset="0"/>
              </a:rPr>
              <a:t> = (p-&gt;size / p-&gt;</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start      = </a:t>
            </a:r>
            <a:r>
              <a:rPr lang="en-US" sz="1600" dirty="0" err="1">
                <a:latin typeface="Times New Roman" panose="02020603050405020304" pitchFamily="18" charset="0"/>
                <a:cs typeface="Times New Roman" panose="02020603050405020304" pitchFamily="18" charset="0"/>
              </a:rPr>
              <a:t>tid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chunk_size</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end        = start + </a:t>
            </a:r>
            <a:r>
              <a:rPr lang="en-US" sz="1600" dirty="0" err="1">
                <a:latin typeface="Times New Roman" panose="02020603050405020304" pitchFamily="18" charset="0"/>
                <a:cs typeface="Times New Roman" panose="02020603050405020304" pitchFamily="18" charset="0"/>
              </a:rPr>
              <a:t>chunk_size</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for(</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start;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 end;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p-&gt;A[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p-&gt;B[</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p-&gt;C[</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return 0;</a:t>
            </a:r>
          </a:p>
          <a:p>
            <a:pPr marL="0" indent="0">
              <a:spcBef>
                <a:spcPts val="0"/>
              </a:spcBef>
              <a:buNone/>
            </a:pPr>
            <a:r>
              <a:rPr lang="en-US" sz="1600" dirty="0">
                <a:latin typeface="Times New Roman" panose="02020603050405020304" pitchFamily="18" charset="0"/>
                <a:cs typeface="Times New Roman" panose="02020603050405020304" pitchFamily="18" charset="0"/>
              </a:rPr>
              <a:t>}</a:t>
            </a:r>
          </a:p>
          <a:p>
            <a:pPr marL="0" indent="0">
              <a:spcBef>
                <a:spcPts val="0"/>
              </a:spcBef>
              <a:buNone/>
            </a:pPr>
            <a:endParaRPr lang="en-US"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sum_mt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*B,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*C){</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 = 4;</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size = 10000000;</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pthread_t</a:t>
            </a:r>
            <a:r>
              <a:rPr lang="en-US" sz="1600" dirty="0">
                <a:latin typeface="Times New Roman" panose="02020603050405020304" pitchFamily="18" charset="0"/>
                <a:cs typeface="Times New Roman" panose="02020603050405020304" pitchFamily="18" charset="0"/>
              </a:rPr>
              <a:t> threads[</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 //array to hold thread information</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params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params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malloc</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params</a:t>
            </a:r>
            <a:r>
              <a:rPr lang="en-US" sz="1600" dirty="0">
                <a:latin typeface="Times New Roman" panose="02020603050405020304" pitchFamily="18" charset="0"/>
                <a:cs typeface="Times New Roman" panose="02020603050405020304" pitchFamily="18" charset="0"/>
              </a:rPr>
              <a:t>));</a:t>
            </a:r>
          </a:p>
          <a:p>
            <a:pPr marL="0" indent="0">
              <a:spcBef>
                <a:spcPts val="0"/>
              </a:spcBef>
              <a:buNone/>
            </a:pPr>
            <a:endParaRPr lang="en-US"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for(</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        = A;</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].B        = B;</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].C        = C;</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tid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].size     = size;</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pthread_create</a:t>
            </a:r>
            <a:r>
              <a:rPr lang="en-US" sz="1600" dirty="0">
                <a:latin typeface="Times New Roman" panose="02020603050405020304" pitchFamily="18" charset="0"/>
                <a:cs typeface="Times New Roman" panose="02020603050405020304" pitchFamily="18" charset="0"/>
              </a:rPr>
              <a:t>(&amp;threads[</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NULL, </a:t>
            </a:r>
            <a:r>
              <a:rPr lang="en-US" sz="1600" dirty="0" err="1">
                <a:latin typeface="Times New Roman" panose="02020603050405020304" pitchFamily="18" charset="0"/>
                <a:cs typeface="Times New Roman" panose="02020603050405020304" pitchFamily="18" charset="0"/>
              </a:rPr>
              <a:t>compute_parallel</a:t>
            </a:r>
            <a:r>
              <a:rPr lang="en-US" sz="1600" dirty="0">
                <a:latin typeface="Times New Roman" panose="02020603050405020304" pitchFamily="18" charset="0"/>
                <a:cs typeface="Times New Roman" panose="02020603050405020304" pitchFamily="18" charset="0"/>
              </a:rPr>
              <a:t>, (void*) &amp;</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p>
          <a:p>
            <a:pPr marL="0" indent="0">
              <a:spcBef>
                <a:spcPts val="0"/>
              </a:spcBef>
              <a:buNone/>
            </a:pPr>
            <a:endParaRPr lang="en-US"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  for(</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 </a:t>
            </a:r>
            <a:r>
              <a:rPr lang="en-US" sz="1600" dirty="0" err="1">
                <a:latin typeface="Times New Roman" panose="02020603050405020304" pitchFamily="18" charset="0"/>
                <a:cs typeface="Times New Roman" panose="02020603050405020304" pitchFamily="18" charset="0"/>
              </a:rPr>
              <a:t>nthreads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0" indent="0">
              <a:spcBef>
                <a:spcPts val="0"/>
              </a:spcBef>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pthread_join</a:t>
            </a:r>
            <a:r>
              <a:rPr lang="en-US" sz="1600" dirty="0">
                <a:latin typeface="Times New Roman" panose="02020603050405020304" pitchFamily="18" charset="0"/>
                <a:cs typeface="Times New Roman" panose="02020603050405020304" pitchFamily="18" charset="0"/>
              </a:rPr>
              <a:t>(threads[</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NULL);</a:t>
            </a:r>
          </a:p>
          <a:p>
            <a:pPr marL="0" indent="0">
              <a:spcBef>
                <a:spcPts val="0"/>
              </a:spcBef>
              <a:buNone/>
            </a:pPr>
            <a:r>
              <a:rPr lang="en-US" sz="1600" dirty="0">
                <a:latin typeface="Times New Roman" panose="02020603050405020304" pitchFamily="18" charset="0"/>
                <a:cs typeface="Times New Roman" panose="02020603050405020304" pitchFamily="18" charset="0"/>
              </a:rPr>
              <a:t>  }</a:t>
            </a:r>
          </a:p>
          <a:p>
            <a:pPr marL="0" indent="0">
              <a:spcBef>
                <a:spcPts val="0"/>
              </a:spcBef>
              <a:buNone/>
            </a:pPr>
            <a:r>
              <a:rPr lang="en-US" sz="1600" dirty="0">
                <a:latin typeface="Times New Roman" panose="02020603050405020304" pitchFamily="18" charset="0"/>
                <a:cs typeface="Times New Roman" panose="02020603050405020304" pitchFamily="18" charset="0"/>
              </a:rPr>
              <a:t>  free(</a:t>
            </a:r>
            <a:r>
              <a:rPr lang="en-US" sz="1600" dirty="0" err="1">
                <a:latin typeface="Times New Roman" panose="02020603050405020304" pitchFamily="18" charset="0"/>
                <a:cs typeface="Times New Roman" panose="02020603050405020304" pitchFamily="18" charset="0"/>
              </a:rPr>
              <a:t>thread_params</a:t>
            </a:r>
            <a:r>
              <a:rPr lang="en-US" sz="1600" dirty="0">
                <a:latin typeface="Times New Roman" panose="02020603050405020304" pitchFamily="18" charset="0"/>
                <a:cs typeface="Times New Roman" panose="02020603050405020304" pitchFamily="18" charset="0"/>
              </a:rPr>
              <a:t>);</a:t>
            </a:r>
          </a:p>
          <a:p>
            <a:pPr marL="0" indent="0">
              <a:spcBef>
                <a:spcPts val="0"/>
              </a:spcBef>
              <a:buNone/>
            </a:pPr>
            <a:endParaRPr lang="en-US" sz="1600" dirty="0">
              <a:latin typeface="Times New Roman" panose="02020603050405020304" pitchFamily="18" charset="0"/>
              <a:cs typeface="Times New Roman" panose="02020603050405020304" pitchFamily="18" charset="0"/>
            </a:endParaRPr>
          </a:p>
          <a:p>
            <a:pPr marL="0" indent="0">
              <a:spcBef>
                <a:spcPts val="0"/>
              </a:spcBef>
              <a:buNone/>
            </a:pP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91101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Explanation</a:t>
            </a:r>
          </a:p>
        </p:txBody>
      </p:sp>
      <p:sp>
        <p:nvSpPr>
          <p:cNvPr id="3" name="Content Placeholder 2"/>
          <p:cNvSpPr>
            <a:spLocks noGrp="1"/>
          </p:cNvSpPr>
          <p:nvPr>
            <p:ph idx="1"/>
          </p:nvPr>
        </p:nvSpPr>
        <p:spPr/>
        <p:txBody>
          <a:bodyPr>
            <a:normAutofit fontScale="77500" lnSpcReduction="20000"/>
          </a:bodyPr>
          <a:lstStyle/>
          <a:p>
            <a:pPr>
              <a:spcBef>
                <a:spcPts val="0"/>
              </a:spcBef>
            </a:pPr>
            <a:r>
              <a:rPr lang="en-US" b="1" dirty="0" err="1">
                <a:latin typeface="Times New Roman" panose="02020603050405020304" pitchFamily="18" charset="0"/>
                <a:cs typeface="Times New Roman" panose="02020603050405020304" pitchFamily="18" charset="0"/>
              </a:rPr>
              <a:t>pthread_create</a:t>
            </a:r>
            <a:r>
              <a:rPr lang="en-US" dirty="0">
                <a:latin typeface="Times New Roman" panose="02020603050405020304" pitchFamily="18" charset="0"/>
                <a:cs typeface="Times New Roman" panose="02020603050405020304" pitchFamily="18" charset="0"/>
              </a:rPr>
              <a:t>: This is the function that spawns new threads. It takes the starting address of the new thread as its third argument and an input to the new thread as its fourth and last argument. The new thread is spawned when </a:t>
            </a:r>
            <a:r>
              <a:rPr lang="en-US" dirty="0" err="1">
                <a:latin typeface="Times New Roman" panose="02020603050405020304" pitchFamily="18" charset="0"/>
                <a:cs typeface="Times New Roman" panose="02020603050405020304" pitchFamily="18" charset="0"/>
              </a:rPr>
              <a:t>pthread_create</a:t>
            </a:r>
            <a:r>
              <a:rPr lang="en-US" dirty="0">
                <a:latin typeface="Times New Roman" panose="02020603050405020304" pitchFamily="18" charset="0"/>
                <a:cs typeface="Times New Roman" panose="02020603050405020304" pitchFamily="18" charset="0"/>
              </a:rPr>
              <a:t> is called.</a:t>
            </a: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r>
              <a:rPr lang="en-US" b="1" dirty="0" err="1">
                <a:latin typeface="Times New Roman" panose="02020603050405020304" pitchFamily="18" charset="0"/>
                <a:cs typeface="Times New Roman" panose="02020603050405020304" pitchFamily="18" charset="0"/>
              </a:rPr>
              <a:t>pthread_join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makes the master thread (which spawned the threads) wait for the spawned child threads. It is called once for each spawned thread.</a:t>
            </a: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r>
              <a:rPr lang="en-US" b="1" dirty="0" err="1">
                <a:latin typeface="Times New Roman" panose="02020603050405020304" pitchFamily="18" charset="0"/>
                <a:cs typeface="Times New Roman" panose="02020603050405020304" pitchFamily="18" charset="0"/>
              </a:rPr>
              <a:t>struct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params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Since </a:t>
            </a:r>
            <a:r>
              <a:rPr lang="en-US" dirty="0" err="1">
                <a:latin typeface="Times New Roman" panose="02020603050405020304" pitchFamily="18" charset="0"/>
                <a:cs typeface="Times New Roman" panose="02020603050405020304" pitchFamily="18" charset="0"/>
              </a:rPr>
              <a:t>pthread_create</a:t>
            </a:r>
            <a:r>
              <a:rPr lang="en-US" dirty="0">
                <a:latin typeface="Times New Roman" panose="02020603050405020304" pitchFamily="18" charset="0"/>
                <a:cs typeface="Times New Roman" panose="02020603050405020304" pitchFamily="18" charset="0"/>
              </a:rPr>
              <a:t> allows only one input argument to be passed to the thread, the input parameters are bundled into a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called </a:t>
            </a:r>
            <a:r>
              <a:rPr lang="en-US" dirty="0" err="1">
                <a:latin typeface="Times New Roman" panose="02020603050405020304" pitchFamily="18" charset="0"/>
                <a:cs typeface="Times New Roman" panose="02020603050405020304" pitchFamily="18" charset="0"/>
              </a:rPr>
              <a:t>params</a:t>
            </a:r>
            <a:r>
              <a:rPr lang="en-US" dirty="0">
                <a:latin typeface="Times New Roman" panose="02020603050405020304" pitchFamily="18" charset="0"/>
                <a:cs typeface="Times New Roman" panose="02020603050405020304" pitchFamily="18" charset="0"/>
              </a:rPr>
              <a:t> and a pointer to the bundle is the thread’s input argument.</a:t>
            </a:r>
          </a:p>
          <a:p>
            <a:pPr>
              <a:spcBef>
                <a:spcPts val="0"/>
              </a:spcBef>
            </a:pPr>
            <a:endParaRPr lang="en-US"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The function </a:t>
            </a:r>
            <a:r>
              <a:rPr lang="en-US" b="1" dirty="0" err="1">
                <a:latin typeface="Times New Roman" panose="02020603050405020304" pitchFamily="18" charset="0"/>
                <a:cs typeface="Times New Roman" panose="02020603050405020304" pitchFamily="18" charset="0"/>
              </a:rPr>
              <a:t>compute_parallel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pthread</a:t>
            </a:r>
            <a:r>
              <a:rPr lang="en-US" dirty="0">
                <a:latin typeface="Times New Roman" panose="02020603050405020304" pitchFamily="18" charset="0"/>
                <a:cs typeface="Times New Roman" panose="02020603050405020304" pitchFamily="18" charset="0"/>
              </a:rPr>
              <a:t> library requires that thread code should be in a separate function and cannot be inline. This requirement made the existence of the function </a:t>
            </a:r>
            <a:r>
              <a:rPr lang="en-US" dirty="0" err="1">
                <a:latin typeface="Times New Roman" panose="02020603050405020304" pitchFamily="18" charset="0"/>
                <a:cs typeface="Times New Roman" panose="02020603050405020304" pitchFamily="18" charset="0"/>
              </a:rPr>
              <a:t>compute_parallel</a:t>
            </a:r>
            <a:r>
              <a:rPr lang="en-US" dirty="0">
                <a:latin typeface="Times New Roman" panose="02020603050405020304" pitchFamily="18" charset="0"/>
                <a:cs typeface="Times New Roman" panose="02020603050405020304" pitchFamily="18" charset="0"/>
              </a:rPr>
              <a:t> necessary. Compute parallel takes six input parameters bundled in a single </a:t>
            </a:r>
            <a:r>
              <a:rPr lang="en-US" dirty="0" err="1">
                <a:latin typeface="Times New Roman" panose="02020603050405020304" pitchFamily="18" charset="0"/>
                <a:cs typeface="Times New Roman" panose="02020603050405020304" pitchFamily="18" charset="0"/>
              </a:rPr>
              <a:t>struct</a:t>
            </a:r>
            <a:r>
              <a:rPr lang="en-US" dirty="0">
                <a:latin typeface="Times New Roman" panose="02020603050405020304" pitchFamily="18" charset="0"/>
                <a:cs typeface="Times New Roman" panose="02020603050405020304" pitchFamily="18" charset="0"/>
              </a:rPr>
              <a:t>. Each thread first determines which portion of the array it needs to work on and then performs the operations. Note: in order to keep the code clean, I assume that the number of iterations is always a multiple of the number of threads</a:t>
            </a:r>
          </a:p>
        </p:txBody>
      </p:sp>
    </p:spTree>
    <p:extLst>
      <p:ext uri="{BB962C8B-B14F-4D97-AF65-F5344CB8AC3E}">
        <p14:creationId xmlns:p14="http://schemas.microsoft.com/office/powerpoint/2010/main" val="224608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Why is Threading required?</a:t>
            </a:r>
          </a:p>
        </p:txBody>
      </p:sp>
      <p:sp>
        <p:nvSpPr>
          <p:cNvPr id="64515" name="Rectangle 3"/>
          <p:cNvSpPr>
            <a:spLocks noGrp="1" noChangeArrowheads="1"/>
          </p:cNvSpPr>
          <p:nvPr>
            <p:ph idx="1"/>
          </p:nvPr>
        </p:nvSpPr>
        <p:spPr>
          <a:xfrm>
            <a:off x="2209800" y="1981200"/>
            <a:ext cx="7772400" cy="4114800"/>
          </a:xfrm>
        </p:spPr>
        <p:txBody>
          <a:bodyPr rtlCol="0">
            <a:normAutofit/>
          </a:bodyPr>
          <a:lstStyle/>
          <a:p>
            <a:pPr marL="91440" indent="-91440">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Leverage Multi-core processors and used in </a:t>
            </a: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client-server model of computing</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91440" indent="-91440">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Computer games</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each thread controls the movement of an object. </a:t>
            </a:r>
          </a:p>
          <a:p>
            <a:pPr marL="91440" indent="-91440">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Scientific simulations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Hurricane movement simulation: each thread simulates the hurricane in a small domain. </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Molecular dynamic: each thread simulates a subset of particulars. </a:t>
            </a:r>
          </a:p>
          <a:p>
            <a:pPr marL="91440" indent="-91440">
              <a:defRPr/>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Web server</a:t>
            </a:r>
          </a:p>
          <a:p>
            <a:pPr marL="384048" lvl="1" indent="-182880">
              <a:defRP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Each thread handles a connection.</a:t>
            </a:r>
          </a:p>
          <a:p>
            <a:pPr marL="0" indent="0">
              <a:buNone/>
              <a:defRP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81695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45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45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45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45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4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Open MP Solution</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Open MP performs code-to-code transformations and also links libraries optimized for common parallel programming constructs</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programmer annotates the code using pragmas and the compiler converts the code into parallel code.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parallelize the same loop with Open MP, you can simply add a pragma before the loop as follows:</a:t>
            </a:r>
          </a:p>
          <a:p>
            <a:r>
              <a:rPr lang="nn-NO" sz="2200" dirty="0">
                <a:latin typeface="Times New Roman" panose="02020603050405020304" pitchFamily="18" charset="0"/>
                <a:cs typeface="Times New Roman" panose="02020603050405020304" pitchFamily="18" charset="0"/>
              </a:rPr>
              <a:t>#pragma omp parallel for(private(i) shared(A, B, C) )</a:t>
            </a:r>
          </a:p>
          <a:p>
            <a:pPr marL="0" indent="0">
              <a:buNone/>
            </a:pPr>
            <a:r>
              <a:rPr lang="nn-NO" sz="2200" dirty="0">
                <a:latin typeface="Times New Roman" panose="02020603050405020304" pitchFamily="18" charset="0"/>
                <a:cs typeface="Times New Roman" panose="02020603050405020304" pitchFamily="18" charset="0"/>
              </a:rPr>
              <a:t>for(int i = 0; i &lt; 10000000; i++)</a:t>
            </a:r>
          </a:p>
          <a:p>
            <a:pPr marL="0" indent="0">
              <a:buNone/>
            </a:pPr>
            <a:r>
              <a:rPr lang="nn-NO" sz="2200" dirty="0">
                <a:latin typeface="Times New Roman" panose="02020603050405020304" pitchFamily="18" charset="0"/>
                <a:cs typeface="Times New Roman" panose="02020603050405020304" pitchFamily="18" charset="0"/>
              </a:rPr>
              <a:t>  A[i] = B[i] + C[i];</a:t>
            </a:r>
          </a:p>
          <a:p>
            <a:r>
              <a:rPr lang="en-US" sz="2200" dirty="0">
                <a:latin typeface="Times New Roman" panose="02020603050405020304" pitchFamily="18" charset="0"/>
                <a:cs typeface="Times New Roman" panose="02020603050405020304" pitchFamily="18" charset="0"/>
              </a:rPr>
              <a:t>Upon encountering the pragma, the </a:t>
            </a:r>
            <a:r>
              <a:rPr lang="en-US" sz="2200" dirty="0" err="1">
                <a:latin typeface="Times New Roman" panose="02020603050405020304" pitchFamily="18" charset="0"/>
                <a:cs typeface="Times New Roman" panose="02020603050405020304" pitchFamily="18" charset="0"/>
              </a:rPr>
              <a:t>OpenMP</a:t>
            </a:r>
            <a:r>
              <a:rPr lang="en-US" sz="2200" dirty="0">
                <a:latin typeface="Times New Roman" panose="02020603050405020304" pitchFamily="18" charset="0"/>
                <a:cs typeface="Times New Roman" panose="02020603050405020304" pitchFamily="18" charset="0"/>
              </a:rPr>
              <a:t> compiler does the code transformation we did manually when using </a:t>
            </a:r>
            <a:r>
              <a:rPr lang="en-US" sz="2200" dirty="0" err="1">
                <a:latin typeface="Times New Roman" panose="02020603050405020304" pitchFamily="18" charset="0"/>
                <a:cs typeface="Times New Roman" panose="02020603050405020304" pitchFamily="18" charset="0"/>
              </a:rPr>
              <a:t>pthreads</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518725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SIMILARITIES AND DIFFERENCES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OpenMP</a:t>
            </a:r>
            <a:r>
              <a:rPr lang="en-US" sz="3600" dirty="0">
                <a:latin typeface="Times New Roman" panose="02020603050405020304" pitchFamily="18" charset="0"/>
                <a:cs typeface="Times New Roman" panose="02020603050405020304" pitchFamily="18" charset="0"/>
              </a:rPr>
              <a:t> AND MPI</a:t>
            </a:r>
          </a:p>
        </p:txBody>
      </p:sp>
      <p:sp>
        <p:nvSpPr>
          <p:cNvPr id="3" name="Text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a:t>
            </a:r>
          </a:p>
        </p:txBody>
      </p:sp>
      <p:sp>
        <p:nvSpPr>
          <p:cNvPr id="4" name="Content Placeholder 3"/>
          <p:cNvSpPr>
            <a:spLocks noGrp="1"/>
          </p:cNvSpPr>
          <p:nvPr>
            <p:ph sz="half" idx="2"/>
          </p:nvPr>
        </p:nvSpPr>
        <p:spPr/>
        <p:txBody>
          <a:bodyPr>
            <a:normAutofit fontScale="77500" lnSpcReduction="20000"/>
          </a:bodyPr>
          <a:lstStyle/>
          <a:p>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are hooked with compiler so with gnu compiler and with Intel compiler one have specific implementation. User is at liberty with changing compiler but not with </a:t>
            </a:r>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implementation.</a:t>
            </a:r>
          </a:p>
          <a:p>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support C,C++ and FORTRAN</a:t>
            </a:r>
          </a:p>
          <a:p>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target only shared memory system</a:t>
            </a:r>
          </a:p>
          <a:p>
            <a:r>
              <a:rPr lang="en-US" dirty="0">
                <a:latin typeface="Times New Roman" panose="02020603050405020304" pitchFamily="18" charset="0"/>
                <a:cs typeface="Times New Roman" panose="02020603050405020304" pitchFamily="18" charset="0"/>
              </a:rPr>
              <a:t>Thread based Parallelism</a:t>
            </a:r>
          </a:p>
          <a:p>
            <a:r>
              <a:rPr lang="en-US" dirty="0">
                <a:latin typeface="Times New Roman" panose="02020603050405020304" pitchFamily="18" charset="0"/>
                <a:cs typeface="Times New Roman" panose="02020603050405020304" pitchFamily="18" charset="0"/>
              </a:rPr>
              <a:t>No such overheads, as thread can share variables</a:t>
            </a:r>
          </a:p>
          <a:p>
            <a:endParaRPr lang="en-US" dirty="0"/>
          </a:p>
          <a:p>
            <a:endParaRPr lang="en-US" dirty="0"/>
          </a:p>
        </p:txBody>
      </p:sp>
      <p:sp>
        <p:nvSpPr>
          <p:cNvPr id="5" name="Text Placeholder 4"/>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MPI</a:t>
            </a:r>
          </a:p>
        </p:txBody>
      </p:sp>
      <p:sp>
        <p:nvSpPr>
          <p:cNvPr id="6" name="Content Placeholder 5"/>
          <p:cNvSpPr>
            <a:spLocks noGrp="1"/>
          </p:cNvSpPr>
          <p:nvPr>
            <p:ph sz="quarter" idx="4"/>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Available from different vendor and can be compiled in desired platform with desired compiler. One can use any of MPI API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MPICH, </a:t>
            </a:r>
            <a:r>
              <a:rPr lang="en-US" dirty="0" err="1">
                <a:latin typeface="Times New Roman" panose="02020603050405020304" pitchFamily="18" charset="0"/>
                <a:cs typeface="Times New Roman" panose="02020603050405020304" pitchFamily="18" charset="0"/>
              </a:rPr>
              <a:t>OpenMPI</a:t>
            </a:r>
            <a:r>
              <a:rPr lang="en-US" dirty="0">
                <a:latin typeface="Times New Roman" panose="02020603050405020304" pitchFamily="18" charset="0"/>
                <a:cs typeface="Times New Roman" panose="02020603050405020304" pitchFamily="18" charset="0"/>
              </a:rPr>
              <a:t> or other</a:t>
            </a:r>
          </a:p>
          <a:p>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support C,C++ and FORTRAN</a:t>
            </a:r>
          </a:p>
          <a:p>
            <a:r>
              <a:rPr lang="en-US" dirty="0">
                <a:latin typeface="Times New Roman" panose="02020603050405020304" pitchFamily="18" charset="0"/>
                <a:cs typeface="Times New Roman" panose="02020603050405020304" pitchFamily="18" charset="0"/>
              </a:rPr>
              <a:t>MPI target both distributed as well shared memory system</a:t>
            </a:r>
          </a:p>
          <a:p>
            <a:r>
              <a:rPr lang="en-US" dirty="0">
                <a:latin typeface="Times New Roman" panose="02020603050405020304" pitchFamily="18" charset="0"/>
                <a:cs typeface="Times New Roman" panose="02020603050405020304" pitchFamily="18" charset="0"/>
              </a:rPr>
              <a:t>Process and Thread based Parallelism</a:t>
            </a:r>
          </a:p>
          <a:p>
            <a:r>
              <a:rPr lang="en-US" dirty="0">
                <a:latin typeface="Times New Roman" panose="02020603050405020304" pitchFamily="18" charset="0"/>
                <a:cs typeface="Times New Roman" panose="02020603050405020304" pitchFamily="18" charset="0"/>
              </a:rPr>
              <a:t>There are overheads associated with transferring message from one process to another</a:t>
            </a:r>
          </a:p>
        </p:txBody>
      </p:sp>
    </p:spTree>
    <p:extLst>
      <p:ext uri="{BB962C8B-B14F-4D97-AF65-F5344CB8AC3E}">
        <p14:creationId xmlns:p14="http://schemas.microsoft.com/office/powerpoint/2010/main" val="30051709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715"/>
          </a:xfrm>
        </p:spPr>
        <p:txBody>
          <a:bodyPr>
            <a:normAutofit/>
          </a:bodyPr>
          <a:lstStyle/>
          <a:p>
            <a:pPr algn="ctr"/>
            <a:r>
              <a:rPr lang="en-US" sz="3600" dirty="0" err="1">
                <a:latin typeface="Times New Roman" panose="02020603050405020304" pitchFamily="18" charset="0"/>
                <a:cs typeface="Times New Roman" panose="02020603050405020304" pitchFamily="18" charset="0"/>
              </a:rPr>
              <a:t>Contd</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7" y="915354"/>
            <a:ext cx="5157787" cy="823912"/>
          </a:xfrm>
        </p:spPr>
        <p:txBody>
          <a:bodyPr/>
          <a:lstStyle/>
          <a:p>
            <a:r>
              <a:rPr lang="en-US" dirty="0" err="1">
                <a:latin typeface="Times New Roman" panose="02020603050405020304" pitchFamily="18" charset="0"/>
                <a:cs typeface="Times New Roman" panose="02020603050405020304" pitchFamily="18" charset="0"/>
              </a:rPr>
              <a:t>OpenMP</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9788" y="1739266"/>
            <a:ext cx="5157787" cy="4450397"/>
          </a:xfrm>
        </p:spPr>
        <p:txBody>
          <a:bodyPr>
            <a:normAutofit/>
          </a:bodyPr>
          <a:lstStyle/>
          <a:p>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OpenMP</a:t>
            </a:r>
            <a:r>
              <a:rPr lang="en-US" sz="2400" dirty="0">
                <a:latin typeface="Times New Roman" panose="02020603050405020304" pitchFamily="18" charset="0"/>
                <a:cs typeface="Times New Roman" panose="02020603050405020304" pitchFamily="18" charset="0"/>
              </a:rPr>
              <a:t> , threads have both private as well shared variable </a:t>
            </a:r>
          </a:p>
          <a:p>
            <a:r>
              <a:rPr lang="en-US" sz="2400" dirty="0">
                <a:latin typeface="Times New Roman" panose="02020603050405020304" pitchFamily="18" charset="0"/>
                <a:cs typeface="Times New Roman" panose="02020603050405020304" pitchFamily="18" charset="0"/>
              </a:rPr>
              <a:t>Data racing is inherent in </a:t>
            </a:r>
            <a:r>
              <a:rPr lang="en-US" sz="2400" dirty="0" err="1">
                <a:latin typeface="Times New Roman" panose="02020603050405020304" pitchFamily="18" charset="0"/>
                <a:cs typeface="Times New Roman" panose="02020603050405020304" pitchFamily="18" charset="0"/>
              </a:rPr>
              <a:t>OpenMP</a:t>
            </a:r>
            <a:r>
              <a:rPr lang="en-US" sz="2400" dirty="0">
                <a:latin typeface="Times New Roman" panose="02020603050405020304" pitchFamily="18" charset="0"/>
                <a:cs typeface="Times New Roman" panose="02020603050405020304" pitchFamily="18" charset="0"/>
              </a:rPr>
              <a:t> model </a:t>
            </a:r>
          </a:p>
          <a:p>
            <a:r>
              <a:rPr lang="en-US" sz="2400" dirty="0">
                <a:latin typeface="Times New Roman" panose="02020603050405020304" pitchFamily="18" charset="0"/>
                <a:cs typeface="Times New Roman" panose="02020603050405020304" pitchFamily="18" charset="0"/>
              </a:rPr>
              <a:t>Need to add  </a:t>
            </a:r>
            <a:r>
              <a:rPr lang="en-US" sz="2400" dirty="0" err="1">
                <a:latin typeface="Times New Roman" panose="02020603050405020304" pitchFamily="18" charset="0"/>
                <a:cs typeface="Times New Roman" panose="02020603050405020304" pitchFamily="18" charset="0"/>
              </a:rPr>
              <a:t>omp.h</a:t>
            </a:r>
            <a:r>
              <a:rPr lang="en-US" sz="2400" dirty="0">
                <a:latin typeface="Times New Roman" panose="02020603050405020304" pitchFamily="18" charset="0"/>
                <a:cs typeface="Times New Roman" panose="02020603050405020304" pitchFamily="18" charset="0"/>
              </a:rPr>
              <a:t> and then can directly compile code </a:t>
            </a:r>
            <a:r>
              <a:rPr lang="en-US" sz="2400" dirty="0" smtClean="0">
                <a:latin typeface="Times New Roman" panose="02020603050405020304" pitchFamily="18" charset="0"/>
                <a:cs typeface="Times New Roman" panose="02020603050405020304" pitchFamily="18" charset="0"/>
              </a:rPr>
              <a:t>with  compiler option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fopenmp</a:t>
            </a:r>
            <a:r>
              <a:rPr lang="en-US" sz="2400" dirty="0">
                <a:latin typeface="Times New Roman" panose="02020603050405020304" pitchFamily="18" charset="0"/>
                <a:cs typeface="Times New Roman" panose="02020603050405020304" pitchFamily="18" charset="0"/>
              </a:rPr>
              <a:t> in Linux environment </a:t>
            </a:r>
          </a:p>
          <a:p>
            <a:endParaRPr lang="en-US" sz="24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172200" y="960597"/>
            <a:ext cx="5183188" cy="823912"/>
          </a:xfrm>
        </p:spPr>
        <p:txBody>
          <a:bodyPr/>
          <a:lstStyle/>
          <a:p>
            <a:r>
              <a:rPr lang="en-US" dirty="0">
                <a:latin typeface="Times New Roman" panose="02020603050405020304" pitchFamily="18" charset="0"/>
                <a:cs typeface="Times New Roman" panose="02020603050405020304" pitchFamily="18" charset="0"/>
              </a:rPr>
              <a:t>MPI</a:t>
            </a:r>
          </a:p>
        </p:txBody>
      </p:sp>
      <p:sp>
        <p:nvSpPr>
          <p:cNvPr id="6" name="Content Placeholder 5"/>
          <p:cNvSpPr>
            <a:spLocks noGrp="1"/>
          </p:cNvSpPr>
          <p:nvPr>
            <p:ph sz="quarter" idx="4"/>
          </p:nvPr>
        </p:nvSpPr>
        <p:spPr>
          <a:xfrm>
            <a:off x="6172200" y="1739266"/>
            <a:ext cx="5183188" cy="4450397"/>
          </a:xfrm>
        </p:spPr>
        <p:txBody>
          <a:bodyPr>
            <a:normAutofit/>
          </a:bodyPr>
          <a:lstStyle/>
          <a:p>
            <a:r>
              <a:rPr lang="en-US" sz="2400" dirty="0">
                <a:latin typeface="Times New Roman" panose="02020603050405020304" pitchFamily="18" charset="0"/>
                <a:cs typeface="Times New Roman" panose="02020603050405020304" pitchFamily="18" charset="0"/>
              </a:rPr>
              <a:t>Process in MPI  has private variable only, no shared variable </a:t>
            </a:r>
          </a:p>
          <a:p>
            <a:r>
              <a:rPr lang="en-US" sz="2400" dirty="0">
                <a:latin typeface="Times New Roman" panose="02020603050405020304" pitchFamily="18" charset="0"/>
                <a:cs typeface="Times New Roman" panose="02020603050405020304" pitchFamily="18" charset="0"/>
              </a:rPr>
              <a:t>Data racing not there if not using any thread in the process</a:t>
            </a:r>
          </a:p>
          <a:p>
            <a:pPr eaLnBrk="0" fontAlgn="base" hangingPunct="0">
              <a:lnSpc>
                <a:spcPct val="100000"/>
              </a:lnSpc>
              <a:spcBef>
                <a:spcPct val="0"/>
              </a:spcBef>
              <a:spcAft>
                <a:spcPct val="0"/>
              </a:spcAft>
            </a:pPr>
            <a:r>
              <a:rPr lang="en-US" altLang="en-US" sz="2400" dirty="0">
                <a:solidFill>
                  <a:srgbClr val="222222"/>
                </a:solidFill>
                <a:latin typeface="Times New Roman" panose="02020603050405020304" pitchFamily="18" charset="0"/>
                <a:cs typeface="Times New Roman" panose="02020603050405020304" pitchFamily="18" charset="0"/>
              </a:rPr>
              <a:t>Compilation of MPI program require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400" dirty="0">
                <a:solidFill>
                  <a:srgbClr val="222222"/>
                </a:solidFill>
                <a:latin typeface="Times New Roman" panose="02020603050405020304" pitchFamily="18" charset="0"/>
                <a:cs typeface="Times New Roman" panose="02020603050405020304" pitchFamily="18" charset="0"/>
              </a:rPr>
              <a:t>    1. Adding header file : #include "</a:t>
            </a:r>
            <a:r>
              <a:rPr lang="en-US" altLang="en-US" sz="2400" dirty="0" err="1">
                <a:solidFill>
                  <a:srgbClr val="222222"/>
                </a:solidFill>
                <a:latin typeface="Times New Roman" panose="02020603050405020304" pitchFamily="18" charset="0"/>
                <a:cs typeface="Times New Roman" panose="02020603050405020304" pitchFamily="18" charset="0"/>
              </a:rPr>
              <a:t>mpi.h</a:t>
            </a:r>
            <a:r>
              <a:rPr lang="en-US" altLang="en-US" sz="2400" dirty="0">
                <a:solidFill>
                  <a:srgbClr val="222222"/>
                </a:solidFill>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400" dirty="0">
                <a:solidFill>
                  <a:srgbClr val="222222"/>
                </a:solidFill>
                <a:latin typeface="Times New Roman" panose="02020603050405020304" pitchFamily="18" charset="0"/>
                <a:cs typeface="Times New Roman" panose="02020603050405020304" pitchFamily="18" charset="0"/>
              </a:rPr>
              <a:t>    2. compiler as:(in </a:t>
            </a:r>
            <a:r>
              <a:rPr lang="en-US" altLang="en-US" sz="2400" dirty="0" err="1">
                <a:solidFill>
                  <a:srgbClr val="222222"/>
                </a:solidFill>
                <a:latin typeface="Times New Roman" panose="02020603050405020304" pitchFamily="18" charset="0"/>
                <a:cs typeface="Times New Roman" panose="02020603050405020304" pitchFamily="18" charset="0"/>
              </a:rPr>
              <a:t>linux</a:t>
            </a:r>
            <a:r>
              <a:rPr lang="en-US" altLang="en-US" sz="2400" dirty="0">
                <a:solidFill>
                  <a:srgbClr val="222222"/>
                </a:solidFill>
                <a:latin typeface="Times New Roman" panose="02020603050405020304" pitchFamily="18" charset="0"/>
                <a:cs typeface="Times New Roman" panose="02020603050405020304" pitchFamily="18" charset="0"/>
              </a:rPr>
              <a:t> )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400" dirty="0">
                <a:solidFill>
                  <a:srgbClr val="222222"/>
                </a:solidFill>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mpic</a:t>
            </a:r>
            <a:r>
              <a:rPr kumimoji="0" lang="en-US" altLang="en-US" sz="2400" b="0" i="1"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mpi.cxx -o 	</a:t>
            </a:r>
            <a:r>
              <a:rPr kumimoji="0" lang="en-US" altLang="en-US" sz="2400" b="0" i="1"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mpiExe</a:t>
            </a:r>
            <a:r>
              <a:rPr kumimoji="0" lang="en-US" altLang="en-US" b="0" i="1"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47632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Sample Program  – Hello World!</a:t>
            </a:r>
          </a:p>
        </p:txBody>
      </p:sp>
      <p:sp>
        <p:nvSpPr>
          <p:cNvPr id="6" name="Text Placeholder 5"/>
          <p:cNvSpPr>
            <a:spLocks noGrp="1"/>
          </p:cNvSpPr>
          <p:nvPr>
            <p:ph type="body" idx="1"/>
          </p:nvPr>
        </p:nvSpPr>
        <p:spPr>
          <a:xfrm>
            <a:off x="839788" y="1308616"/>
            <a:ext cx="5157787" cy="405214"/>
          </a:xfrm>
        </p:spPr>
        <p:txBody>
          <a:bodyPr>
            <a:normAutofit lnSpcReduction="10000"/>
          </a:bodyPr>
          <a:lstStyle/>
          <a:p>
            <a:r>
              <a:rPr lang="en-US" dirty="0" err="1">
                <a:latin typeface="Times New Roman" panose="02020603050405020304" pitchFamily="18" charset="0"/>
                <a:cs typeface="Times New Roman" panose="02020603050405020304" pitchFamily="18" charset="0"/>
              </a:rPr>
              <a:t>OpenMP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839788" y="1713830"/>
            <a:ext cx="5157787" cy="4475833"/>
          </a:xfrm>
        </p:spPr>
        <p:txBody>
          <a:bodyPr>
            <a:noAutofit/>
          </a:bodyPr>
          <a:lstStyle/>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omp.h</a:t>
            </a:r>
            <a:r>
              <a:rPr lang="en-US" sz="1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stdio.h</a:t>
            </a:r>
            <a:r>
              <a:rPr lang="en-US" sz="1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stdlib.h</a:t>
            </a:r>
            <a:r>
              <a:rPr lang="en-US" sz="1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main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argc</a:t>
            </a:r>
            <a:r>
              <a:rPr lang="en-US" sz="1400" dirty="0">
                <a:latin typeface="Times New Roman" panose="02020603050405020304" pitchFamily="18" charset="0"/>
                <a:cs typeface="Times New Roman" panose="02020603050405020304" pitchFamily="18" charset="0"/>
              </a:rPr>
              <a:t>, char *</a:t>
            </a:r>
            <a:r>
              <a:rPr lang="en-US" sz="1400" dirty="0" err="1">
                <a:latin typeface="Times New Roman" panose="02020603050405020304" pitchFamily="18" charset="0"/>
                <a:cs typeface="Times New Roman" panose="02020603050405020304" pitchFamily="18" charset="0"/>
              </a:rPr>
              <a:t>argv</a:t>
            </a: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nthreads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tid</a:t>
            </a: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Fork a team of threads giving them their own copies of variables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#pragma </a:t>
            </a:r>
            <a:r>
              <a:rPr lang="en-US" sz="1400" dirty="0" err="1">
                <a:latin typeface="Times New Roman" panose="02020603050405020304" pitchFamily="18" charset="0"/>
                <a:cs typeface="Times New Roman" panose="02020603050405020304" pitchFamily="18" charset="0"/>
              </a:rPr>
              <a:t>omp</a:t>
            </a:r>
            <a:r>
              <a:rPr lang="en-US" sz="1400" dirty="0">
                <a:latin typeface="Times New Roman" panose="02020603050405020304" pitchFamily="18" charset="0"/>
                <a:cs typeface="Times New Roman" panose="02020603050405020304" pitchFamily="18" charset="0"/>
              </a:rPr>
              <a:t> parallel private(</a:t>
            </a:r>
            <a:r>
              <a:rPr lang="en-US" sz="1400" dirty="0" err="1">
                <a:latin typeface="Times New Roman" panose="02020603050405020304" pitchFamily="18" charset="0"/>
                <a:cs typeface="Times New Roman" panose="02020603050405020304" pitchFamily="18" charset="0"/>
              </a:rPr>
              <a:t>nthreads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tid</a:t>
            </a: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 Obtain thread number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omp_get_thread_num</a:t>
            </a: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("Hello World from thread = %d\n", </a:t>
            </a:r>
            <a:r>
              <a:rPr lang="en-US" sz="1400" dirty="0" err="1">
                <a:latin typeface="Times New Roman" panose="02020603050405020304" pitchFamily="18" charset="0"/>
                <a:cs typeface="Times New Roman" panose="02020603050405020304" pitchFamily="18" charset="0"/>
              </a:rPr>
              <a:t>tid</a:t>
            </a: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 Only master thread does this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tid</a:t>
            </a:r>
            <a:r>
              <a:rPr lang="en-US" sz="1400" dirty="0">
                <a:latin typeface="Times New Roman" panose="02020603050405020304" pitchFamily="18" charset="0"/>
                <a:cs typeface="Times New Roman" panose="02020603050405020304" pitchFamily="18" charset="0"/>
              </a:rPr>
              <a:t> == 0)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nthreads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omp_get_num_threads</a:t>
            </a: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printf</a:t>
            </a:r>
            <a:r>
              <a:rPr lang="en-US" sz="1400" dirty="0">
                <a:latin typeface="Times New Roman" panose="02020603050405020304" pitchFamily="18" charset="0"/>
                <a:cs typeface="Times New Roman" panose="02020603050405020304" pitchFamily="18" charset="0"/>
              </a:rPr>
              <a:t>("Number of threads = %d\n", </a:t>
            </a:r>
            <a:r>
              <a:rPr lang="en-US" sz="1400" dirty="0" err="1">
                <a:latin typeface="Times New Roman" panose="02020603050405020304" pitchFamily="18" charset="0"/>
                <a:cs typeface="Times New Roman" panose="02020603050405020304" pitchFamily="18" charset="0"/>
              </a:rPr>
              <a:t>nthreads</a:t>
            </a:r>
            <a:r>
              <a:rPr lang="en-US" sz="1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1400" dirty="0">
                <a:latin typeface="Times New Roman" panose="02020603050405020304" pitchFamily="18" charset="0"/>
                <a:cs typeface="Times New Roman" panose="02020603050405020304" pitchFamily="18" charset="0"/>
              </a:rPr>
              <a:t>  }  /* All threads join master thread and disband */</a:t>
            </a:r>
          </a:p>
          <a:p>
            <a:pPr marL="0" indent="0">
              <a:lnSpc>
                <a:spcPct val="100000"/>
              </a:lnSpc>
              <a:spcBef>
                <a:spcPts val="0"/>
              </a:spcBef>
              <a:buNone/>
            </a:pPr>
            <a:r>
              <a:rPr lang="en-US" sz="1400" dirty="0"/>
              <a:t>}</a:t>
            </a:r>
          </a:p>
        </p:txBody>
      </p:sp>
      <p:sp>
        <p:nvSpPr>
          <p:cNvPr id="7" name="Text Placeholder 6"/>
          <p:cNvSpPr>
            <a:spLocks noGrp="1"/>
          </p:cNvSpPr>
          <p:nvPr>
            <p:ph type="body" sz="quarter" idx="3"/>
          </p:nvPr>
        </p:nvSpPr>
        <p:spPr>
          <a:xfrm>
            <a:off x="6172200" y="1285474"/>
            <a:ext cx="5183188" cy="405214"/>
          </a:xfrm>
        </p:spPr>
        <p:txBody>
          <a:bodyPr>
            <a:normAutofit lnSpcReduction="10000"/>
          </a:bodyPr>
          <a:lstStyle/>
          <a:p>
            <a:r>
              <a:rPr lang="en-US" dirty="0">
                <a:latin typeface="Times New Roman" panose="02020603050405020304" pitchFamily="18" charset="0"/>
                <a:cs typeface="Times New Roman" panose="02020603050405020304" pitchFamily="18" charset="0"/>
              </a:rPr>
              <a:t>MPI</a:t>
            </a:r>
          </a:p>
        </p:txBody>
      </p:sp>
      <p:sp>
        <p:nvSpPr>
          <p:cNvPr id="8" name="Content Placeholder 7"/>
          <p:cNvSpPr>
            <a:spLocks noGrp="1"/>
          </p:cNvSpPr>
          <p:nvPr>
            <p:ph sz="quarter" idx="4"/>
          </p:nvPr>
        </p:nvSpPr>
        <p:spPr>
          <a:xfrm>
            <a:off x="6172200" y="1713830"/>
            <a:ext cx="5183188" cy="4475833"/>
          </a:xfrm>
        </p:spPr>
        <p:txBody>
          <a:bodyPr>
            <a:noAutofit/>
          </a:bodyPr>
          <a:lstStyle/>
          <a:p>
            <a:pPr marL="0" indent="0">
              <a:spcBef>
                <a:spcPts val="0"/>
              </a:spcBef>
              <a:buNone/>
            </a:pPr>
            <a:r>
              <a:rPr lang="en-US" sz="1400" dirty="0"/>
              <a:t> </a:t>
            </a: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iostream</a:t>
            </a:r>
            <a:r>
              <a:rPr lang="en-US" sz="1400" dirty="0">
                <a:latin typeface="Times New Roman" panose="02020603050405020304" pitchFamily="18" charset="0"/>
                <a:cs typeface="Times New Roman" panose="02020603050405020304" pitchFamily="18" charset="0"/>
              </a:rPr>
              <a:t>&gt;</a:t>
            </a:r>
          </a:p>
          <a:p>
            <a:pPr marL="0" indent="0">
              <a:spcBef>
                <a:spcPts val="0"/>
              </a:spcBef>
              <a:buNone/>
            </a:pP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mpi.h</a:t>
            </a:r>
            <a:r>
              <a:rPr lang="en-US" sz="1400" dirty="0">
                <a:latin typeface="Times New Roman" panose="02020603050405020304" pitchFamily="18" charset="0"/>
                <a:cs typeface="Times New Roman" panose="02020603050405020304" pitchFamily="18" charset="0"/>
              </a:rPr>
              <a:t>&gt;</a:t>
            </a: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r>
              <a:rPr lang="en-US" sz="1400" dirty="0">
                <a:latin typeface="Times New Roman" panose="02020603050405020304" pitchFamily="18" charset="0"/>
                <a:cs typeface="Times New Roman" panose="02020603050405020304" pitchFamily="18" charset="0"/>
              </a:rPr>
              <a:t>using namespace </a:t>
            </a:r>
            <a:r>
              <a:rPr lang="en-US" sz="1400" dirty="0" err="1">
                <a:latin typeface="Times New Roman" panose="02020603050405020304" pitchFamily="18" charset="0"/>
                <a:cs typeface="Times New Roman" panose="02020603050405020304" pitchFamily="18" charset="0"/>
              </a:rPr>
              <a:t>std</a:t>
            </a:r>
            <a:r>
              <a:rPr lang="en-US" sz="1400" dirty="0">
                <a:latin typeface="Times New Roman" panose="02020603050405020304" pitchFamily="18" charset="0"/>
                <a:cs typeface="Times New Roman" panose="02020603050405020304" pitchFamily="18" charset="0"/>
              </a:rPr>
              <a:t>;</a:t>
            </a:r>
          </a:p>
          <a:p>
            <a:pPr marL="0" indent="0">
              <a:spcBef>
                <a:spcPts val="0"/>
              </a:spcBef>
              <a:buNone/>
            </a:pP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main(</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argc,char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argv</a:t>
            </a:r>
            <a:r>
              <a:rPr lang="en-US" sz="1400" dirty="0">
                <a:latin typeface="Times New Roman" panose="02020603050405020304" pitchFamily="18" charset="0"/>
                <a:cs typeface="Times New Roman" panose="02020603050405020304" pitchFamily="18" charset="0"/>
              </a:rPr>
              <a:t>)</a:t>
            </a:r>
          </a:p>
          <a:p>
            <a:pPr marL="0" indent="0">
              <a:spcBef>
                <a:spcPts val="0"/>
              </a:spcBef>
              <a:buNone/>
            </a:pPr>
            <a:r>
              <a:rPr lang="en-US" sz="1400" dirty="0">
                <a:latin typeface="Times New Roman" panose="02020603050405020304" pitchFamily="18" charset="0"/>
                <a:cs typeface="Times New Roman" panose="02020603050405020304" pitchFamily="18" charset="0"/>
              </a:rPr>
              <a:t>{</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numprocs</a:t>
            </a:r>
            <a:r>
              <a:rPr lang="en-US" sz="1400" dirty="0">
                <a:latin typeface="Times New Roman" panose="02020603050405020304" pitchFamily="18" charset="0"/>
                <a:cs typeface="Times New Roman" panose="02020603050405020304" pitchFamily="18" charset="0"/>
              </a:rPr>
              <a:t>;</a:t>
            </a: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MPI_Init</a:t>
            </a:r>
            <a:r>
              <a:rPr lang="en-US" sz="1400" dirty="0">
                <a:latin typeface="Times New Roman" panose="02020603050405020304" pitchFamily="18" charset="0"/>
                <a:cs typeface="Times New Roman" panose="02020603050405020304" pitchFamily="18" charset="0"/>
              </a:rPr>
              <a:t>(&amp;</a:t>
            </a:r>
            <a:r>
              <a:rPr lang="en-US" sz="1400" dirty="0" err="1">
                <a:latin typeface="Times New Roman" panose="02020603050405020304" pitchFamily="18" charset="0"/>
                <a:cs typeface="Times New Roman" panose="02020603050405020304" pitchFamily="18" charset="0"/>
              </a:rPr>
              <a:t>argc</a:t>
            </a:r>
            <a:r>
              <a:rPr lang="en-US" sz="1400" dirty="0">
                <a:latin typeface="Times New Roman" panose="02020603050405020304" pitchFamily="18" charset="0"/>
                <a:cs typeface="Times New Roman" panose="02020603050405020304" pitchFamily="18" charset="0"/>
              </a:rPr>
              <a:t>,&amp;</a:t>
            </a:r>
            <a:r>
              <a:rPr lang="en-US" sz="1400" dirty="0" err="1">
                <a:latin typeface="Times New Roman" panose="02020603050405020304" pitchFamily="18" charset="0"/>
                <a:cs typeface="Times New Roman" panose="02020603050405020304" pitchFamily="18" charset="0"/>
              </a:rPr>
              <a:t>argv</a:t>
            </a:r>
            <a:r>
              <a:rPr lang="en-US" sz="1400" dirty="0">
                <a:latin typeface="Times New Roman" panose="02020603050405020304" pitchFamily="18" charset="0"/>
                <a:cs typeface="Times New Roman" panose="02020603050405020304" pitchFamily="18" charset="0"/>
              </a:rPr>
              <a:t>);</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MPI_Comm_size</a:t>
            </a:r>
            <a:r>
              <a:rPr lang="en-US" sz="1400" dirty="0">
                <a:latin typeface="Times New Roman" panose="02020603050405020304" pitchFamily="18" charset="0"/>
                <a:cs typeface="Times New Roman" panose="02020603050405020304" pitchFamily="18" charset="0"/>
              </a:rPr>
              <a:t>(MPI_COMM_WORLD,&amp;</a:t>
            </a:r>
            <a:r>
              <a:rPr lang="en-US" sz="1400" dirty="0" err="1">
                <a:latin typeface="Times New Roman" panose="02020603050405020304" pitchFamily="18" charset="0"/>
                <a:cs typeface="Times New Roman" panose="02020603050405020304" pitchFamily="18" charset="0"/>
              </a:rPr>
              <a:t>numprocs</a:t>
            </a:r>
            <a:r>
              <a:rPr lang="en-US" sz="1400" dirty="0">
                <a:latin typeface="Times New Roman" panose="02020603050405020304" pitchFamily="18" charset="0"/>
                <a:cs typeface="Times New Roman" panose="02020603050405020304" pitchFamily="18" charset="0"/>
              </a:rPr>
              <a:t>);</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MPI_Comm_rank</a:t>
            </a:r>
            <a:r>
              <a:rPr lang="en-US" sz="1400" dirty="0">
                <a:latin typeface="Times New Roman" panose="02020603050405020304" pitchFamily="18" charset="0"/>
                <a:cs typeface="Times New Roman" panose="02020603050405020304" pitchFamily="18" charset="0"/>
              </a:rPr>
              <a:t>(MPI_COMM_WORLD,&amp;</a:t>
            </a:r>
            <a:r>
              <a:rPr lang="en-US" sz="1400" dirty="0" err="1">
                <a:latin typeface="Times New Roman" panose="02020603050405020304" pitchFamily="18" charset="0"/>
                <a:cs typeface="Times New Roman" panose="02020603050405020304" pitchFamily="18" charset="0"/>
              </a:rPr>
              <a:t>myid</a:t>
            </a:r>
            <a:r>
              <a:rPr lang="en-US" sz="1400" dirty="0">
                <a:latin typeface="Times New Roman" panose="02020603050405020304" pitchFamily="18" charset="0"/>
                <a:cs typeface="Times New Roman" panose="02020603050405020304" pitchFamily="18" charset="0"/>
              </a:rPr>
              <a:t>);</a:t>
            </a: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r>
              <a:rPr lang="en-US" sz="1400" dirty="0">
                <a:latin typeface="Times New Roman" panose="02020603050405020304" pitchFamily="18" charset="0"/>
                <a:cs typeface="Times New Roman" panose="02020603050405020304" pitchFamily="18" charset="0"/>
              </a:rPr>
              <a:t>        /* output  my rank */</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cout</a:t>
            </a:r>
            <a:r>
              <a:rPr lang="en-US" sz="1400" dirty="0">
                <a:latin typeface="Times New Roman" panose="02020603050405020304" pitchFamily="18" charset="0"/>
                <a:cs typeface="Times New Roman" panose="02020603050405020304" pitchFamily="18" charset="0"/>
              </a:rPr>
              <a:t>&lt;&lt;"Hello from "&lt;&lt;</a:t>
            </a:r>
            <a:r>
              <a:rPr lang="en-US" sz="1400" dirty="0" err="1">
                <a:latin typeface="Times New Roman" panose="02020603050405020304" pitchFamily="18" charset="0"/>
                <a:cs typeface="Times New Roman" panose="02020603050405020304" pitchFamily="18" charset="0"/>
              </a:rPr>
              <a:t>myid</a:t>
            </a:r>
            <a:r>
              <a:rPr lang="en-US" sz="1400" dirty="0">
                <a:latin typeface="Times New Roman" panose="02020603050405020304" pitchFamily="18" charset="0"/>
                <a:cs typeface="Times New Roman" panose="02020603050405020304" pitchFamily="18" charset="0"/>
              </a:rPr>
              <a:t>&lt;&lt;</a:t>
            </a:r>
            <a:r>
              <a:rPr lang="en-US" sz="1400" dirty="0" err="1">
                <a:latin typeface="Times New Roman" panose="02020603050405020304" pitchFamily="18" charset="0"/>
                <a:cs typeface="Times New Roman" panose="02020603050405020304" pitchFamily="18" charset="0"/>
              </a:rPr>
              <a:t>endl</a:t>
            </a:r>
            <a:r>
              <a:rPr lang="en-US" sz="1400" dirty="0">
                <a:latin typeface="Times New Roman" panose="02020603050405020304" pitchFamily="18" charset="0"/>
                <a:cs typeface="Times New Roman" panose="02020603050405020304" pitchFamily="18" charset="0"/>
              </a:rPr>
              <a:t>;</a:t>
            </a:r>
          </a:p>
          <a:p>
            <a:pPr marL="0" indent="0">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MPI_Finalize</a:t>
            </a:r>
            <a:r>
              <a:rPr lang="en-US" sz="1400" dirty="0">
                <a:latin typeface="Times New Roman" panose="02020603050405020304" pitchFamily="18" charset="0"/>
                <a:cs typeface="Times New Roman" panose="02020603050405020304" pitchFamily="18" charset="0"/>
              </a:rPr>
              <a:t>();</a:t>
            </a:r>
          </a:p>
          <a:p>
            <a:pPr marL="0" indent="0">
              <a:spcBef>
                <a:spcPts val="0"/>
              </a:spcBef>
              <a:buNone/>
            </a:pPr>
            <a:endParaRPr lang="en-US" sz="1400" dirty="0">
              <a:latin typeface="Times New Roman" panose="02020603050405020304" pitchFamily="18" charset="0"/>
              <a:cs typeface="Times New Roman" panose="02020603050405020304" pitchFamily="18" charset="0"/>
            </a:endParaRPr>
          </a:p>
          <a:p>
            <a:pPr marL="0" indent="0">
              <a:spcBef>
                <a:spcPts val="0"/>
              </a:spcBef>
              <a:buNone/>
            </a:pP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082348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Hybrid MPI</a:t>
            </a:r>
          </a:p>
        </p:txBody>
      </p:sp>
      <p:sp>
        <p:nvSpPr>
          <p:cNvPr id="7" name="Content Placeholder 6"/>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Pure MPI(One MPI process per core)</a:t>
            </a:r>
          </a:p>
          <a:p>
            <a:r>
              <a:rPr lang="en-US" sz="2400" dirty="0">
                <a:latin typeface="Times New Roman" panose="02020603050405020304" pitchFamily="18" charset="0"/>
                <a:cs typeface="Times New Roman" panose="02020603050405020304" pitchFamily="18" charset="0"/>
              </a:rPr>
              <a:t>Hybrid: MPI + </a:t>
            </a:r>
            <a:r>
              <a:rPr lang="en-US" sz="2400" dirty="0" err="1">
                <a:latin typeface="Times New Roman" panose="02020603050405020304" pitchFamily="18" charset="0"/>
                <a:cs typeface="Times New Roman" panose="02020603050405020304" pitchFamily="18" charset="0"/>
              </a:rPr>
              <a:t>OpenMP</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shared memory </a:t>
            </a:r>
            <a:r>
              <a:rPr lang="en-US" sz="2400" dirty="0" err="1">
                <a:latin typeface="Times New Roman" panose="02020603050405020304" pitchFamily="18" charset="0"/>
                <a:cs typeface="Times New Roman" panose="02020603050405020304" pitchFamily="18" charset="0"/>
              </a:rPr>
              <a:t>OpenMP</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distributed memory MPI</a:t>
            </a:r>
          </a:p>
          <a:p>
            <a:pPr marL="0" indent="0">
              <a:buNone/>
            </a:pPr>
            <a:endParaRPr lang="en-US" dirty="0"/>
          </a:p>
        </p:txBody>
      </p:sp>
      <p:pic>
        <p:nvPicPr>
          <p:cNvPr id="8" name="Picture 7"/>
          <p:cNvPicPr>
            <a:picLocks noChangeAspect="1"/>
          </p:cNvPicPr>
          <p:nvPr/>
        </p:nvPicPr>
        <p:blipFill rotWithShape="1">
          <a:blip r:embed="rId2"/>
          <a:srcRect l="49670" t="34945" r="24990" b="53424"/>
          <a:stretch/>
        </p:blipFill>
        <p:spPr>
          <a:xfrm>
            <a:off x="6928835" y="1690689"/>
            <a:ext cx="4314422" cy="1966912"/>
          </a:xfrm>
          <a:prstGeom prst="rect">
            <a:avLst/>
          </a:prstGeom>
        </p:spPr>
      </p:pic>
      <p:pic>
        <p:nvPicPr>
          <p:cNvPr id="9" name="Picture 8"/>
          <p:cNvPicPr>
            <a:picLocks noChangeAspect="1"/>
          </p:cNvPicPr>
          <p:nvPr/>
        </p:nvPicPr>
        <p:blipFill rotWithShape="1">
          <a:blip r:embed="rId3"/>
          <a:srcRect l="30566" t="59639" r="24693" b="23460"/>
          <a:stretch/>
        </p:blipFill>
        <p:spPr>
          <a:xfrm>
            <a:off x="838201" y="4001294"/>
            <a:ext cx="10405056" cy="2175669"/>
          </a:xfrm>
          <a:prstGeom prst="rect">
            <a:avLst/>
          </a:prstGeom>
        </p:spPr>
      </p:pic>
    </p:spTree>
    <p:extLst>
      <p:ext uri="{BB962C8B-B14F-4D97-AF65-F5344CB8AC3E}">
        <p14:creationId xmlns:p14="http://schemas.microsoft.com/office/powerpoint/2010/main" val="13998305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Open MP just makes it easier to write parallel code by hiding the ugly syntax. It does NOT help you in finding parallelism or figuring out the </a:t>
            </a:r>
            <a:r>
              <a:rPr lang="en-US" sz="2400" dirty="0" smtClean="0">
                <a:latin typeface="Times New Roman" panose="02020603050405020304" pitchFamily="18" charset="0"/>
                <a:cs typeface="Times New Roman" panose="02020603050405020304" pitchFamily="18" charset="0"/>
              </a:rPr>
              <a:t>dependencies. </a:t>
            </a:r>
            <a:r>
              <a:rPr lang="en-US" sz="2400" dirty="0">
                <a:latin typeface="Times New Roman" panose="02020603050405020304" pitchFamily="18" charset="0"/>
                <a:cs typeface="Times New Roman" panose="02020603050405020304" pitchFamily="18" charset="0"/>
              </a:rPr>
              <a:t>Both of these are still the programmer’s burden.</a:t>
            </a:r>
          </a:p>
          <a:p>
            <a:r>
              <a:rPr lang="en-US" sz="2400" dirty="0">
                <a:latin typeface="Times New Roman" panose="02020603050405020304" pitchFamily="18" charset="0"/>
                <a:cs typeface="Times New Roman" panose="02020603050405020304" pitchFamily="18" charset="0"/>
              </a:rPr>
              <a:t>Open MP has several advanced features which you can be used for more complex loops.</a:t>
            </a:r>
          </a:p>
          <a:p>
            <a:r>
              <a:rPr lang="en-US" sz="2400" dirty="0">
                <a:latin typeface="Times New Roman" panose="02020603050405020304" pitchFamily="18" charset="0"/>
                <a:cs typeface="Times New Roman" panose="02020603050405020304" pitchFamily="18" charset="0"/>
              </a:rPr>
              <a:t>Open MP is not general enough to be used for all kinds of parallelism. It is best equipped with pragmas for loop-level parallelism often found in compute intensive workloads. </a:t>
            </a:r>
            <a:r>
              <a:rPr lang="en-US" sz="2400" dirty="0" err="1">
                <a:latin typeface="Times New Roman" panose="02020603050405020304" pitchFamily="18" charset="0"/>
                <a:cs typeface="Times New Roman" panose="02020603050405020304" pitchFamily="18" charset="0"/>
              </a:rPr>
              <a:t>pthreads</a:t>
            </a:r>
            <a:r>
              <a:rPr lang="en-US" sz="2400" dirty="0">
                <a:latin typeface="Times New Roman" panose="02020603050405020304" pitchFamily="18" charset="0"/>
                <a:cs typeface="Times New Roman" panose="02020603050405020304" pitchFamily="18" charset="0"/>
              </a:rPr>
              <a:t> is universal and can be used for any type of parallelism, e.g., transactional workloads like the MySQL database. Thus, </a:t>
            </a:r>
            <a:r>
              <a:rPr lang="en-US" sz="2400" dirty="0" err="1">
                <a:latin typeface="Times New Roman" panose="02020603050405020304" pitchFamily="18" charset="0"/>
                <a:cs typeface="Times New Roman" panose="02020603050405020304" pitchFamily="18" charset="0"/>
              </a:rPr>
              <a:t>pthreads</a:t>
            </a:r>
            <a:r>
              <a:rPr lang="en-US" sz="2400" dirty="0">
                <a:latin typeface="Times New Roman" panose="02020603050405020304" pitchFamily="18" charset="0"/>
                <a:cs typeface="Times New Roman" panose="02020603050405020304" pitchFamily="18" charset="0"/>
              </a:rPr>
              <a:t> will continue to prevail because of such workloads.</a:t>
            </a:r>
          </a:p>
        </p:txBody>
      </p:sp>
    </p:spTree>
    <p:extLst>
      <p:ext uri="{BB962C8B-B14F-4D97-AF65-F5344CB8AC3E}">
        <p14:creationId xmlns:p14="http://schemas.microsoft.com/office/powerpoint/2010/main" val="41999910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Additional Parallel Processing Platforms</a:t>
            </a:r>
          </a:p>
        </p:txBody>
      </p:sp>
      <p:pic>
        <p:nvPicPr>
          <p:cNvPr id="4" name="Content Placeholder 3"/>
          <p:cNvPicPr>
            <a:picLocks noGrp="1" noChangeAspect="1"/>
          </p:cNvPicPr>
          <p:nvPr>
            <p:ph idx="1"/>
          </p:nvPr>
        </p:nvPicPr>
        <p:blipFill rotWithShape="1">
          <a:blip r:embed="rId2"/>
          <a:srcRect l="15499" t="37244" r="35246" b="30576"/>
          <a:stretch/>
        </p:blipFill>
        <p:spPr>
          <a:xfrm>
            <a:off x="838200" y="1690688"/>
            <a:ext cx="10515600" cy="4014653"/>
          </a:xfrm>
          <a:prstGeom prst="rect">
            <a:avLst/>
          </a:prstGeom>
        </p:spPr>
      </p:pic>
    </p:spTree>
    <p:extLst>
      <p:ext uri="{BB962C8B-B14F-4D97-AF65-F5344CB8AC3E}">
        <p14:creationId xmlns:p14="http://schemas.microsoft.com/office/powerpoint/2010/main" val="8790217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500062"/>
            <a:ext cx="10515600" cy="1325563"/>
          </a:xfrm>
        </p:spPr>
        <p:txBody>
          <a:bodyPr/>
          <a:lstStyle/>
          <a:p>
            <a:pPr algn="ctr"/>
            <a:r>
              <a:rPr lang="en-US" sz="3600"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If we need total control what is happening then </a:t>
            </a:r>
            <a:r>
              <a:rPr lang="en-US" dirty="0" err="1" smtClean="0">
                <a:latin typeface="Times New Roman" panose="02020603050405020304" pitchFamily="18" charset="0"/>
                <a:cs typeface="Times New Roman" panose="02020603050405020304" pitchFamily="18" charset="0"/>
              </a:rPr>
              <a:t>Pthreads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might be the best choices. </a:t>
            </a: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good cross-platform solution with less overhead and fewer integrated possibilities would be </a:t>
            </a:r>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OpenMP</a:t>
            </a:r>
            <a:r>
              <a:rPr lang="en-US" dirty="0">
                <a:latin typeface="Times New Roman" panose="02020603050405020304" pitchFamily="18" charset="0"/>
                <a:cs typeface="Times New Roman" panose="02020603050405020304" pitchFamily="18" charset="0"/>
              </a:rPr>
              <a:t> provides quite fast fork and join functions, which enables applications to stay sequential most of the time and only fork in time-critical sections. </a:t>
            </a:r>
          </a:p>
          <a:p>
            <a:r>
              <a:rPr lang="en-US" dirty="0">
                <a:latin typeface="Times New Roman" panose="02020603050405020304" pitchFamily="18" charset="0"/>
                <a:cs typeface="Times New Roman" panose="02020603050405020304" pitchFamily="18" charset="0"/>
              </a:rPr>
              <a:t>On the other hand using very low level functions provided by </a:t>
            </a:r>
            <a:r>
              <a:rPr lang="en-US" dirty="0" err="1">
                <a:latin typeface="Times New Roman" panose="02020603050405020304" pitchFamily="18" charset="0"/>
                <a:cs typeface="Times New Roman" panose="02020603050405020304" pitchFamily="18" charset="0"/>
              </a:rPr>
              <a:t>Pthreads</a:t>
            </a:r>
            <a:r>
              <a:rPr lang="en-US" dirty="0">
                <a:latin typeface="Times New Roman" panose="02020603050405020304" pitchFamily="18" charset="0"/>
                <a:cs typeface="Times New Roman" panose="02020603050405020304" pitchFamily="18" charset="0"/>
              </a:rPr>
              <a:t> will certainly result in applications that do mostly independent work but with very custom and flexible synchronization points.</a:t>
            </a:r>
          </a:p>
        </p:txBody>
      </p:sp>
    </p:spTree>
    <p:extLst>
      <p:ext uri="{BB962C8B-B14F-4D97-AF65-F5344CB8AC3E}">
        <p14:creationId xmlns:p14="http://schemas.microsoft.com/office/powerpoint/2010/main" val="3942623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771" y="2667751"/>
            <a:ext cx="10515600" cy="1325563"/>
          </a:xfrm>
        </p:spPr>
        <p:txBody>
          <a:bodyPr>
            <a:normAutofit fontScale="90000"/>
          </a:bodyPr>
          <a:lstStyle/>
          <a:p>
            <a:pPr algn="ctr"/>
            <a:r>
              <a:rPr lang="en-US" b="1" dirty="0" smtClean="0">
                <a:solidFill>
                  <a:srgbClr val="FF0000"/>
                </a:solidFill>
              </a:rPr>
              <a:t>Thank you!!</a:t>
            </a:r>
            <a:br>
              <a:rPr lang="en-US" b="1" dirty="0" smtClean="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Queries??</a:t>
            </a:r>
            <a:endParaRPr lang="en-US" b="1" dirty="0">
              <a:solidFill>
                <a:srgbClr val="FF0000"/>
              </a:solidFill>
            </a:endParaRPr>
          </a:p>
        </p:txBody>
      </p:sp>
    </p:spTree>
    <p:extLst>
      <p:ext uri="{BB962C8B-B14F-4D97-AF65-F5344CB8AC3E}">
        <p14:creationId xmlns:p14="http://schemas.microsoft.com/office/powerpoint/2010/main" val="206294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Process Vs Thread</a:t>
            </a:r>
          </a:p>
        </p:txBody>
      </p:sp>
      <p:pic>
        <p:nvPicPr>
          <p:cNvPr id="18435" name="Picture 5" descr="C:\Documents and Settings\surf\Desktop\proces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090738"/>
            <a:ext cx="401955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6" descr="C:\Documents and Settings\surf\Desktop\threa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25" y="2135188"/>
            <a:ext cx="424815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287589" y="6069013"/>
            <a:ext cx="8321675" cy="254000"/>
          </a:xfrm>
          <a:prstGeom prst="rect">
            <a:avLst/>
          </a:prstGeom>
        </p:spPr>
        <p:txBody>
          <a:bodyPr>
            <a:spAutoFit/>
          </a:bodyPr>
          <a:lstStyle/>
          <a:p>
            <a:pPr algn="ctr" eaLnBrk="1" hangingPunct="1">
              <a:spcBef>
                <a:spcPct val="50000"/>
              </a:spcBef>
              <a:defRPr/>
            </a:pPr>
            <a:r>
              <a:rPr lang="en-US" altLang="en-US" sz="1050" b="1" dirty="0"/>
              <a:t>Courtesy of Lawrence Livermore National Lab </a:t>
            </a:r>
            <a:r>
              <a:rPr lang="en-US" altLang="en-US" sz="1050" b="1" dirty="0">
                <a:latin typeface="Courier New" panose="02070309020205020404" pitchFamily="49" charset="0"/>
              </a:rPr>
              <a:t>http://www.llnl.gov/computing/tutorials/pthreads/</a:t>
            </a:r>
          </a:p>
        </p:txBody>
      </p:sp>
    </p:spTree>
    <p:extLst>
      <p:ext uri="{BB962C8B-B14F-4D97-AF65-F5344CB8AC3E}">
        <p14:creationId xmlns:p14="http://schemas.microsoft.com/office/powerpoint/2010/main" val="1458387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117558" y="365125"/>
            <a:ext cx="9236242" cy="1325563"/>
          </a:xfrm>
        </p:spPr>
        <p:txBody>
          <a:bodyPr>
            <a:norm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Per process vs per thread items</a:t>
            </a:r>
          </a:p>
        </p:txBody>
      </p:sp>
      <p:sp>
        <p:nvSpPr>
          <p:cNvPr id="8197" name="Rectangle 3"/>
          <p:cNvSpPr>
            <a:spLocks noGrp="1" noChangeArrowheads="1"/>
          </p:cNvSpPr>
          <p:nvPr>
            <p:ph idx="1"/>
          </p:nvPr>
        </p:nvSpPr>
        <p:spPr>
          <a:xfrm>
            <a:off x="2438400" y="4419601"/>
            <a:ext cx="7772400" cy="1711325"/>
          </a:xfrm>
        </p:spPr>
        <p:txBody>
          <a:bodyPr rtlCol="0">
            <a:normAutofit/>
          </a:bodyPr>
          <a:lstStyle/>
          <a:p>
            <a:pPr marL="91440" indent="-91440">
              <a:defRPr/>
            </a:pPr>
            <a:r>
              <a:rPr lang="en-US" altLang="en-US" sz="2400" dirty="0">
                <a:solidFill>
                  <a:schemeClr val="tx1">
                    <a:lumMod val="75000"/>
                    <a:lumOff val="25000"/>
                  </a:schemeClr>
                </a:solidFill>
                <a:latin typeface="Times New Roman" panose="02020603050405020304" pitchFamily="18" charset="0"/>
                <a:cs typeface="Times New Roman" panose="02020603050405020304" pitchFamily="18" charset="0"/>
              </a:rPr>
              <a:t>Each thread maintains</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Stack, Registers, Scheduling properties (e.g. priority)</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Set of pending and blocked signals (to allow different react differently to signals)</a:t>
            </a:r>
          </a:p>
          <a:p>
            <a:pPr marL="384048" lvl="1" indent="-182880">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Thread specific data</a:t>
            </a:r>
          </a:p>
        </p:txBody>
      </p:sp>
      <p:sp>
        <p:nvSpPr>
          <p:cNvPr id="2048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F814A50D-FA7C-47BB-A57E-1FEACADBB38E}" type="datetime1">
              <a:rPr lang="en-US" altLang="en-US" sz="900">
                <a:solidFill>
                  <a:srgbClr val="000000"/>
                </a:solidFill>
                <a:latin typeface="Arial" panose="020B0604020202020204" pitchFamily="34" charset="0"/>
              </a:rPr>
              <a:pPr/>
              <a:t>11/10/2016</a:t>
            </a:fld>
            <a:endParaRPr lang="en-US" altLang="en-US" sz="900">
              <a:solidFill>
                <a:srgbClr val="000000"/>
              </a:solidFill>
              <a:latin typeface="Arial" panose="020B0604020202020204" pitchFamily="34" charset="0"/>
            </a:endParaRPr>
          </a:p>
        </p:txBody>
      </p:sp>
      <p:sp>
        <p:nvSpPr>
          <p:cNvPr id="819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CCE8EDF0-3642-430F-90A7-AFAC6DC66EEA}" type="slidenum">
              <a:rPr lang="en-US" altLang="en-US">
                <a:solidFill>
                  <a:srgbClr val="000000"/>
                </a:solidFill>
              </a:rPr>
              <a:pPr eaLnBrk="1" hangingPunct="1">
                <a:defRPr/>
              </a:pPr>
              <a:t>8</a:t>
            </a:fld>
            <a:endParaRPr lang="en-US" altLang="en-US">
              <a:solidFill>
                <a:srgbClr val="000000"/>
              </a:solidFill>
            </a:endParaRPr>
          </a:p>
        </p:txBody>
      </p:sp>
      <p:pic>
        <p:nvPicPr>
          <p:cNvPr id="20486" name="Picture 4"/>
          <p:cNvPicPr>
            <a:picLocks noChangeAspect="1" noChangeArrowheads="1"/>
          </p:cNvPicPr>
          <p:nvPr/>
        </p:nvPicPr>
        <p:blipFill>
          <a:blip r:embed="rId2">
            <a:extLst>
              <a:ext uri="{28A0092B-C50C-407E-A947-70E740481C1C}">
                <a14:useLocalDpi xmlns:a14="http://schemas.microsoft.com/office/drawing/2010/main" val="0"/>
              </a:ext>
            </a:extLst>
          </a:blip>
          <a:srcRect r="24895"/>
          <a:stretch>
            <a:fillRect/>
          </a:stretch>
        </p:blipFill>
        <p:spPr bwMode="auto">
          <a:xfrm>
            <a:off x="2346326" y="1784350"/>
            <a:ext cx="7407275"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Line 5"/>
          <p:cNvSpPr>
            <a:spLocks noChangeShapeType="1"/>
          </p:cNvSpPr>
          <p:nvPr/>
        </p:nvSpPr>
        <p:spPr bwMode="auto">
          <a:xfrm>
            <a:off x="10401300" y="1752601"/>
            <a:ext cx="0" cy="28289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pPr eaLnBrk="1" hangingPunct="1">
              <a:defRPr/>
            </a:pPr>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1000675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674938" y="617538"/>
            <a:ext cx="7612062" cy="1211262"/>
          </a:xfrm>
        </p:spPr>
        <p:txBody>
          <a:bodyPr>
            <a:normAutofit/>
          </a:bodyPr>
          <a:lstStyle/>
          <a:p>
            <a:pPr>
              <a:defRPr/>
            </a:pPr>
            <a:r>
              <a:rPr lang="en-US" altLang="en-US" sz="3600" dirty="0">
                <a:solidFill>
                  <a:schemeClr val="tx1">
                    <a:lumMod val="75000"/>
                    <a:lumOff val="25000"/>
                  </a:schemeClr>
                </a:solidFill>
                <a:latin typeface="Times New Roman" panose="02020603050405020304" pitchFamily="18" charset="0"/>
                <a:cs typeface="Times New Roman" panose="02020603050405020304" pitchFamily="18" charset="0"/>
              </a:rPr>
              <a:t>Advantages of Threads</a:t>
            </a:r>
          </a:p>
        </p:txBody>
      </p:sp>
      <p:sp>
        <p:nvSpPr>
          <p:cNvPr id="22531" name="Rectangle 3"/>
          <p:cNvSpPr>
            <a:spLocks noGrp="1" noChangeArrowheads="1"/>
          </p:cNvSpPr>
          <p:nvPr>
            <p:ph idx="1"/>
          </p:nvPr>
        </p:nvSpPr>
        <p:spPr>
          <a:xfrm>
            <a:off x="2706688" y="2017714"/>
            <a:ext cx="6894512" cy="3697287"/>
          </a:xfrm>
        </p:spPr>
        <p:txBody>
          <a:bodyPr/>
          <a:lstStyle/>
          <a:p>
            <a:r>
              <a:rPr lang="en-US" altLang="en-US" sz="2400" b="1" dirty="0">
                <a:latin typeface="Times New Roman" panose="02020603050405020304" pitchFamily="18" charset="0"/>
                <a:cs typeface="Times New Roman" panose="02020603050405020304" pitchFamily="18" charset="0"/>
              </a:rPr>
              <a:t>Light-weight </a:t>
            </a:r>
          </a:p>
          <a:p>
            <a:pPr lvl="1"/>
            <a:r>
              <a:rPr lang="en-US" altLang="en-US" sz="2000" dirty="0">
                <a:latin typeface="Times New Roman" panose="02020603050405020304" pitchFamily="18" charset="0"/>
                <a:cs typeface="Times New Roman" panose="02020603050405020304" pitchFamily="18" charset="0"/>
              </a:rPr>
              <a:t>Lower overhead for thread creation</a:t>
            </a:r>
          </a:p>
          <a:p>
            <a:pPr lvl="1"/>
            <a:r>
              <a:rPr lang="en-US" altLang="en-US" sz="2000" dirty="0">
                <a:latin typeface="Times New Roman" panose="02020603050405020304" pitchFamily="18" charset="0"/>
                <a:cs typeface="Times New Roman" panose="02020603050405020304" pitchFamily="18" charset="0"/>
              </a:rPr>
              <a:t>Lower Context Switching Overhead</a:t>
            </a:r>
          </a:p>
          <a:p>
            <a:pPr lvl="2"/>
            <a:r>
              <a:rPr lang="en-US" altLang="en-US" dirty="0">
                <a:latin typeface="Times New Roman" panose="02020603050405020304" pitchFamily="18" charset="0"/>
                <a:cs typeface="Times New Roman" panose="02020603050405020304" pitchFamily="18" charset="0"/>
              </a:rPr>
              <a:t>Fewer OS resources</a:t>
            </a:r>
          </a:p>
          <a:p>
            <a:r>
              <a:rPr lang="en-US" altLang="en-US" sz="2400" b="1" dirty="0">
                <a:latin typeface="Times New Roman" panose="02020603050405020304" pitchFamily="18" charset="0"/>
                <a:cs typeface="Times New Roman" panose="02020603050405020304" pitchFamily="18" charset="0"/>
              </a:rPr>
              <a:t>Shared State</a:t>
            </a:r>
          </a:p>
          <a:p>
            <a:pPr lvl="1"/>
            <a:r>
              <a:rPr lang="en-US" altLang="en-US" sz="2000" dirty="0">
                <a:latin typeface="Times New Roman" panose="02020603050405020304" pitchFamily="18" charset="0"/>
                <a:cs typeface="Times New Roman" panose="02020603050405020304" pitchFamily="18" charset="0"/>
              </a:rPr>
              <a:t>Don’t need IPC-like mechanism to communicate between threads of same process</a:t>
            </a:r>
          </a:p>
          <a:p>
            <a:pPr lvl="2"/>
            <a:endParaRPr lang="en-US" altLang="en-US" dirty="0"/>
          </a:p>
          <a:p>
            <a:endParaRPr lang="en-US" altLang="en-US" dirty="0" smtClean="0"/>
          </a:p>
        </p:txBody>
      </p:sp>
      <p:sp>
        <p:nvSpPr>
          <p:cNvPr id="22532" name="Rectangle 141"/>
          <p:cNvSpPr>
            <a:spLocks noChangeArrowheads="1"/>
          </p:cNvSpPr>
          <p:nvPr/>
        </p:nvSpPr>
        <p:spPr bwMode="auto">
          <a:xfrm>
            <a:off x="1525588" y="690245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latin typeface="Times New Roman" panose="02020603050405020304" pitchFamily="18" charset="0"/>
            </a:endParaRPr>
          </a:p>
          <a:p>
            <a:endParaRPr lang="en-US" altLang="en-US">
              <a:latin typeface="Times New Roman" panose="02020603050405020304" pitchFamily="18" charset="0"/>
            </a:endParaRPr>
          </a:p>
        </p:txBody>
      </p:sp>
    </p:spTree>
    <p:extLst>
      <p:ext uri="{BB962C8B-B14F-4D97-AF65-F5344CB8AC3E}">
        <p14:creationId xmlns:p14="http://schemas.microsoft.com/office/powerpoint/2010/main" val="1514206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TotalTime>
  <Words>3985</Words>
  <Application>Microsoft Office PowerPoint</Application>
  <PresentationFormat>Widescreen</PresentationFormat>
  <Paragraphs>640</Paragraphs>
  <Slides>68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 Unicode MS</vt:lpstr>
      <vt:lpstr>Arial</vt:lpstr>
      <vt:lpstr>Calibri</vt:lpstr>
      <vt:lpstr>Calibri Light</vt:lpstr>
      <vt:lpstr>Courier New</vt:lpstr>
      <vt:lpstr>Tahoma</vt:lpstr>
      <vt:lpstr>Times New Roman</vt:lpstr>
      <vt:lpstr>Wingdings</vt:lpstr>
      <vt:lpstr>Office Theme</vt:lpstr>
      <vt:lpstr>POSIX THREADS &amp; OPENMP </vt:lpstr>
      <vt:lpstr>Outline</vt:lpstr>
      <vt:lpstr>What is a Thread?</vt:lpstr>
      <vt:lpstr>Process</vt:lpstr>
      <vt:lpstr>The Thread Model</vt:lpstr>
      <vt:lpstr>Why is Threading required?</vt:lpstr>
      <vt:lpstr>Process Vs Thread</vt:lpstr>
      <vt:lpstr>Per process vs per thread items</vt:lpstr>
      <vt:lpstr>Advantages of Threads</vt:lpstr>
      <vt:lpstr>Disadvantages of Threads</vt:lpstr>
      <vt:lpstr>Real life example</vt:lpstr>
      <vt:lpstr>The POSIX Threads API</vt:lpstr>
      <vt:lpstr>Pthreads Shared Memory Model:</vt:lpstr>
      <vt:lpstr>Designing Pthreads Programs</vt:lpstr>
      <vt:lpstr>Pthread API Subroutines</vt:lpstr>
      <vt:lpstr>The Pthreads API naming convention</vt:lpstr>
      <vt:lpstr>Thread management primitives-- Creating Threads</vt:lpstr>
      <vt:lpstr>Waiting for a Thread</vt:lpstr>
      <vt:lpstr>Example</vt:lpstr>
      <vt:lpstr>Exiting a Thread</vt:lpstr>
      <vt:lpstr>Pthread Example</vt:lpstr>
      <vt:lpstr>Pthread Example - Output</vt:lpstr>
      <vt:lpstr>Synchronization problems</vt:lpstr>
      <vt:lpstr>Thread synchronization primitives-- Mutex Locks</vt:lpstr>
      <vt:lpstr>Locking a Mutex</vt:lpstr>
      <vt:lpstr>Unlocking a Mutex</vt:lpstr>
      <vt:lpstr>Condition Variables (CV)</vt:lpstr>
      <vt:lpstr>Creation of a Condition Variable (CV)</vt:lpstr>
      <vt:lpstr>Blocking on CV</vt:lpstr>
      <vt:lpstr>Signaling a Condition</vt:lpstr>
      <vt:lpstr>Conclusion:</vt:lpstr>
      <vt:lpstr>OpenMP</vt:lpstr>
      <vt:lpstr>OpenMP</vt:lpstr>
      <vt:lpstr>History of OpenMP</vt:lpstr>
      <vt:lpstr>Goals of OpenMP</vt:lpstr>
      <vt:lpstr>OpenMP Programming Model</vt:lpstr>
      <vt:lpstr>OpenMP Programming Model</vt:lpstr>
      <vt:lpstr>Open MP API Overview</vt:lpstr>
      <vt:lpstr>Open MP API Overview</vt:lpstr>
      <vt:lpstr>Open MP API Overview</vt:lpstr>
      <vt:lpstr>Open MP API Overview</vt:lpstr>
      <vt:lpstr>Open MP Example</vt:lpstr>
      <vt:lpstr>Parallel Region construct</vt:lpstr>
      <vt:lpstr>Data Sharing Attributes</vt:lpstr>
      <vt:lpstr>Parallel Region construct</vt:lpstr>
      <vt:lpstr>Work sharing constructs</vt:lpstr>
      <vt:lpstr>Work sharing constructs</vt:lpstr>
      <vt:lpstr>Work sharing constructs</vt:lpstr>
      <vt:lpstr>Combined Parallel work sharing constructs</vt:lpstr>
      <vt:lpstr>Critical and atomic constructs</vt:lpstr>
      <vt:lpstr>Synchronization</vt:lpstr>
      <vt:lpstr>OpenMP Tasks</vt:lpstr>
      <vt:lpstr>OpenMP Memory consistency</vt:lpstr>
      <vt:lpstr>Further reading resources on Open MP</vt:lpstr>
      <vt:lpstr>Pthreads Vs OpenMP Vs MPI</vt:lpstr>
      <vt:lpstr> Pthreads Vs OpenMP</vt:lpstr>
      <vt:lpstr>Sample Problem</vt:lpstr>
      <vt:lpstr>Pthread Solution Parallelizing the loop such that different iterations can run in parallel.</vt:lpstr>
      <vt:lpstr>Explanation</vt:lpstr>
      <vt:lpstr>Open MP Solution</vt:lpstr>
      <vt:lpstr>SIMILARITIES AND DIFFERENCES  OpenMP AND MPI</vt:lpstr>
      <vt:lpstr>Contd</vt:lpstr>
      <vt:lpstr>Sample Program  – Hello World!</vt:lpstr>
      <vt:lpstr>Hybrid MPI</vt:lpstr>
      <vt:lpstr>Conclusion</vt:lpstr>
      <vt:lpstr>Additional Parallel Processing Platforms</vt:lpstr>
      <vt:lpstr>Summary</vt:lpstr>
      <vt:lpstr>Thank you!!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[1]</dc:title>
  <dc:creator>chinmay anand</dc:creator>
  <cp:lastModifiedBy>COE</cp:lastModifiedBy>
  <cp:revision>170</cp:revision>
  <dcterms:created xsi:type="dcterms:W3CDTF">2016-11-10T00:02:32Z</dcterms:created>
  <dcterms:modified xsi:type="dcterms:W3CDTF">2016-11-10T19:20:27Z</dcterms:modified>
</cp:coreProperties>
</file>