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89" r:id="rId10"/>
    <p:sldId id="266" r:id="rId11"/>
    <p:sldId id="267" r:id="rId12"/>
    <p:sldId id="268" r:id="rId13"/>
    <p:sldId id="259" r:id="rId14"/>
    <p:sldId id="269" r:id="rId15"/>
    <p:sldId id="274" r:id="rId16"/>
    <p:sldId id="273" r:id="rId17"/>
    <p:sldId id="260" r:id="rId18"/>
    <p:sldId id="285" r:id="rId19"/>
    <p:sldId id="270" r:id="rId20"/>
    <p:sldId id="271" r:id="rId21"/>
    <p:sldId id="276" r:id="rId22"/>
    <p:sldId id="277" r:id="rId23"/>
    <p:sldId id="279" r:id="rId24"/>
    <p:sldId id="278" r:id="rId25"/>
    <p:sldId id="280" r:id="rId26"/>
    <p:sldId id="283" r:id="rId27"/>
    <p:sldId id="281" r:id="rId28"/>
    <p:sldId id="282" r:id="rId29"/>
    <p:sldId id="288" r:id="rId30"/>
    <p:sldId id="284" r:id="rId31"/>
    <p:sldId id="290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/>
            </a:pPr>
            <a:r>
              <a:rPr lang="en-US"/>
              <a:t>Probabilidades</a:t>
            </a:r>
            <a:r>
              <a:rPr lang="en-US" baseline="0"/>
              <a:t> acumuladas</a:t>
            </a:r>
            <a:endParaRPr lang="en-US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Hoja1!$A$2:$A$5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CB6F5B-D426-4BAC-B7D1-CB4F617139A6}" type="datetimeFigureOut">
              <a:rPr lang="es-ES" smtClean="0"/>
              <a:pPr/>
              <a:t>13/09/2015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A8D8926-B02B-4D9F-8C36-3E658830D6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20888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Proyecto de fin de carrera</a:t>
            </a:r>
          </a:p>
          <a:p>
            <a:r>
              <a:rPr lang="es-ES" dirty="0" smtClean="0"/>
              <a:t>Ingeniero informático</a:t>
            </a:r>
          </a:p>
          <a:p>
            <a:r>
              <a:rPr lang="es-ES" dirty="0" smtClean="0"/>
              <a:t>Departamento de Informática y Automática</a:t>
            </a:r>
          </a:p>
          <a:p>
            <a:r>
              <a:rPr lang="es-ES" dirty="0" smtClean="0"/>
              <a:t>E.T.S.I. </a:t>
            </a:r>
            <a:r>
              <a:rPr lang="es-ES" smtClean="0"/>
              <a:t>Informática </a:t>
            </a:r>
            <a:endParaRPr lang="es-ES" dirty="0" smtClean="0"/>
          </a:p>
          <a:p>
            <a:r>
              <a:rPr lang="es-ES" dirty="0" smtClean="0"/>
              <a:t>UNED</a:t>
            </a:r>
          </a:p>
          <a:p>
            <a:r>
              <a:rPr lang="es-ES" dirty="0" smtClean="0"/>
              <a:t>Septiembre </a:t>
            </a:r>
            <a:r>
              <a:rPr lang="es-ES" dirty="0" smtClean="0"/>
              <a:t>2015</a:t>
            </a:r>
          </a:p>
          <a:p>
            <a:r>
              <a:rPr lang="es-ES" dirty="0" smtClean="0"/>
              <a:t>Autor: Francisco Javier García </a:t>
            </a:r>
            <a:r>
              <a:rPr lang="es-ES" dirty="0" smtClean="0"/>
              <a:t>Paredero</a:t>
            </a:r>
          </a:p>
          <a:p>
            <a:r>
              <a:rPr lang="es-ES" dirty="0" smtClean="0"/>
              <a:t>Tutor: </a:t>
            </a:r>
            <a:r>
              <a:rPr lang="es-ES" dirty="0" err="1" smtClean="0"/>
              <a:t>Dictino</a:t>
            </a:r>
            <a:r>
              <a:rPr lang="es-ES" dirty="0" smtClean="0"/>
              <a:t> Chaos García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3200" dirty="0" smtClean="0"/>
              <a:t>Desarrollo de una herramienta software para la resolución de problemas de optimización con algoritmos genéticos</a:t>
            </a:r>
            <a:endParaRPr lang="es-ES" sz="3200" dirty="0"/>
          </a:p>
        </p:txBody>
      </p:sp>
    </p:spTree>
    <p:extLst>
      <p:ext uri="{BB962C8B-B14F-4D97-AF65-F5344CB8AC3E}">
        <p14:creationId xmlns="" xmlns:p14="http://schemas.microsoft.com/office/powerpoint/2010/main" val="196312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de cruce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Intercambia información genética entre dos individuos de la población. </a:t>
            </a:r>
          </a:p>
          <a:p>
            <a:r>
              <a:rPr lang="es-ES" dirty="0" smtClean="0"/>
              <a:t>Cruce en un punto: </a:t>
            </a:r>
          </a:p>
          <a:p>
            <a:pPr lvl="1"/>
            <a:r>
              <a:rPr lang="es-ES" dirty="0" smtClean="0"/>
              <a:t>Se selecciona un punto de corte en el vector de genes forma aleatoria generando dos segmentos diferenciados en cada vector. </a:t>
            </a:r>
          </a:p>
          <a:p>
            <a:pPr lvl="1"/>
            <a:r>
              <a:rPr lang="es-ES" dirty="0" smtClean="0"/>
              <a:t>Las colas resultantes de cada vector se intercambian entre sí resultando dos vectores </a:t>
            </a:r>
            <a:r>
              <a:rPr lang="es-ES" dirty="0" smtClean="0"/>
              <a:t>descendientes. 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4 Marcador de contenido" descr="256px-Computational.science.Genetic.algorithm.Crossover.One.Point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756212"/>
            <a:ext cx="2952328" cy="1476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02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de mutación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Provoca que se modifique alguno de los genes del individuo con un valor aleatorio. </a:t>
            </a:r>
          </a:p>
          <a:p>
            <a:r>
              <a:rPr lang="es-ES" dirty="0" smtClean="0"/>
              <a:t>Se suele hacer con una probabilidad preestablecida generalmente muy baja. </a:t>
            </a:r>
          </a:p>
          <a:p>
            <a:r>
              <a:rPr lang="es-ES" dirty="0" smtClean="0"/>
              <a:t>Ayuda a mantener la diversidad genética de una población, escapar de los óptimos locales y desplazar a los individuos hacia zonas del espacio de búsqueda que no pueden alcanzarse mediante el resto de operadores.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6689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Ventajas y limitaciones de los algoritmos genéticos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Ventajas: proporciona buenas soluciones con un coste reducido.</a:t>
            </a:r>
          </a:p>
          <a:p>
            <a:r>
              <a:rPr lang="es-ES" dirty="0" smtClean="0"/>
              <a:t>Limitaciones:</a:t>
            </a:r>
          </a:p>
          <a:p>
            <a:pPr lvl="1"/>
            <a:r>
              <a:rPr lang="es-ES" dirty="0" smtClean="0"/>
              <a:t>Convergencia prematura. Tiende a converger hacia valores mínimos locales.</a:t>
            </a:r>
          </a:p>
          <a:p>
            <a:pPr lvl="1"/>
            <a:r>
              <a:rPr lang="es-ES" dirty="0" smtClean="0"/>
              <a:t>El mejor elemento de una población podría no producir descendientes en la siguiente generación.</a:t>
            </a:r>
          </a:p>
          <a:p>
            <a:r>
              <a:rPr lang="es-ES" dirty="0" smtClean="0"/>
              <a:t>Posibles soluciones:</a:t>
            </a:r>
          </a:p>
          <a:p>
            <a:pPr lvl="1"/>
            <a:r>
              <a:rPr lang="es-ES" dirty="0" smtClean="0"/>
              <a:t>Elitismo.</a:t>
            </a:r>
          </a:p>
          <a:p>
            <a:pPr lvl="1"/>
            <a:r>
              <a:rPr lang="es-ES" dirty="0" smtClean="0"/>
              <a:t>Eras.</a:t>
            </a:r>
          </a:p>
          <a:p>
            <a:pPr lvl="1"/>
            <a:r>
              <a:rPr lang="es-ES" dirty="0" smtClean="0"/>
              <a:t>Aumentar la probabilidad de mutación.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0644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Planteamiento del problema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43495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Herramienta que empleando algoritmos genéticos encuentre el conjunto de parámetros que maximicen el valor de una función matemática real.</a:t>
            </a:r>
          </a:p>
          <a:p>
            <a:r>
              <a:rPr lang="es-ES" dirty="0" smtClean="0"/>
              <a:t>Representación de los cromosomas mediante un conjunto de genes valores reales.</a:t>
            </a:r>
          </a:p>
          <a:p>
            <a:r>
              <a:rPr lang="es-ES" dirty="0" smtClean="0"/>
              <a:t>Población de hasta 1000 elementos.</a:t>
            </a:r>
          </a:p>
          <a:p>
            <a:r>
              <a:rPr lang="es-ES" dirty="0" smtClean="0"/>
              <a:t>Iteraciones de hasta 100 eras y 1000 generaciones.</a:t>
            </a:r>
          </a:p>
          <a:p>
            <a:r>
              <a:rPr lang="es-ES" dirty="0" smtClean="0"/>
              <a:t>Diversos operadores de selección:</a:t>
            </a:r>
          </a:p>
          <a:p>
            <a:pPr lvl="1"/>
            <a:r>
              <a:rPr lang="es-ES" dirty="0" smtClean="0"/>
              <a:t>Ruleta</a:t>
            </a:r>
          </a:p>
          <a:p>
            <a:pPr lvl="1"/>
            <a:r>
              <a:rPr lang="es-ES" dirty="0" smtClean="0"/>
              <a:t>Torneo</a:t>
            </a:r>
          </a:p>
        </p:txBody>
      </p:sp>
    </p:spTree>
    <p:extLst>
      <p:ext uri="{BB962C8B-B14F-4D97-AF65-F5344CB8AC3E}">
        <p14:creationId xmlns="" xmlns:p14="http://schemas.microsoft.com/office/powerpoint/2010/main" val="109365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Operador de cruce en un punto.</a:t>
            </a:r>
          </a:p>
          <a:p>
            <a:r>
              <a:rPr lang="es-ES" dirty="0" smtClean="0"/>
              <a:t>Operador de mutación uniforme.</a:t>
            </a:r>
          </a:p>
          <a:p>
            <a:r>
              <a:rPr lang="es-ES" dirty="0" smtClean="0"/>
              <a:t>Elitismo opcional.</a:t>
            </a:r>
          </a:p>
          <a:p>
            <a:r>
              <a:rPr lang="es-ES" dirty="0" smtClean="0"/>
              <a:t>Entorno visual y multiplataforma.</a:t>
            </a:r>
          </a:p>
          <a:p>
            <a:r>
              <a:rPr lang="es-ES" dirty="0" smtClean="0"/>
              <a:t>Debe permitirse la cancelación de la ejecución.</a:t>
            </a:r>
          </a:p>
          <a:p>
            <a:r>
              <a:rPr lang="es-ES" dirty="0" smtClean="0"/>
              <a:t>Debe mostrar datos sobre la evolución de la ejecución.</a:t>
            </a:r>
          </a:p>
          <a:p>
            <a:r>
              <a:rPr lang="es-ES" dirty="0" smtClean="0"/>
              <a:t>Debe permitir guardar resultados en ficheros.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897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a emplear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Durante un número determinado de eras</a:t>
            </a:r>
          </a:p>
          <a:p>
            <a:pPr lvl="1"/>
            <a:r>
              <a:rPr lang="es-ES" dirty="0" smtClean="0"/>
              <a:t>Generar una población aleatoria de N</a:t>
            </a:r>
            <a:r>
              <a:rPr lang="es-ES" baseline="-25000" dirty="0" smtClean="0"/>
              <a:t>i</a:t>
            </a:r>
            <a:r>
              <a:rPr lang="es-ES" dirty="0" smtClean="0"/>
              <a:t> individuos</a:t>
            </a:r>
          </a:p>
          <a:p>
            <a:pPr lvl="1"/>
            <a:r>
              <a:rPr lang="es-ES" dirty="0" smtClean="0"/>
              <a:t>Durante un número determinado de generaciones</a:t>
            </a:r>
          </a:p>
          <a:p>
            <a:pPr lvl="2"/>
            <a:r>
              <a:rPr lang="es-ES" dirty="0" smtClean="0"/>
              <a:t>Crear una nueva población</a:t>
            </a:r>
          </a:p>
          <a:p>
            <a:pPr lvl="2"/>
            <a:r>
              <a:rPr lang="es-ES" dirty="0" smtClean="0"/>
              <a:t>Seleccionar padres</a:t>
            </a:r>
          </a:p>
          <a:p>
            <a:pPr lvl="2"/>
            <a:r>
              <a:rPr lang="es-ES" dirty="0" smtClean="0"/>
              <a:t>Cruzar los padres con probabilidad p</a:t>
            </a:r>
            <a:r>
              <a:rPr lang="es-ES" baseline="-25000" dirty="0" smtClean="0"/>
              <a:t>c</a:t>
            </a:r>
            <a:endParaRPr lang="es-ES" dirty="0" smtClean="0"/>
          </a:p>
          <a:p>
            <a:pPr lvl="2"/>
            <a:r>
              <a:rPr lang="es-ES" dirty="0" smtClean="0"/>
              <a:t>Mutar los individuos resultantes con probabilidad p</a:t>
            </a:r>
            <a:r>
              <a:rPr lang="es-ES" baseline="-25000" dirty="0" smtClean="0"/>
              <a:t>m</a:t>
            </a:r>
            <a:endParaRPr lang="es-ES" dirty="0" smtClean="0"/>
          </a:p>
          <a:p>
            <a:pPr lvl="2"/>
            <a:r>
              <a:rPr lang="es-ES" dirty="0" smtClean="0"/>
              <a:t>Opcionalmente aplicar un operador de elitismo</a:t>
            </a:r>
          </a:p>
          <a:p>
            <a:r>
              <a:rPr lang="es-ES" dirty="0" smtClean="0"/>
              <a:t>Finalmente devolver como solución el individuo con mayor calidad de la población.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29160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Diseño 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1555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Elección del lenguaje de programación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Lenguaje Java.</a:t>
            </a:r>
          </a:p>
          <a:p>
            <a:r>
              <a:rPr lang="es-ES" dirty="0" smtClean="0"/>
              <a:t>Motivos:</a:t>
            </a:r>
          </a:p>
          <a:p>
            <a:pPr lvl="1"/>
            <a:r>
              <a:rPr lang="es-ES" dirty="0" smtClean="0"/>
              <a:t>Se trata de un lenguaje orientado a objetos.</a:t>
            </a:r>
          </a:p>
          <a:p>
            <a:pPr lvl="1"/>
            <a:r>
              <a:rPr lang="es-ES" dirty="0" smtClean="0"/>
              <a:t>Proporciona herramientas de bajo nivel suficientemente bajo como para permitir implementar el motor de optimización de forma sencilla. </a:t>
            </a:r>
          </a:p>
          <a:p>
            <a:pPr lvl="1"/>
            <a:r>
              <a:rPr lang="es-ES" dirty="0" smtClean="0"/>
              <a:t>Proporciona una extensa librería de componentes que permiten reducir el esfuerzo destinado a incorporar utilidades en la herramienta. </a:t>
            </a:r>
          </a:p>
          <a:p>
            <a:pPr lvl="1"/>
            <a:r>
              <a:rPr lang="es-ES" dirty="0" smtClean="0"/>
              <a:t>Multiplataforma.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71" y="1447800"/>
            <a:ext cx="6493858" cy="4572000"/>
          </a:xfrm>
        </p:spPr>
      </p:pic>
    </p:spTree>
    <p:extLst>
      <p:ext uri="{BB962C8B-B14F-4D97-AF65-F5344CB8AC3E}">
        <p14:creationId xmlns="" xmlns:p14="http://schemas.microsoft.com/office/powerpoint/2010/main" val="269673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71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Interfaz de  usuario.</a:t>
            </a:r>
          </a:p>
          <a:p>
            <a:r>
              <a:rPr lang="es-ES" dirty="0" smtClean="0"/>
              <a:t>Módulo de ejecución.</a:t>
            </a:r>
          </a:p>
          <a:p>
            <a:r>
              <a:rPr lang="es-ES" dirty="0" smtClean="0"/>
              <a:t>Módulo de datos.</a:t>
            </a:r>
          </a:p>
          <a:p>
            <a:r>
              <a:rPr lang="es-ES" dirty="0" smtClean="0"/>
              <a:t>Módulo de resultados.</a:t>
            </a:r>
          </a:p>
          <a:p>
            <a:r>
              <a:rPr lang="es-ES" dirty="0" smtClean="0"/>
              <a:t>Módulo de guardado de datos.</a:t>
            </a:r>
          </a:p>
          <a:p>
            <a:r>
              <a:rPr lang="es-ES" dirty="0" smtClean="0"/>
              <a:t>Componentes de terceros:</a:t>
            </a:r>
          </a:p>
          <a:p>
            <a:pPr lvl="1"/>
            <a:r>
              <a:rPr lang="es-ES" dirty="0" smtClean="0"/>
              <a:t>Swing. Para la interfaz gráfica.</a:t>
            </a:r>
          </a:p>
          <a:p>
            <a:pPr lvl="1"/>
            <a:r>
              <a:rPr lang="es-ES" dirty="0" smtClean="0"/>
              <a:t>JFreeChart. Para mostrar resultados de forma gráfica.</a:t>
            </a:r>
          </a:p>
          <a:p>
            <a:pPr lvl="1"/>
            <a:r>
              <a:rPr lang="es-ES" dirty="0" smtClean="0"/>
              <a:t>Jackson. Para la persistencia de datos.</a:t>
            </a:r>
          </a:p>
          <a:p>
            <a:pPr lvl="1"/>
            <a:r>
              <a:rPr lang="es-ES" dirty="0" smtClean="0"/>
              <a:t>Exp4j. Para la evaluación de expresiones matemáticas.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2005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 de datos</a:t>
            </a:r>
            <a:endParaRPr lang="es-ES" dirty="0"/>
          </a:p>
        </p:txBody>
      </p:sp>
      <p:pic>
        <p:nvPicPr>
          <p:cNvPr id="8" name="7 Marcador de contenido" descr="modelodatos_presentac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70402" y="1447799"/>
            <a:ext cx="6389448" cy="5293569"/>
          </a:xfrm>
        </p:spPr>
      </p:pic>
    </p:spTree>
    <p:extLst>
      <p:ext uri="{BB962C8B-B14F-4D97-AF65-F5344CB8AC3E}">
        <p14:creationId xmlns="" xmlns:p14="http://schemas.microsoft.com/office/powerpoint/2010/main" val="423885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 de ejecución</a:t>
            </a:r>
            <a:endParaRPr lang="es-ES" dirty="0"/>
          </a:p>
        </p:txBody>
      </p:sp>
      <p:pic>
        <p:nvPicPr>
          <p:cNvPr id="10" name="9 Marcador de contenido" descr="ejecucion_presentac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447799"/>
            <a:ext cx="5639535" cy="5243609"/>
          </a:xfrm>
        </p:spPr>
      </p:pic>
    </p:spTree>
    <p:extLst>
      <p:ext uri="{BB962C8B-B14F-4D97-AF65-F5344CB8AC3E}">
        <p14:creationId xmlns="" xmlns:p14="http://schemas.microsoft.com/office/powerpoint/2010/main" val="170893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gráfica</a:t>
            </a:r>
            <a:endParaRPr lang="es-ES" dirty="0"/>
          </a:p>
        </p:txBody>
      </p:sp>
      <p:pic>
        <p:nvPicPr>
          <p:cNvPr id="5" name="4 Marcador de contenido" descr="gui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9614" y="1552812"/>
            <a:ext cx="8218850" cy="4540484"/>
          </a:xfrm>
        </p:spPr>
      </p:pic>
    </p:spTree>
    <p:extLst>
      <p:ext uri="{BB962C8B-B14F-4D97-AF65-F5344CB8AC3E}">
        <p14:creationId xmlns="" xmlns:p14="http://schemas.microsoft.com/office/powerpoint/2010/main" val="304287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de resultados</a:t>
            </a:r>
            <a:endParaRPr lang="es-ES" dirty="0"/>
          </a:p>
        </p:txBody>
      </p:sp>
      <p:pic>
        <p:nvPicPr>
          <p:cNvPr id="10" name="9 Marcador de contenido" descr="presentacionresultados_presentac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1125" y="1861890"/>
            <a:ext cx="8485675" cy="4087389"/>
          </a:xfrm>
        </p:spPr>
      </p:pic>
    </p:spTree>
    <p:extLst>
      <p:ext uri="{BB962C8B-B14F-4D97-AF65-F5344CB8AC3E}">
        <p14:creationId xmlns="" xmlns:p14="http://schemas.microsoft.com/office/powerpoint/2010/main" val="355727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Guardado de datos</a:t>
            </a:r>
            <a:endParaRPr lang="es-ES" dirty="0"/>
          </a:p>
        </p:txBody>
      </p:sp>
      <p:pic>
        <p:nvPicPr>
          <p:cNvPr id="6" name="5 Marcador de contenido" descr="moduloguardad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3870" y="1917700"/>
            <a:ext cx="8781104" cy="4103588"/>
          </a:xfrm>
        </p:spPr>
      </p:pic>
    </p:spTree>
    <p:extLst>
      <p:ext uri="{BB962C8B-B14F-4D97-AF65-F5344CB8AC3E}">
        <p14:creationId xmlns="" xmlns:p14="http://schemas.microsoft.com/office/powerpoint/2010/main" val="326356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Planificación del proyecto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68243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proyecto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Fase </a:t>
            </a:r>
            <a:r>
              <a:rPr lang="es-ES" dirty="0"/>
              <a:t>de planificación y documentación. </a:t>
            </a:r>
            <a:r>
              <a:rPr lang="es-ES" dirty="0" smtClean="0"/>
              <a:t>34 horas.</a:t>
            </a:r>
            <a:endParaRPr lang="es-ES" dirty="0" smtClean="0"/>
          </a:p>
          <a:p>
            <a:pPr lvl="0"/>
            <a:r>
              <a:rPr lang="es-ES" dirty="0" smtClean="0"/>
              <a:t>Fase </a:t>
            </a:r>
            <a:r>
              <a:rPr lang="es-ES" dirty="0"/>
              <a:t>de desarrollo de un motor de </a:t>
            </a:r>
            <a:r>
              <a:rPr lang="es-ES" dirty="0" smtClean="0"/>
              <a:t>ejecución</a:t>
            </a:r>
            <a:r>
              <a:rPr lang="es-ES" dirty="0" smtClean="0"/>
              <a:t>. 67 horas.</a:t>
            </a:r>
            <a:endParaRPr lang="es-ES" dirty="0"/>
          </a:p>
          <a:p>
            <a:pPr lvl="0"/>
            <a:r>
              <a:rPr lang="es-ES" dirty="0"/>
              <a:t>Fase de desarrollo de una herramienta gráfica básica</a:t>
            </a:r>
            <a:r>
              <a:rPr lang="es-ES" dirty="0" smtClean="0"/>
              <a:t>. </a:t>
            </a:r>
            <a:r>
              <a:rPr lang="es-ES" dirty="0" smtClean="0"/>
              <a:t>120 horas.</a:t>
            </a:r>
            <a:endParaRPr lang="es-ES" dirty="0"/>
          </a:p>
          <a:p>
            <a:pPr lvl="0"/>
            <a:r>
              <a:rPr lang="es-ES" dirty="0"/>
              <a:t>Fase de mejora de la interfaz gráfica</a:t>
            </a:r>
            <a:r>
              <a:rPr lang="es-ES" dirty="0" smtClean="0"/>
              <a:t>. 16 horas.</a:t>
            </a:r>
            <a:endParaRPr lang="es-ES" dirty="0"/>
          </a:p>
          <a:p>
            <a:pPr lvl="0"/>
            <a:r>
              <a:rPr lang="es-ES" dirty="0"/>
              <a:t>Fase de documentación</a:t>
            </a:r>
            <a:r>
              <a:rPr lang="es-ES" dirty="0" smtClean="0"/>
              <a:t>. 80 horas.</a:t>
            </a:r>
          </a:p>
          <a:p>
            <a:pPr lvl="0"/>
            <a:r>
              <a:rPr lang="es-ES" dirty="0" smtClean="0"/>
              <a:t>Presupuesto: 11095 euros</a:t>
            </a:r>
            <a:endParaRPr lang="es-ES" dirty="0"/>
          </a:p>
          <a:p>
            <a:endParaRPr lang="es-ES" dirty="0"/>
          </a:p>
        </p:txBody>
      </p:sp>
      <p:pic>
        <p:nvPicPr>
          <p:cNvPr id="4" name="3 Imagen" descr="C:\Users\fpb\git\optimizadorga\optimizadorga\docs\ga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581128"/>
            <a:ext cx="5400040" cy="197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0457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prueba 1</a:t>
            </a:r>
            <a:endParaRPr lang="es-ES" dirty="0"/>
          </a:p>
        </p:txBody>
      </p:sp>
      <p:pic>
        <p:nvPicPr>
          <p:cNvPr id="23" name="22 Marcador de contenido" descr="caso1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575527" y="1447800"/>
            <a:ext cx="6450145" cy="4572000"/>
          </a:xfrm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6" name="15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33" name="Ecuación" r:id="rId4" imgW="114120" imgH="215640" progId="Equation.3">
              <p:embed/>
            </p:oleObj>
          </a:graphicData>
        </a:graphic>
      </p:graphicFrame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1412776"/>
            <a:ext cx="3781425" cy="419100"/>
          </a:xfrm>
          <a:prstGeom prst="rect">
            <a:avLst/>
          </a:prstGeom>
          <a:noFill/>
        </p:spPr>
      </p:pic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1412776"/>
            <a:ext cx="2867025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6548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prueba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Máximo en 38,77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Desarrollo de una herramienta software que, empleando algoritmos genéticos encuentre soluciones óptimas a funciones matemáticas.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96431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prueba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Máximo en 95.59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772816"/>
            <a:ext cx="4038600" cy="42862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2276872"/>
            <a:ext cx="3476625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9152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 han cumplido con los objetivos que se planteaban inicialmente.</a:t>
            </a:r>
          </a:p>
          <a:p>
            <a:r>
              <a:rPr lang="es-ES" dirty="0" smtClean="0"/>
              <a:t>Los componentes desarrollados pueden reutilizarse.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Conceptos teóricos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8446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Algoritmos que se apoyan en la evolución para optimizar las soluciones a un problema dado.</a:t>
            </a:r>
          </a:p>
          <a:p>
            <a:r>
              <a:rPr lang="es-ES" dirty="0" smtClean="0"/>
              <a:t>Algoritmo clásico:</a:t>
            </a:r>
          </a:p>
          <a:p>
            <a:pPr lvl="1"/>
            <a:r>
              <a:rPr lang="es-ES" dirty="0"/>
              <a:t>Generar una población aleatoria de N</a:t>
            </a:r>
            <a:r>
              <a:rPr lang="es-ES" baseline="-25000" dirty="0"/>
              <a:t>i</a:t>
            </a:r>
            <a:r>
              <a:rPr lang="es-ES" dirty="0"/>
              <a:t> individuos</a:t>
            </a:r>
          </a:p>
          <a:p>
            <a:pPr lvl="1"/>
            <a:r>
              <a:rPr lang="es-ES" dirty="0"/>
              <a:t>Mientras que no se cumpla el criterio de terminación</a:t>
            </a:r>
          </a:p>
          <a:p>
            <a:pPr lvl="2"/>
            <a:r>
              <a:rPr lang="es-ES" dirty="0" smtClean="0"/>
              <a:t>Crear </a:t>
            </a:r>
            <a:r>
              <a:rPr lang="es-ES" dirty="0"/>
              <a:t>una nueva población</a:t>
            </a:r>
          </a:p>
          <a:p>
            <a:pPr lvl="2"/>
            <a:r>
              <a:rPr lang="es-ES" dirty="0"/>
              <a:t>Seleccionar padres</a:t>
            </a:r>
          </a:p>
          <a:p>
            <a:pPr lvl="2"/>
            <a:r>
              <a:rPr lang="es-ES" dirty="0"/>
              <a:t>Cruzar los padres con probabilidad p</a:t>
            </a:r>
            <a:r>
              <a:rPr lang="es-ES" baseline="-25000" dirty="0"/>
              <a:t>c</a:t>
            </a:r>
            <a:endParaRPr lang="es-ES" dirty="0"/>
          </a:p>
          <a:p>
            <a:pPr lvl="2"/>
            <a:r>
              <a:rPr lang="es-ES" dirty="0"/>
              <a:t>Mutar los individuos resultantes con probabilidad p</a:t>
            </a:r>
            <a:r>
              <a:rPr lang="es-ES" baseline="-25000" dirty="0"/>
              <a:t>m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11306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básicos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Representación para los individuos.</a:t>
            </a:r>
          </a:p>
          <a:p>
            <a:r>
              <a:rPr lang="es-ES" dirty="0" smtClean="0"/>
              <a:t>Medida de la calidad de los individuos</a:t>
            </a:r>
            <a:r>
              <a:rPr lang="es-ES" dirty="0" smtClean="0"/>
              <a:t>. Función de calidad.</a:t>
            </a:r>
            <a:endParaRPr lang="es-ES" dirty="0" smtClean="0"/>
          </a:p>
          <a:p>
            <a:r>
              <a:rPr lang="es-ES" dirty="0" smtClean="0"/>
              <a:t>Operador de selección.</a:t>
            </a:r>
          </a:p>
          <a:p>
            <a:r>
              <a:rPr lang="es-ES" dirty="0" smtClean="0"/>
              <a:t>Operador de </a:t>
            </a:r>
            <a:r>
              <a:rPr lang="es-ES" dirty="0" smtClean="0"/>
              <a:t>cruce.</a:t>
            </a:r>
            <a:endParaRPr lang="es-ES" dirty="0" smtClean="0"/>
          </a:p>
          <a:p>
            <a:r>
              <a:rPr lang="es-ES" dirty="0" smtClean="0"/>
              <a:t>Operador de mutación.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4334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de los individuos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Los individuos se representan mediante cromosomas.</a:t>
            </a:r>
          </a:p>
          <a:p>
            <a:r>
              <a:rPr lang="es-ES" dirty="0" smtClean="0"/>
              <a:t>Cromosoma: el conjunto de parámetros que determinan la estructura del individuo.</a:t>
            </a:r>
          </a:p>
          <a:p>
            <a:r>
              <a:rPr lang="es-ES" dirty="0" smtClean="0"/>
              <a:t>Cada uno de los parámetros recibe el nombre de gen.</a:t>
            </a:r>
          </a:p>
          <a:p>
            <a:r>
              <a:rPr lang="es-ES" dirty="0" smtClean="0"/>
              <a:t>Diversas representaciones:</a:t>
            </a:r>
          </a:p>
          <a:p>
            <a:pPr lvl="1"/>
            <a:r>
              <a:rPr lang="es-ES" dirty="0" smtClean="0"/>
              <a:t>Cada gen se suele representar mediante un número de bits.</a:t>
            </a:r>
          </a:p>
          <a:p>
            <a:pPr lvl="1"/>
            <a:r>
              <a:rPr lang="es-ES" dirty="0" smtClean="0"/>
              <a:t>Opciones distintas adaptadas al problema: números reales, enteros, etc. 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789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de 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Selección de individuos de una población.</a:t>
            </a:r>
          </a:p>
          <a:p>
            <a:r>
              <a:rPr lang="es-ES" dirty="0" smtClean="0"/>
              <a:t>Probabilidad de extracción de un individuo proporcional a su calidad.</a:t>
            </a:r>
          </a:p>
          <a:p>
            <a:r>
              <a:rPr lang="es-ES" dirty="0" smtClean="0"/>
              <a:t>Diversos métodos</a:t>
            </a:r>
          </a:p>
          <a:p>
            <a:pPr lvl="1"/>
            <a:r>
              <a:rPr lang="es-ES" dirty="0" smtClean="0"/>
              <a:t>Método de la ruleta.</a:t>
            </a:r>
          </a:p>
          <a:p>
            <a:pPr lvl="1"/>
            <a:r>
              <a:rPr lang="es-ES" dirty="0" smtClean="0"/>
              <a:t>Selección por torneo.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3694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pPr>
              <a:buNone/>
            </a:pPr>
            <a:r>
              <a:rPr lang="es-ES" sz="4000" dirty="0" smtClean="0">
                <a:latin typeface="+mj-lt"/>
              </a:rPr>
              <a:t>Método de la ruleta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sz="4000" dirty="0" smtClean="0">
                <a:latin typeface="+mj-lt"/>
              </a:rPr>
              <a:t>Selección mediante torneo</a:t>
            </a:r>
          </a:p>
          <a:p>
            <a:pPr>
              <a:buNone/>
            </a:pPr>
            <a:endParaRPr lang="es-ES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2051720" y="1124744"/>
          <a:ext cx="5400040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221088"/>
            <a:ext cx="50292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522</TotalTime>
  <Words>836</Words>
  <Application>Microsoft Office PowerPoint</Application>
  <PresentationFormat>Presentación en pantalla (4:3)</PresentationFormat>
  <Paragraphs>139</Paragraphs>
  <Slides>31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3" baseType="lpstr">
      <vt:lpstr>Equidad</vt:lpstr>
      <vt:lpstr>Ecuación</vt:lpstr>
      <vt:lpstr>Desarrollo de una herramienta software para la resolución de problemas de optimización con algoritmos genéticos</vt:lpstr>
      <vt:lpstr>Objetivos del proyecto</vt:lpstr>
      <vt:lpstr>Objetivos del proyecto</vt:lpstr>
      <vt:lpstr>Conceptos teóricos</vt:lpstr>
      <vt:lpstr>Algoritmos genéticos</vt:lpstr>
      <vt:lpstr>Componentes básicos</vt:lpstr>
      <vt:lpstr>Representación de los individuos</vt:lpstr>
      <vt:lpstr>Operador de selección</vt:lpstr>
      <vt:lpstr>Diapositiva 9</vt:lpstr>
      <vt:lpstr>Operador de cruce</vt:lpstr>
      <vt:lpstr>Operador de mutación</vt:lpstr>
      <vt:lpstr>Ventajas y limitaciones de los algoritmos genéticos</vt:lpstr>
      <vt:lpstr>Planteamiento del problema</vt:lpstr>
      <vt:lpstr>Requisitos</vt:lpstr>
      <vt:lpstr>Requisitos</vt:lpstr>
      <vt:lpstr>Algoritmo a emplear</vt:lpstr>
      <vt:lpstr>Diseño </vt:lpstr>
      <vt:lpstr>Elección del lenguaje de programación</vt:lpstr>
      <vt:lpstr>Componentes del sistema</vt:lpstr>
      <vt:lpstr>Componentes del sistema</vt:lpstr>
      <vt:lpstr>Módulo de datos</vt:lpstr>
      <vt:lpstr>Módulo de ejecución</vt:lpstr>
      <vt:lpstr>Interfaz gráfica</vt:lpstr>
      <vt:lpstr>Presentación de resultados</vt:lpstr>
      <vt:lpstr>Guardado de datos</vt:lpstr>
      <vt:lpstr>Planificación del proyecto</vt:lpstr>
      <vt:lpstr>Fases del proyecto </vt:lpstr>
      <vt:lpstr>Caso de prueba 1</vt:lpstr>
      <vt:lpstr>Caso de prueba 1</vt:lpstr>
      <vt:lpstr>Caso de prueba 2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herramienta software para la resolución de problemas de optimización con algoritmos genéticos</dc:title>
  <dc:creator>fjgarcia</dc:creator>
  <cp:lastModifiedBy>fpb</cp:lastModifiedBy>
  <cp:revision>27</cp:revision>
  <dcterms:created xsi:type="dcterms:W3CDTF">2015-09-02T10:41:56Z</dcterms:created>
  <dcterms:modified xsi:type="dcterms:W3CDTF">2015-09-13T19:35:02Z</dcterms:modified>
</cp:coreProperties>
</file>