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83" r:id="rId3"/>
    <p:sldId id="284" r:id="rId4"/>
    <p:sldId id="285" r:id="rId5"/>
    <p:sldId id="257" r:id="rId6"/>
    <p:sldId id="289" r:id="rId7"/>
    <p:sldId id="262"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87" r:id="rId23"/>
    <p:sldId id="276" r:id="rId24"/>
    <p:sldId id="280" r:id="rId25"/>
    <p:sldId id="277" r:id="rId26"/>
    <p:sldId id="281" r:id="rId27"/>
    <p:sldId id="278" r:id="rId28"/>
    <p:sldId id="279" r:id="rId29"/>
    <p:sldId id="282" r:id="rId30"/>
    <p:sldId id="288" r:id="rId31"/>
    <p:sldId id="290" r:id="rId32"/>
    <p:sldId id="28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EA1C678-8045-4216-B9C8-B5FF7C9AE2EC}"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92170B-62E7-45CA-9ED8-70DA20D9ACB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14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A1C678-8045-4216-B9C8-B5FF7C9AE2EC}"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92170B-62E7-45CA-9ED8-70DA20D9ACB5}" type="slidenum">
              <a:rPr lang="en-IN" smtClean="0"/>
              <a:t>‹#›</a:t>
            </a:fld>
            <a:endParaRPr lang="en-IN"/>
          </a:p>
        </p:txBody>
      </p:sp>
    </p:spTree>
    <p:extLst>
      <p:ext uri="{BB962C8B-B14F-4D97-AF65-F5344CB8AC3E}">
        <p14:creationId xmlns:p14="http://schemas.microsoft.com/office/powerpoint/2010/main" val="415108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A1C678-8045-4216-B9C8-B5FF7C9AE2EC}"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92170B-62E7-45CA-9ED8-70DA20D9ACB5}" type="slidenum">
              <a:rPr lang="en-IN" smtClean="0"/>
              <a:t>‹#›</a:t>
            </a:fld>
            <a:endParaRPr lang="en-IN"/>
          </a:p>
        </p:txBody>
      </p:sp>
    </p:spTree>
    <p:extLst>
      <p:ext uri="{BB962C8B-B14F-4D97-AF65-F5344CB8AC3E}">
        <p14:creationId xmlns:p14="http://schemas.microsoft.com/office/powerpoint/2010/main" val="223023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A1C678-8045-4216-B9C8-B5FF7C9AE2EC}"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92170B-62E7-45CA-9ED8-70DA20D9ACB5}" type="slidenum">
              <a:rPr lang="en-IN" smtClean="0"/>
              <a:t>‹#›</a:t>
            </a:fld>
            <a:endParaRPr lang="en-IN"/>
          </a:p>
        </p:txBody>
      </p:sp>
    </p:spTree>
    <p:extLst>
      <p:ext uri="{BB962C8B-B14F-4D97-AF65-F5344CB8AC3E}">
        <p14:creationId xmlns:p14="http://schemas.microsoft.com/office/powerpoint/2010/main" val="836566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EA1C678-8045-4216-B9C8-B5FF7C9AE2EC}"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92170B-62E7-45CA-9ED8-70DA20D9ACB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280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A1C678-8045-4216-B9C8-B5FF7C9AE2EC}" type="datetimeFigureOut">
              <a:rPr lang="en-IN" smtClean="0"/>
              <a:t>29-03-2022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92170B-62E7-45CA-9ED8-70DA20D9ACB5}" type="slidenum">
              <a:rPr lang="en-IN" smtClean="0"/>
              <a:t>‹#›</a:t>
            </a:fld>
            <a:endParaRPr lang="en-IN"/>
          </a:p>
        </p:txBody>
      </p:sp>
    </p:spTree>
    <p:extLst>
      <p:ext uri="{BB962C8B-B14F-4D97-AF65-F5344CB8AC3E}">
        <p14:creationId xmlns:p14="http://schemas.microsoft.com/office/powerpoint/2010/main" val="3637111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A1C678-8045-4216-B9C8-B5FF7C9AE2EC}" type="datetimeFigureOut">
              <a:rPr lang="en-IN" smtClean="0"/>
              <a:t>29-03-2022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92170B-62E7-45CA-9ED8-70DA20D9ACB5}" type="slidenum">
              <a:rPr lang="en-IN" smtClean="0"/>
              <a:t>‹#›</a:t>
            </a:fld>
            <a:endParaRPr lang="en-IN"/>
          </a:p>
        </p:txBody>
      </p:sp>
    </p:spTree>
    <p:extLst>
      <p:ext uri="{BB962C8B-B14F-4D97-AF65-F5344CB8AC3E}">
        <p14:creationId xmlns:p14="http://schemas.microsoft.com/office/powerpoint/2010/main" val="1283872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A1C678-8045-4216-B9C8-B5FF7C9AE2EC}" type="datetimeFigureOut">
              <a:rPr lang="en-IN" smtClean="0"/>
              <a:t>29-03-2022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92170B-62E7-45CA-9ED8-70DA20D9ACB5}" type="slidenum">
              <a:rPr lang="en-IN" smtClean="0"/>
              <a:t>‹#›</a:t>
            </a:fld>
            <a:endParaRPr lang="en-IN"/>
          </a:p>
        </p:txBody>
      </p:sp>
    </p:spTree>
    <p:extLst>
      <p:ext uri="{BB962C8B-B14F-4D97-AF65-F5344CB8AC3E}">
        <p14:creationId xmlns:p14="http://schemas.microsoft.com/office/powerpoint/2010/main" val="4278251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EA1C678-8045-4216-B9C8-B5FF7C9AE2EC}" type="datetimeFigureOut">
              <a:rPr lang="en-IN" smtClean="0"/>
              <a:t>29-03-2022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D92170B-62E7-45CA-9ED8-70DA20D9ACB5}" type="slidenum">
              <a:rPr lang="en-IN" smtClean="0"/>
              <a:t>‹#›</a:t>
            </a:fld>
            <a:endParaRPr lang="en-IN"/>
          </a:p>
        </p:txBody>
      </p:sp>
    </p:spTree>
    <p:extLst>
      <p:ext uri="{BB962C8B-B14F-4D97-AF65-F5344CB8AC3E}">
        <p14:creationId xmlns:p14="http://schemas.microsoft.com/office/powerpoint/2010/main" val="2480982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EA1C678-8045-4216-B9C8-B5FF7C9AE2EC}" type="datetimeFigureOut">
              <a:rPr lang="en-IN" smtClean="0"/>
              <a:t>29-03-2022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D92170B-62E7-45CA-9ED8-70DA20D9ACB5}" type="slidenum">
              <a:rPr lang="en-IN" smtClean="0"/>
              <a:t>‹#›</a:t>
            </a:fld>
            <a:endParaRPr lang="en-IN"/>
          </a:p>
        </p:txBody>
      </p:sp>
    </p:spTree>
    <p:extLst>
      <p:ext uri="{BB962C8B-B14F-4D97-AF65-F5344CB8AC3E}">
        <p14:creationId xmlns:p14="http://schemas.microsoft.com/office/powerpoint/2010/main" val="2166166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EA1C678-8045-4216-B9C8-B5FF7C9AE2EC}" type="datetimeFigureOut">
              <a:rPr lang="en-IN" smtClean="0"/>
              <a:t>29-03-2022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92170B-62E7-45CA-9ED8-70DA20D9ACB5}" type="slidenum">
              <a:rPr lang="en-IN" smtClean="0"/>
              <a:t>‹#›</a:t>
            </a:fld>
            <a:endParaRPr lang="en-IN"/>
          </a:p>
        </p:txBody>
      </p:sp>
    </p:spTree>
    <p:extLst>
      <p:ext uri="{BB962C8B-B14F-4D97-AF65-F5344CB8AC3E}">
        <p14:creationId xmlns:p14="http://schemas.microsoft.com/office/powerpoint/2010/main" val="310324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EA1C678-8045-4216-B9C8-B5FF7C9AE2EC}" type="datetimeFigureOut">
              <a:rPr lang="en-IN" smtClean="0"/>
              <a:t>29-03-2022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D92170B-62E7-45CA-9ED8-70DA20D9ACB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46977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Credit EDA Assignment</a:t>
            </a:r>
            <a:endParaRPr lang="en-IN" dirty="0"/>
          </a:p>
        </p:txBody>
      </p:sp>
      <p:sp>
        <p:nvSpPr>
          <p:cNvPr id="3" name="Subtitle 2"/>
          <p:cNvSpPr>
            <a:spLocks noGrp="1"/>
          </p:cNvSpPr>
          <p:nvPr>
            <p:ph type="subTitle" idx="1"/>
          </p:nvPr>
        </p:nvSpPr>
        <p:spPr>
          <a:xfrm>
            <a:off x="8508273" y="5556069"/>
            <a:ext cx="3152503" cy="563880"/>
          </a:xfrm>
        </p:spPr>
        <p:txBody>
          <a:bodyPr/>
          <a:lstStyle/>
          <a:p>
            <a:pPr algn="r"/>
            <a:r>
              <a:rPr lang="en-US" dirty="0" err="1" smtClean="0"/>
              <a:t>Pulkit</a:t>
            </a:r>
            <a:r>
              <a:rPr lang="en-US" dirty="0" smtClean="0"/>
              <a:t> </a:t>
            </a:r>
            <a:r>
              <a:rPr lang="en-US" dirty="0" err="1" smtClean="0"/>
              <a:t>Pareek</a:t>
            </a:r>
            <a:endParaRPr lang="en-IN" dirty="0"/>
          </a:p>
        </p:txBody>
      </p:sp>
    </p:spTree>
    <p:extLst>
      <p:ext uri="{BB962C8B-B14F-4D97-AF65-F5344CB8AC3E}">
        <p14:creationId xmlns:p14="http://schemas.microsoft.com/office/powerpoint/2010/main" val="253704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EXT_SOURCE_3</a:t>
            </a:r>
          </a:p>
        </p:txBody>
      </p:sp>
      <p:pic>
        <p:nvPicPr>
          <p:cNvPr id="5" name="Content Placeholder 4"/>
          <p:cNvPicPr>
            <a:picLocks noGrp="1" noChangeAspect="1"/>
          </p:cNvPicPr>
          <p:nvPr>
            <p:ph sz="half" idx="1"/>
          </p:nvPr>
        </p:nvPicPr>
        <p:blipFill>
          <a:blip r:embed="rId2"/>
          <a:stretch>
            <a:fillRect/>
          </a:stretch>
        </p:blipFill>
        <p:spPr>
          <a:xfrm>
            <a:off x="739912" y="1958248"/>
            <a:ext cx="4938712" cy="3624585"/>
          </a:xfrm>
          <a:prstGeom prst="rect">
            <a:avLst/>
          </a:prstGeom>
        </p:spPr>
      </p:pic>
      <p:sp>
        <p:nvSpPr>
          <p:cNvPr id="4" name="Content Placeholder 3"/>
          <p:cNvSpPr>
            <a:spLocks noGrp="1"/>
          </p:cNvSpPr>
          <p:nvPr>
            <p:ph sz="half" idx="2"/>
          </p:nvPr>
        </p:nvSpPr>
        <p:spPr/>
        <p:txBody>
          <a:bodyPr/>
          <a:lstStyle/>
          <a:p>
            <a:r>
              <a:rPr lang="en-US" dirty="0"/>
              <a:t>- </a:t>
            </a:r>
            <a:r>
              <a:rPr lang="en-US" sz="1600" dirty="0"/>
              <a:t>With this feature we can easily differentiate between Defaulter and Non-Defaulter</a:t>
            </a:r>
          </a:p>
          <a:p>
            <a:r>
              <a:rPr lang="en-US" sz="1600" dirty="0"/>
              <a:t>- Before 0.45 </a:t>
            </a:r>
            <a:r>
              <a:rPr lang="en-US" sz="1600" dirty="0" err="1"/>
              <a:t>Deafulter</a:t>
            </a:r>
            <a:r>
              <a:rPr lang="en-US" sz="1600" dirty="0"/>
              <a:t> have higher number Applicants, after 0.45 Non-Defaulter have more applicants</a:t>
            </a:r>
            <a:endParaRPr lang="en-IN" sz="1600" dirty="0"/>
          </a:p>
        </p:txBody>
      </p:sp>
    </p:spTree>
    <p:extLst>
      <p:ext uri="{BB962C8B-B14F-4D97-AF65-F5344CB8AC3E}">
        <p14:creationId xmlns:p14="http://schemas.microsoft.com/office/powerpoint/2010/main" val="1932462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FLAG_EMP_PHONE</a:t>
            </a:r>
          </a:p>
        </p:txBody>
      </p:sp>
      <p:pic>
        <p:nvPicPr>
          <p:cNvPr id="5" name="Content Placeholder 4"/>
          <p:cNvPicPr>
            <a:picLocks noGrp="1" noChangeAspect="1"/>
          </p:cNvPicPr>
          <p:nvPr>
            <p:ph sz="half" idx="1"/>
          </p:nvPr>
        </p:nvPicPr>
        <p:blipFill>
          <a:blip r:embed="rId2"/>
          <a:stretch>
            <a:fillRect/>
          </a:stretch>
        </p:blipFill>
        <p:spPr>
          <a:xfrm>
            <a:off x="1097280" y="1950720"/>
            <a:ext cx="6232404" cy="4084320"/>
          </a:xfrm>
          <a:prstGeom prst="rect">
            <a:avLst/>
          </a:prstGeom>
        </p:spPr>
      </p:pic>
      <p:sp>
        <p:nvSpPr>
          <p:cNvPr id="4" name="Content Placeholder 3"/>
          <p:cNvSpPr>
            <a:spLocks noGrp="1"/>
          </p:cNvSpPr>
          <p:nvPr>
            <p:ph sz="half" idx="2"/>
          </p:nvPr>
        </p:nvSpPr>
        <p:spPr>
          <a:xfrm>
            <a:off x="7829006" y="1845735"/>
            <a:ext cx="3326674" cy="4023360"/>
          </a:xfrm>
        </p:spPr>
        <p:txBody>
          <a:bodyPr>
            <a:normAutofit/>
          </a:bodyPr>
          <a:lstStyle/>
          <a:p>
            <a:r>
              <a:rPr lang="en-US" sz="1600" dirty="0"/>
              <a:t>- When we compare both categories in FLAG_EMP_PHONE category 0 where Applicant has employee phone, has higher number in Non Defaulter than Defaulter.</a:t>
            </a:r>
          </a:p>
          <a:p>
            <a:r>
              <a:rPr lang="en-US" sz="1600" dirty="0"/>
              <a:t>- If Applicant does not have a Employee phone there is little bit higher changes of </a:t>
            </a:r>
            <a:r>
              <a:rPr lang="en-US" sz="1600" dirty="0" smtClean="0"/>
              <a:t>Not Defaulting</a:t>
            </a:r>
            <a:r>
              <a:rPr lang="en-US" sz="1600" dirty="0"/>
              <a:t>.</a:t>
            </a:r>
            <a:endParaRPr lang="en-IN" sz="1600" dirty="0"/>
          </a:p>
        </p:txBody>
      </p:sp>
    </p:spTree>
    <p:extLst>
      <p:ext uri="{BB962C8B-B14F-4D97-AF65-F5344CB8AC3E}">
        <p14:creationId xmlns:p14="http://schemas.microsoft.com/office/powerpoint/2010/main" val="1183358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CODE_GENDER</a:t>
            </a:r>
          </a:p>
        </p:txBody>
      </p:sp>
      <p:pic>
        <p:nvPicPr>
          <p:cNvPr id="5" name="Content Placeholder 4"/>
          <p:cNvPicPr>
            <a:picLocks noGrp="1" noChangeAspect="1"/>
          </p:cNvPicPr>
          <p:nvPr>
            <p:ph sz="half" idx="1"/>
          </p:nvPr>
        </p:nvPicPr>
        <p:blipFill>
          <a:blip r:embed="rId2"/>
          <a:stretch>
            <a:fillRect/>
          </a:stretch>
        </p:blipFill>
        <p:spPr>
          <a:xfrm>
            <a:off x="330927" y="1994263"/>
            <a:ext cx="7262948" cy="4101737"/>
          </a:xfrm>
          <a:prstGeom prst="rect">
            <a:avLst/>
          </a:prstGeom>
        </p:spPr>
      </p:pic>
      <p:sp>
        <p:nvSpPr>
          <p:cNvPr id="4" name="Content Placeholder 3"/>
          <p:cNvSpPr>
            <a:spLocks noGrp="1"/>
          </p:cNvSpPr>
          <p:nvPr>
            <p:ph sz="half" idx="2"/>
          </p:nvPr>
        </p:nvSpPr>
        <p:spPr>
          <a:xfrm>
            <a:off x="7489371" y="1845735"/>
            <a:ext cx="3666309" cy="4023360"/>
          </a:xfrm>
        </p:spPr>
        <p:txBody>
          <a:bodyPr>
            <a:normAutofit/>
          </a:bodyPr>
          <a:lstStyle/>
          <a:p>
            <a:r>
              <a:rPr lang="en-US" sz="1600" dirty="0"/>
              <a:t>- Male are more likely to default on a loan.</a:t>
            </a:r>
          </a:p>
          <a:p>
            <a:r>
              <a:rPr lang="en-US" sz="1600" dirty="0"/>
              <a:t>- XNA is only chosen by Non Defaulter Applicants</a:t>
            </a:r>
            <a:endParaRPr lang="en-IN" sz="1600" dirty="0"/>
          </a:p>
        </p:txBody>
      </p:sp>
    </p:spTree>
    <p:extLst>
      <p:ext uri="{BB962C8B-B14F-4D97-AF65-F5344CB8AC3E}">
        <p14:creationId xmlns:p14="http://schemas.microsoft.com/office/powerpoint/2010/main" val="185270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NAME_EDUCATION_TYPE</a:t>
            </a:r>
          </a:p>
        </p:txBody>
      </p:sp>
      <p:pic>
        <p:nvPicPr>
          <p:cNvPr id="5" name="Content Placeholder 4"/>
          <p:cNvPicPr>
            <a:picLocks noGrp="1" noChangeAspect="1"/>
          </p:cNvPicPr>
          <p:nvPr>
            <p:ph sz="half" idx="1"/>
          </p:nvPr>
        </p:nvPicPr>
        <p:blipFill>
          <a:blip r:embed="rId2"/>
          <a:stretch>
            <a:fillRect/>
          </a:stretch>
        </p:blipFill>
        <p:spPr>
          <a:xfrm>
            <a:off x="143412" y="1950721"/>
            <a:ext cx="7898893" cy="4093028"/>
          </a:xfrm>
          <a:prstGeom prst="rect">
            <a:avLst/>
          </a:prstGeom>
        </p:spPr>
      </p:pic>
      <p:sp>
        <p:nvSpPr>
          <p:cNvPr id="4" name="Content Placeholder 3"/>
          <p:cNvSpPr>
            <a:spLocks noGrp="1"/>
          </p:cNvSpPr>
          <p:nvPr>
            <p:ph sz="half" idx="2"/>
          </p:nvPr>
        </p:nvSpPr>
        <p:spPr>
          <a:xfrm>
            <a:off x="7680960" y="1845735"/>
            <a:ext cx="3474720" cy="4023360"/>
          </a:xfrm>
        </p:spPr>
        <p:txBody>
          <a:bodyPr>
            <a:normAutofit/>
          </a:bodyPr>
          <a:lstStyle/>
          <a:p>
            <a:r>
              <a:rPr lang="en-US" sz="1600" dirty="0" smtClean="0"/>
              <a:t>- Most applicant has only Secondary Education</a:t>
            </a:r>
          </a:p>
          <a:p>
            <a:r>
              <a:rPr lang="en-US" sz="1600" dirty="0" smtClean="0"/>
              <a:t>- </a:t>
            </a:r>
            <a:r>
              <a:rPr lang="en-US" sz="1600" dirty="0"/>
              <a:t>People who have higher education are less likely to default.</a:t>
            </a:r>
            <a:endParaRPr lang="en-IN" sz="1600" dirty="0"/>
          </a:p>
        </p:txBody>
      </p:sp>
    </p:spTree>
    <p:extLst>
      <p:ext uri="{BB962C8B-B14F-4D97-AF65-F5344CB8AC3E}">
        <p14:creationId xmlns:p14="http://schemas.microsoft.com/office/powerpoint/2010/main" val="1472314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NAME_FAMILY_STATUS</a:t>
            </a:r>
          </a:p>
        </p:txBody>
      </p:sp>
      <p:pic>
        <p:nvPicPr>
          <p:cNvPr id="5" name="Content Placeholder 4"/>
          <p:cNvPicPr>
            <a:picLocks noGrp="1" noChangeAspect="1"/>
          </p:cNvPicPr>
          <p:nvPr>
            <p:ph sz="half" idx="1"/>
          </p:nvPr>
        </p:nvPicPr>
        <p:blipFill>
          <a:blip r:embed="rId2"/>
          <a:stretch>
            <a:fillRect/>
          </a:stretch>
        </p:blipFill>
        <p:spPr>
          <a:xfrm>
            <a:off x="287382" y="1976846"/>
            <a:ext cx="7532915" cy="4049485"/>
          </a:xfrm>
          <a:prstGeom prst="rect">
            <a:avLst/>
          </a:prstGeom>
        </p:spPr>
      </p:pic>
      <p:sp>
        <p:nvSpPr>
          <p:cNvPr id="4" name="Content Placeholder 3"/>
          <p:cNvSpPr>
            <a:spLocks noGrp="1"/>
          </p:cNvSpPr>
          <p:nvPr>
            <p:ph sz="half" idx="2"/>
          </p:nvPr>
        </p:nvSpPr>
        <p:spPr>
          <a:xfrm>
            <a:off x="7611290" y="1845735"/>
            <a:ext cx="3544389" cy="4023360"/>
          </a:xfrm>
        </p:spPr>
        <p:txBody>
          <a:bodyPr>
            <a:normAutofit/>
          </a:bodyPr>
          <a:lstStyle/>
          <a:p>
            <a:r>
              <a:rPr lang="en-US" sz="1600" dirty="0"/>
              <a:t>- In Non Defaulter and Defaulter There is check in order as there are more applicant in </a:t>
            </a:r>
            <a:r>
              <a:rPr lang="en-US" sz="1600" dirty="0" smtClean="0"/>
              <a:t>Separated /</a:t>
            </a:r>
            <a:r>
              <a:rPr lang="en-US" sz="1600" dirty="0"/>
              <a:t>Widow section in Non Defaulter while in Defaulter in Civil </a:t>
            </a:r>
            <a:r>
              <a:rPr lang="en-US" sz="1600" dirty="0" smtClean="0"/>
              <a:t>Marriage.</a:t>
            </a:r>
            <a:endParaRPr lang="en-US" sz="1600" dirty="0"/>
          </a:p>
          <a:p>
            <a:r>
              <a:rPr lang="en-US" sz="1600" dirty="0"/>
              <a:t>- Most Applicant are in Married Category.</a:t>
            </a:r>
            <a:endParaRPr lang="en-IN" sz="1600" dirty="0"/>
          </a:p>
        </p:txBody>
      </p:sp>
    </p:spTree>
    <p:extLst>
      <p:ext uri="{BB962C8B-B14F-4D97-AF65-F5344CB8AC3E}">
        <p14:creationId xmlns:p14="http://schemas.microsoft.com/office/powerpoint/2010/main" val="2198925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OCCUPATION_TYPE</a:t>
            </a:r>
          </a:p>
        </p:txBody>
      </p:sp>
      <p:pic>
        <p:nvPicPr>
          <p:cNvPr id="6" name="Content Placeholder 5"/>
          <p:cNvPicPr>
            <a:picLocks noGrp="1" noChangeAspect="1"/>
          </p:cNvPicPr>
          <p:nvPr>
            <p:ph sz="half" idx="1"/>
          </p:nvPr>
        </p:nvPicPr>
        <p:blipFill>
          <a:blip r:embed="rId2"/>
          <a:stretch>
            <a:fillRect/>
          </a:stretch>
        </p:blipFill>
        <p:spPr>
          <a:xfrm>
            <a:off x="87086" y="1845734"/>
            <a:ext cx="7837713" cy="4398311"/>
          </a:xfrm>
          <a:prstGeom prst="rect">
            <a:avLst/>
          </a:prstGeom>
        </p:spPr>
      </p:pic>
      <p:sp>
        <p:nvSpPr>
          <p:cNvPr id="4" name="Content Placeholder 3"/>
          <p:cNvSpPr>
            <a:spLocks noGrp="1"/>
          </p:cNvSpPr>
          <p:nvPr>
            <p:ph sz="half" idx="2"/>
          </p:nvPr>
        </p:nvSpPr>
        <p:spPr>
          <a:xfrm>
            <a:off x="7924800" y="1845735"/>
            <a:ext cx="3230880" cy="4023360"/>
          </a:xfrm>
        </p:spPr>
        <p:txBody>
          <a:bodyPr>
            <a:normAutofit/>
          </a:bodyPr>
          <a:lstStyle/>
          <a:p>
            <a:r>
              <a:rPr lang="en-US" sz="1600" dirty="0"/>
              <a:t>- In both Target values we have similar </a:t>
            </a:r>
            <a:r>
              <a:rPr lang="en-US" sz="1600" dirty="0" smtClean="0"/>
              <a:t>trend </a:t>
            </a:r>
            <a:r>
              <a:rPr lang="en-US" sz="1600" dirty="0"/>
              <a:t>for all occupation except Driver. </a:t>
            </a:r>
          </a:p>
          <a:p>
            <a:r>
              <a:rPr lang="en-US" sz="1600" dirty="0"/>
              <a:t>- Drivers are more like to Default on a loan.</a:t>
            </a:r>
            <a:endParaRPr lang="en-IN" sz="1600" dirty="0"/>
          </a:p>
        </p:txBody>
      </p:sp>
    </p:spTree>
    <p:extLst>
      <p:ext uri="{BB962C8B-B14F-4D97-AF65-F5344CB8AC3E}">
        <p14:creationId xmlns:p14="http://schemas.microsoft.com/office/powerpoint/2010/main" val="2319057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ORGANIZATION_TYPE</a:t>
            </a:r>
          </a:p>
        </p:txBody>
      </p:sp>
      <p:pic>
        <p:nvPicPr>
          <p:cNvPr id="5" name="Content Placeholder 4"/>
          <p:cNvPicPr>
            <a:picLocks noGrp="1" noChangeAspect="1"/>
          </p:cNvPicPr>
          <p:nvPr>
            <p:ph sz="half" idx="1"/>
          </p:nvPr>
        </p:nvPicPr>
        <p:blipFill>
          <a:blip r:embed="rId2"/>
          <a:stretch>
            <a:fillRect/>
          </a:stretch>
        </p:blipFill>
        <p:spPr>
          <a:xfrm>
            <a:off x="148046" y="1907177"/>
            <a:ext cx="7889965" cy="4241074"/>
          </a:xfrm>
          <a:prstGeom prst="rect">
            <a:avLst/>
          </a:prstGeom>
        </p:spPr>
      </p:pic>
      <p:sp>
        <p:nvSpPr>
          <p:cNvPr id="4" name="Content Placeholder 3"/>
          <p:cNvSpPr>
            <a:spLocks noGrp="1"/>
          </p:cNvSpPr>
          <p:nvPr>
            <p:ph sz="half" idx="2"/>
          </p:nvPr>
        </p:nvSpPr>
        <p:spPr>
          <a:xfrm>
            <a:off x="8220890" y="1845735"/>
            <a:ext cx="2934789" cy="4023360"/>
          </a:xfrm>
        </p:spPr>
        <p:txBody>
          <a:bodyPr>
            <a:normAutofit/>
          </a:bodyPr>
          <a:lstStyle/>
          <a:p>
            <a:r>
              <a:rPr lang="en-US" sz="1600" dirty="0"/>
              <a:t>- All Organization type of Application have same trend in Defaulter and Non Defaulter. Except people who have XNA are less likely to Default than who have filled Self Employed.</a:t>
            </a:r>
            <a:endParaRPr lang="en-IN" sz="1600" dirty="0"/>
          </a:p>
        </p:txBody>
      </p:sp>
    </p:spTree>
    <p:extLst>
      <p:ext uri="{BB962C8B-B14F-4D97-AF65-F5344CB8AC3E}">
        <p14:creationId xmlns:p14="http://schemas.microsoft.com/office/powerpoint/2010/main" val="4013767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or Multivariate Analysis</a:t>
            </a:r>
            <a:endParaRPr lang="en-IN" dirty="0"/>
          </a:p>
        </p:txBody>
      </p:sp>
      <p:sp>
        <p:nvSpPr>
          <p:cNvPr id="3" name="Content Placeholder 2"/>
          <p:cNvSpPr>
            <a:spLocks noGrp="1"/>
          </p:cNvSpPr>
          <p:nvPr>
            <p:ph idx="1"/>
          </p:nvPr>
        </p:nvSpPr>
        <p:spPr/>
        <p:txBody>
          <a:bodyPr/>
          <a:lstStyle/>
          <a:p>
            <a:r>
              <a:rPr lang="en-US" dirty="0" smtClean="0"/>
              <a:t>For this analysis we will using </a:t>
            </a:r>
          </a:p>
          <a:p>
            <a:r>
              <a:rPr lang="en-US" dirty="0" smtClean="0"/>
              <a:t>Numerical Columns </a:t>
            </a:r>
            <a:r>
              <a:rPr lang="en-US" dirty="0"/>
              <a:t>: ['EXT_SOURCE_3', 'EXT_SOURCE_2', 'YEARS_BIRTH']</a:t>
            </a:r>
            <a:endParaRPr lang="en-US" dirty="0" smtClean="0"/>
          </a:p>
          <a:p>
            <a:r>
              <a:rPr lang="en-US" dirty="0" smtClean="0"/>
              <a:t>Categorical Columns </a:t>
            </a:r>
            <a:r>
              <a:rPr lang="en-US" dirty="0"/>
              <a:t>: ['ORGANIZATION_TYPE', 'NAME_FAMILY_STATUS','NAME_EDUCATION_TYPE','CODE_GENDER</a:t>
            </a:r>
            <a:r>
              <a:rPr lang="en-US" dirty="0" smtClean="0"/>
              <a:t>']</a:t>
            </a:r>
          </a:p>
          <a:p>
            <a:r>
              <a:rPr lang="en-US" dirty="0" smtClean="0"/>
              <a:t>With these column we will using heat map, pair plot and pivot tables to gain insight</a:t>
            </a:r>
            <a:endParaRPr lang="en-US" dirty="0"/>
          </a:p>
        </p:txBody>
      </p:sp>
    </p:spTree>
    <p:extLst>
      <p:ext uri="{BB962C8B-B14F-4D97-AF65-F5344CB8AC3E}">
        <p14:creationId xmlns:p14="http://schemas.microsoft.com/office/powerpoint/2010/main" val="1509466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among Numerical Features</a:t>
            </a:r>
            <a:endParaRPr lang="en-IN" dirty="0"/>
          </a:p>
        </p:txBody>
      </p:sp>
      <p:pic>
        <p:nvPicPr>
          <p:cNvPr id="5" name="Content Placeholder 4"/>
          <p:cNvPicPr>
            <a:picLocks noGrp="1" noChangeAspect="1"/>
          </p:cNvPicPr>
          <p:nvPr>
            <p:ph sz="half" idx="1"/>
          </p:nvPr>
        </p:nvPicPr>
        <p:blipFill>
          <a:blip r:embed="rId2"/>
          <a:stretch>
            <a:fillRect/>
          </a:stretch>
        </p:blipFill>
        <p:spPr>
          <a:xfrm>
            <a:off x="175386" y="1845735"/>
            <a:ext cx="6987460" cy="4145762"/>
          </a:xfrm>
          <a:prstGeom prst="rect">
            <a:avLst/>
          </a:prstGeom>
        </p:spPr>
      </p:pic>
      <p:sp>
        <p:nvSpPr>
          <p:cNvPr id="4" name="Content Placeholder 3"/>
          <p:cNvSpPr>
            <a:spLocks noGrp="1"/>
          </p:cNvSpPr>
          <p:nvPr>
            <p:ph sz="half" idx="2"/>
          </p:nvPr>
        </p:nvSpPr>
        <p:spPr>
          <a:xfrm>
            <a:off x="7567748" y="1845735"/>
            <a:ext cx="3587931" cy="4023360"/>
          </a:xfrm>
        </p:spPr>
        <p:txBody>
          <a:bodyPr>
            <a:normAutofit/>
          </a:bodyPr>
          <a:lstStyle/>
          <a:p>
            <a:r>
              <a:rPr lang="en-US" sz="1600" dirty="0"/>
              <a:t>As all three have very low </a:t>
            </a:r>
            <a:r>
              <a:rPr lang="en-US" sz="1600" dirty="0" smtClean="0"/>
              <a:t>correlation </a:t>
            </a:r>
            <a:r>
              <a:rPr lang="en-US" sz="1600" dirty="0"/>
              <a:t>among </a:t>
            </a:r>
            <a:r>
              <a:rPr lang="en-US" sz="1600" dirty="0" smtClean="0"/>
              <a:t>themselves and also positive correlation.</a:t>
            </a:r>
          </a:p>
          <a:p>
            <a:r>
              <a:rPr lang="en-US" sz="1600" dirty="0" smtClean="0"/>
              <a:t>For feature to be good predictor of target it should have high correlation to Target and low correlation among themselves.</a:t>
            </a:r>
            <a:endParaRPr lang="en-IN" sz="1600" dirty="0"/>
          </a:p>
        </p:txBody>
      </p:sp>
    </p:spTree>
    <p:extLst>
      <p:ext uri="{BB962C8B-B14F-4D97-AF65-F5344CB8AC3E}">
        <p14:creationId xmlns:p14="http://schemas.microsoft.com/office/powerpoint/2010/main" val="933040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Relationship </a:t>
            </a:r>
            <a:r>
              <a:rPr lang="en-US" sz="3600" dirty="0"/>
              <a:t>in between all numerical columns (among </a:t>
            </a:r>
            <a:r>
              <a:rPr lang="en-US" sz="3600" dirty="0" smtClean="0"/>
              <a:t>themselves) </a:t>
            </a:r>
            <a:r>
              <a:rPr lang="en-US" sz="3600" dirty="0"/>
              <a:t>and target</a:t>
            </a:r>
            <a:endParaRPr lang="en-IN" sz="3600" dirty="0"/>
          </a:p>
        </p:txBody>
      </p:sp>
      <p:pic>
        <p:nvPicPr>
          <p:cNvPr id="5" name="Content Placeholder 4"/>
          <p:cNvPicPr>
            <a:picLocks noGrp="1" noChangeAspect="1"/>
          </p:cNvPicPr>
          <p:nvPr>
            <p:ph sz="half" idx="1"/>
          </p:nvPr>
        </p:nvPicPr>
        <p:blipFill>
          <a:blip r:embed="rId2"/>
          <a:stretch>
            <a:fillRect/>
          </a:stretch>
        </p:blipFill>
        <p:spPr>
          <a:xfrm>
            <a:off x="1336799" y="1846263"/>
            <a:ext cx="6056778" cy="4354240"/>
          </a:xfrm>
          <a:prstGeom prst="rect">
            <a:avLst/>
          </a:prstGeom>
        </p:spPr>
      </p:pic>
      <p:sp>
        <p:nvSpPr>
          <p:cNvPr id="4" name="Content Placeholder 3"/>
          <p:cNvSpPr>
            <a:spLocks noGrp="1"/>
          </p:cNvSpPr>
          <p:nvPr>
            <p:ph sz="half" idx="2"/>
          </p:nvPr>
        </p:nvSpPr>
        <p:spPr>
          <a:xfrm>
            <a:off x="7611290" y="1845735"/>
            <a:ext cx="3544389" cy="4023360"/>
          </a:xfrm>
        </p:spPr>
        <p:txBody>
          <a:bodyPr>
            <a:normAutofit/>
          </a:bodyPr>
          <a:lstStyle/>
          <a:p>
            <a:r>
              <a:rPr lang="en-US" sz="1600" dirty="0"/>
              <a:t>From this graph we can see that defaulter(generally) have low values of EXT_SOURCE2 and EXT_SOURCE3 Score and have age in between 20 to 40</a:t>
            </a:r>
            <a:endParaRPr lang="en-IN" sz="1600" dirty="0"/>
          </a:p>
        </p:txBody>
      </p:sp>
    </p:spTree>
    <p:extLst>
      <p:ext uri="{BB962C8B-B14F-4D97-AF65-F5344CB8AC3E}">
        <p14:creationId xmlns:p14="http://schemas.microsoft.com/office/powerpoint/2010/main" val="395562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lstStyle/>
          <a:p>
            <a:r>
              <a:rPr lang="en-US" dirty="0" smtClean="0"/>
              <a:t>To comprehend which </a:t>
            </a:r>
            <a:r>
              <a:rPr lang="en-US" dirty="0"/>
              <a:t>consumer attributes and loan attributes influence the tendency of default</a:t>
            </a:r>
            <a:r>
              <a:rPr lang="en-US" dirty="0" smtClean="0"/>
              <a:t>.</a:t>
            </a:r>
          </a:p>
          <a:p>
            <a:r>
              <a:rPr lang="en-US" dirty="0" smtClean="0"/>
              <a:t>To find which customer are more likely to default on their loan payment.</a:t>
            </a:r>
            <a:endParaRPr lang="en-IN" dirty="0"/>
          </a:p>
        </p:txBody>
      </p:sp>
    </p:spTree>
    <p:extLst>
      <p:ext uri="{BB962C8B-B14F-4D97-AF65-F5344CB8AC3E}">
        <p14:creationId xmlns:p14="http://schemas.microsoft.com/office/powerpoint/2010/main" val="3732212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ORGANIZATION_TYPE &amp; CODE_GENDER</a:t>
            </a:r>
          </a:p>
        </p:txBody>
      </p:sp>
      <p:pic>
        <p:nvPicPr>
          <p:cNvPr id="5" name="Content Placeholder 4"/>
          <p:cNvPicPr>
            <a:picLocks noGrp="1" noChangeAspect="1"/>
          </p:cNvPicPr>
          <p:nvPr>
            <p:ph sz="half" idx="1"/>
          </p:nvPr>
        </p:nvPicPr>
        <p:blipFill>
          <a:blip r:embed="rId2"/>
          <a:stretch>
            <a:fillRect/>
          </a:stretch>
        </p:blipFill>
        <p:spPr>
          <a:xfrm>
            <a:off x="1097279" y="2464527"/>
            <a:ext cx="10058400" cy="1915886"/>
          </a:xfrm>
          <a:prstGeom prst="rect">
            <a:avLst/>
          </a:prstGeom>
        </p:spPr>
      </p:pic>
      <p:sp>
        <p:nvSpPr>
          <p:cNvPr id="4" name="Content Placeholder 3"/>
          <p:cNvSpPr>
            <a:spLocks noGrp="1"/>
          </p:cNvSpPr>
          <p:nvPr>
            <p:ph sz="half" idx="2"/>
          </p:nvPr>
        </p:nvSpPr>
        <p:spPr>
          <a:xfrm>
            <a:off x="1097279" y="4872445"/>
            <a:ext cx="10058400" cy="744583"/>
          </a:xfrm>
        </p:spPr>
        <p:txBody>
          <a:bodyPr>
            <a:normAutofit/>
          </a:bodyPr>
          <a:lstStyle/>
          <a:p>
            <a:r>
              <a:rPr lang="en-US" sz="1600" dirty="0"/>
              <a:t>With this we can see as male have higher chance of Default in that for ORGANIZATION_TYPE as </a:t>
            </a:r>
            <a:r>
              <a:rPr lang="en-US" sz="1600" dirty="0" err="1"/>
              <a:t>self_employed</a:t>
            </a:r>
            <a:r>
              <a:rPr lang="en-US" sz="1600" dirty="0"/>
              <a:t> it is much higher.</a:t>
            </a:r>
            <a:endParaRPr lang="en-IN" sz="1600" dirty="0"/>
          </a:p>
        </p:txBody>
      </p:sp>
    </p:spTree>
    <p:extLst>
      <p:ext uri="{BB962C8B-B14F-4D97-AF65-F5344CB8AC3E}">
        <p14:creationId xmlns:p14="http://schemas.microsoft.com/office/powerpoint/2010/main" val="3832888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NAME_FAMILY_STATUS &amp; NAME_EDUCATION_TYPE</a:t>
            </a:r>
          </a:p>
        </p:txBody>
      </p:sp>
      <p:pic>
        <p:nvPicPr>
          <p:cNvPr id="5" name="Content Placeholder 4"/>
          <p:cNvPicPr>
            <a:picLocks noGrp="1" noChangeAspect="1"/>
          </p:cNvPicPr>
          <p:nvPr>
            <p:ph sz="half" idx="1"/>
          </p:nvPr>
        </p:nvPicPr>
        <p:blipFill>
          <a:blip r:embed="rId2"/>
          <a:stretch>
            <a:fillRect/>
          </a:stretch>
        </p:blipFill>
        <p:spPr>
          <a:xfrm>
            <a:off x="1236617" y="2342651"/>
            <a:ext cx="9335589" cy="1976437"/>
          </a:xfrm>
          <a:prstGeom prst="rect">
            <a:avLst/>
          </a:prstGeom>
        </p:spPr>
      </p:pic>
      <p:sp>
        <p:nvSpPr>
          <p:cNvPr id="4" name="Content Placeholder 3"/>
          <p:cNvSpPr>
            <a:spLocks noGrp="1"/>
          </p:cNvSpPr>
          <p:nvPr>
            <p:ph sz="half" idx="2"/>
          </p:nvPr>
        </p:nvSpPr>
        <p:spPr>
          <a:xfrm>
            <a:off x="1097279" y="4728753"/>
            <a:ext cx="10058400" cy="1132115"/>
          </a:xfrm>
        </p:spPr>
        <p:txBody>
          <a:bodyPr>
            <a:normAutofit/>
          </a:bodyPr>
          <a:lstStyle/>
          <a:p>
            <a:r>
              <a:rPr lang="en-US" sz="1600" dirty="0"/>
              <a:t>In Education &amp; Family status highest is for (Secondary / secondary special &amp; Single / not married</a:t>
            </a:r>
            <a:r>
              <a:rPr lang="en-US" sz="1600" dirty="0" smtClean="0"/>
              <a:t>)</a:t>
            </a:r>
            <a:r>
              <a:rPr lang="en-IN" sz="1600" dirty="0" smtClean="0"/>
              <a:t>.</a:t>
            </a:r>
            <a:endParaRPr lang="en-IN" sz="1600" dirty="0"/>
          </a:p>
        </p:txBody>
      </p:sp>
    </p:spTree>
    <p:extLst>
      <p:ext uri="{BB962C8B-B14F-4D97-AF65-F5344CB8AC3E}">
        <p14:creationId xmlns:p14="http://schemas.microsoft.com/office/powerpoint/2010/main" val="618810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 from applicants data</a:t>
            </a:r>
            <a:endParaRPr lang="en-IN" dirty="0"/>
          </a:p>
        </p:txBody>
      </p:sp>
      <p:sp>
        <p:nvSpPr>
          <p:cNvPr id="3" name="Content Placeholder 2"/>
          <p:cNvSpPr>
            <a:spLocks noGrp="1"/>
          </p:cNvSpPr>
          <p:nvPr>
            <p:ph idx="1"/>
          </p:nvPr>
        </p:nvSpPr>
        <p:spPr/>
        <p:txBody>
          <a:bodyPr/>
          <a:lstStyle/>
          <a:p>
            <a:r>
              <a:rPr lang="en-US" dirty="0" smtClean="0"/>
              <a:t>- Application External Source score 2 &amp; 3 matters a lot in deciding Defaulter and Non-Defaulter.</a:t>
            </a:r>
          </a:p>
          <a:p>
            <a:r>
              <a:rPr lang="en-US" dirty="0" smtClean="0"/>
              <a:t>They also have highest correlation (Linear relation with target variable.)</a:t>
            </a:r>
          </a:p>
          <a:p>
            <a:r>
              <a:rPr lang="en-US" dirty="0" smtClean="0"/>
              <a:t>- Years Birth (Person’s Age) is also can be one of decisive factor for defaulting on a loan.</a:t>
            </a:r>
          </a:p>
          <a:p>
            <a:r>
              <a:rPr lang="en-US" dirty="0" smtClean="0"/>
              <a:t>- Applicant‘s Family status are they married or not, Education Level like Higher or secondary level, Organization type in which they </a:t>
            </a:r>
            <a:r>
              <a:rPr lang="en-US" dirty="0" smtClean="0"/>
              <a:t>work, What is their occupation type ex. Drivers are more likely to default on their loan </a:t>
            </a:r>
            <a:r>
              <a:rPr lang="en-US" dirty="0" smtClean="0"/>
              <a:t>and what is their gender also matters in deciding who we can give </a:t>
            </a:r>
            <a:r>
              <a:rPr lang="en-US" dirty="0" smtClean="0"/>
              <a:t>loans as Male are more like to default on their loan. </a:t>
            </a:r>
          </a:p>
          <a:p>
            <a:pPr marL="0" indent="0">
              <a:buNone/>
            </a:pPr>
            <a:r>
              <a:rPr lang="en-US" dirty="0" smtClean="0"/>
              <a:t> </a:t>
            </a:r>
            <a:r>
              <a:rPr lang="en-US" dirty="0" smtClean="0"/>
              <a:t> </a:t>
            </a:r>
            <a:endParaRPr lang="en-IN" dirty="0"/>
          </a:p>
        </p:txBody>
      </p:sp>
    </p:spTree>
    <p:extLst>
      <p:ext uri="{BB962C8B-B14F-4D97-AF65-F5344CB8AC3E}">
        <p14:creationId xmlns:p14="http://schemas.microsoft.com/office/powerpoint/2010/main" val="4234200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Previous application Data</a:t>
            </a:r>
            <a:endParaRPr lang="en-IN" dirty="0"/>
          </a:p>
        </p:txBody>
      </p:sp>
      <p:sp>
        <p:nvSpPr>
          <p:cNvPr id="3" name="Content Placeholder 2"/>
          <p:cNvSpPr>
            <a:spLocks noGrp="1"/>
          </p:cNvSpPr>
          <p:nvPr>
            <p:ph idx="1"/>
          </p:nvPr>
        </p:nvSpPr>
        <p:spPr>
          <a:xfrm>
            <a:off x="1097280" y="2177143"/>
            <a:ext cx="10058400" cy="3691951"/>
          </a:xfrm>
        </p:spPr>
        <p:txBody>
          <a:bodyPr>
            <a:normAutofit/>
          </a:bodyPr>
          <a:lstStyle/>
          <a:p>
            <a:r>
              <a:rPr lang="en-US" sz="1800" dirty="0" smtClean="0"/>
              <a:t>- As getting a loan and If we will be able pay loan does depend on previous application, so we will be using that data with merging it to applicant data, to get more clear about which Applicants are more likely to Default on a loan.</a:t>
            </a:r>
          </a:p>
          <a:p>
            <a:r>
              <a:rPr lang="en-US" sz="1800" dirty="0" smtClean="0"/>
              <a:t>- Similar to app data here also we did some data cleaning, after that we reached to these</a:t>
            </a:r>
          </a:p>
          <a:p>
            <a:r>
              <a:rPr lang="en-US" sz="1800" dirty="0"/>
              <a:t>Numerical columns :  ['HOUR_APPR_PROCESS_START', 'DAYS_DECISION', 'CNT_PAYMENT</a:t>
            </a:r>
            <a:r>
              <a:rPr lang="en-US" sz="1800" dirty="0" smtClean="0"/>
              <a:t>']</a:t>
            </a:r>
          </a:p>
          <a:p>
            <a:r>
              <a:rPr lang="en-US" sz="1800" dirty="0" smtClean="0"/>
              <a:t>For Categorical as all are in Object for those columns, I have used count plot with to get relevance of those columns with Target</a:t>
            </a:r>
            <a:endParaRPr lang="en-IN" sz="1800" dirty="0"/>
          </a:p>
        </p:txBody>
      </p:sp>
    </p:spTree>
    <p:extLst>
      <p:ext uri="{BB962C8B-B14F-4D97-AF65-F5344CB8AC3E}">
        <p14:creationId xmlns:p14="http://schemas.microsoft.com/office/powerpoint/2010/main" val="3782634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 Analysis</a:t>
            </a:r>
            <a:endParaRPr lang="en-IN" dirty="0"/>
          </a:p>
        </p:txBody>
      </p:sp>
      <p:sp>
        <p:nvSpPr>
          <p:cNvPr id="3" name="Content Placeholder 2"/>
          <p:cNvSpPr>
            <a:spLocks noGrp="1"/>
          </p:cNvSpPr>
          <p:nvPr>
            <p:ph idx="1"/>
          </p:nvPr>
        </p:nvSpPr>
        <p:spPr>
          <a:xfrm>
            <a:off x="1097280" y="2386148"/>
            <a:ext cx="10058400" cy="3482945"/>
          </a:xfrm>
        </p:spPr>
        <p:txBody>
          <a:bodyPr/>
          <a:lstStyle/>
          <a:p>
            <a:r>
              <a:rPr lang="en-US" dirty="0"/>
              <a:t>Numerical columns :  ['HOUR_APPR_PROCESS_START', 'DAYS_DECISION', 'CNT_PAYMENT</a:t>
            </a:r>
            <a:r>
              <a:rPr lang="en-US" dirty="0" smtClean="0"/>
              <a:t>']</a:t>
            </a:r>
          </a:p>
          <a:p>
            <a:r>
              <a:rPr lang="en-US" dirty="0" smtClean="0"/>
              <a:t>I did univariate analysis all three column but only in CNT_PAYMENT there was some useful information, while two did not.</a:t>
            </a:r>
          </a:p>
          <a:p>
            <a:r>
              <a:rPr lang="en-US" dirty="0" smtClean="0"/>
              <a:t>So I will leaving other two out of this presentation</a:t>
            </a:r>
            <a:endParaRPr lang="en-US" dirty="0"/>
          </a:p>
        </p:txBody>
      </p:sp>
    </p:spTree>
    <p:extLst>
      <p:ext uri="{BB962C8B-B14F-4D97-AF65-F5344CB8AC3E}">
        <p14:creationId xmlns:p14="http://schemas.microsoft.com/office/powerpoint/2010/main" val="3875058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CNT_PAYMENT</a:t>
            </a:r>
          </a:p>
        </p:txBody>
      </p:sp>
      <p:pic>
        <p:nvPicPr>
          <p:cNvPr id="5" name="Content Placeholder 4"/>
          <p:cNvPicPr>
            <a:picLocks noGrp="1" noChangeAspect="1"/>
          </p:cNvPicPr>
          <p:nvPr>
            <p:ph sz="half" idx="1"/>
          </p:nvPr>
        </p:nvPicPr>
        <p:blipFill>
          <a:blip r:embed="rId2"/>
          <a:stretch>
            <a:fillRect/>
          </a:stretch>
        </p:blipFill>
        <p:spPr>
          <a:xfrm>
            <a:off x="174171" y="1849100"/>
            <a:ext cx="6975566" cy="4017050"/>
          </a:xfrm>
          <a:prstGeom prst="rect">
            <a:avLst/>
          </a:prstGeom>
        </p:spPr>
      </p:pic>
      <p:sp>
        <p:nvSpPr>
          <p:cNvPr id="4" name="Content Placeholder 3"/>
          <p:cNvSpPr>
            <a:spLocks noGrp="1"/>
          </p:cNvSpPr>
          <p:nvPr>
            <p:ph sz="half" idx="2"/>
          </p:nvPr>
        </p:nvSpPr>
        <p:spPr>
          <a:xfrm>
            <a:off x="7759336" y="1845735"/>
            <a:ext cx="3396343" cy="4023360"/>
          </a:xfrm>
        </p:spPr>
        <p:txBody>
          <a:bodyPr>
            <a:normAutofit/>
          </a:bodyPr>
          <a:lstStyle/>
          <a:p>
            <a:r>
              <a:rPr lang="en-US" sz="1800" dirty="0"/>
              <a:t>For </a:t>
            </a:r>
            <a:r>
              <a:rPr lang="en-US" sz="1800" dirty="0" err="1"/>
              <a:t>cnt_payment</a:t>
            </a:r>
            <a:r>
              <a:rPr lang="en-US" sz="1800" dirty="0"/>
              <a:t> we can see Defaulter and Non Defaulter seems have peak at same values but for Non-Defaulter it is high.</a:t>
            </a:r>
            <a:endParaRPr lang="en-IN" sz="1800" dirty="0"/>
          </a:p>
        </p:txBody>
      </p:sp>
    </p:spTree>
    <p:extLst>
      <p:ext uri="{BB962C8B-B14F-4D97-AF65-F5344CB8AC3E}">
        <p14:creationId xmlns:p14="http://schemas.microsoft.com/office/powerpoint/2010/main" val="694438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Categorical Univariate Analysis</a:t>
            </a:r>
            <a:endParaRPr lang="en-IN" dirty="0"/>
          </a:p>
        </p:txBody>
      </p:sp>
      <p:sp>
        <p:nvSpPr>
          <p:cNvPr id="3" name="Content Placeholder 2"/>
          <p:cNvSpPr>
            <a:spLocks noGrp="1"/>
          </p:cNvSpPr>
          <p:nvPr>
            <p:ph idx="1"/>
          </p:nvPr>
        </p:nvSpPr>
        <p:spPr/>
        <p:txBody>
          <a:bodyPr/>
          <a:lstStyle/>
          <a:p>
            <a:r>
              <a:rPr lang="en-US" dirty="0"/>
              <a:t>I</a:t>
            </a:r>
            <a:r>
              <a:rPr lang="en-US" dirty="0" smtClean="0"/>
              <a:t> did make count plot of all categorical (object data type) columns, tried to get info about of those.</a:t>
            </a:r>
          </a:p>
          <a:p>
            <a:r>
              <a:rPr lang="en-US" dirty="0" smtClean="0"/>
              <a:t>Out of all columns we got some </a:t>
            </a:r>
            <a:r>
              <a:rPr lang="en-US" dirty="0"/>
              <a:t>info from NAME_CONTRACT_TYPE &amp; NAME_CONTRACT_STATUS</a:t>
            </a:r>
            <a:endParaRPr lang="en-IN" dirty="0"/>
          </a:p>
        </p:txBody>
      </p:sp>
    </p:spTree>
    <p:extLst>
      <p:ext uri="{BB962C8B-B14F-4D97-AF65-F5344CB8AC3E}">
        <p14:creationId xmlns:p14="http://schemas.microsoft.com/office/powerpoint/2010/main" val="1393482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NAME_CONTRACT_STATUS</a:t>
            </a:r>
          </a:p>
        </p:txBody>
      </p:sp>
      <p:pic>
        <p:nvPicPr>
          <p:cNvPr id="5" name="Content Placeholder 4"/>
          <p:cNvPicPr>
            <a:picLocks noGrp="1" noChangeAspect="1"/>
          </p:cNvPicPr>
          <p:nvPr>
            <p:ph sz="half" idx="1"/>
          </p:nvPr>
        </p:nvPicPr>
        <p:blipFill>
          <a:blip r:embed="rId2"/>
          <a:stretch>
            <a:fillRect/>
          </a:stretch>
        </p:blipFill>
        <p:spPr>
          <a:xfrm>
            <a:off x="243840" y="2072639"/>
            <a:ext cx="7541623" cy="3971109"/>
          </a:xfrm>
          <a:prstGeom prst="rect">
            <a:avLst/>
          </a:prstGeom>
        </p:spPr>
      </p:pic>
      <p:sp>
        <p:nvSpPr>
          <p:cNvPr id="4" name="Content Placeholder 3"/>
          <p:cNvSpPr>
            <a:spLocks noGrp="1"/>
          </p:cNvSpPr>
          <p:nvPr>
            <p:ph sz="half" idx="2"/>
          </p:nvPr>
        </p:nvSpPr>
        <p:spPr>
          <a:xfrm>
            <a:off x="7985760" y="1845735"/>
            <a:ext cx="3169920" cy="4023360"/>
          </a:xfrm>
        </p:spPr>
        <p:txBody>
          <a:bodyPr/>
          <a:lstStyle/>
          <a:p>
            <a:r>
              <a:rPr lang="en-US" dirty="0"/>
              <a:t>For Contact Status, for defaulter applicant seems to have more Refused and cancelled than non-defaulter</a:t>
            </a:r>
            <a:endParaRPr lang="en-IN" dirty="0"/>
          </a:p>
        </p:txBody>
      </p:sp>
    </p:spTree>
    <p:extLst>
      <p:ext uri="{BB962C8B-B14F-4D97-AF65-F5344CB8AC3E}">
        <p14:creationId xmlns:p14="http://schemas.microsoft.com/office/powerpoint/2010/main" val="2074522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NAME_CONTRACT_TYPE</a:t>
            </a:r>
          </a:p>
        </p:txBody>
      </p:sp>
      <p:pic>
        <p:nvPicPr>
          <p:cNvPr id="5" name="Content Placeholder 4"/>
          <p:cNvPicPr>
            <a:picLocks noGrp="1" noChangeAspect="1"/>
          </p:cNvPicPr>
          <p:nvPr>
            <p:ph sz="half" idx="1"/>
          </p:nvPr>
        </p:nvPicPr>
        <p:blipFill>
          <a:blip r:embed="rId2"/>
          <a:stretch>
            <a:fillRect/>
          </a:stretch>
        </p:blipFill>
        <p:spPr>
          <a:xfrm>
            <a:off x="310478" y="2307771"/>
            <a:ext cx="7720259" cy="3675017"/>
          </a:xfrm>
          <a:prstGeom prst="rect">
            <a:avLst/>
          </a:prstGeom>
        </p:spPr>
      </p:pic>
      <p:sp>
        <p:nvSpPr>
          <p:cNvPr id="4" name="Content Placeholder 3"/>
          <p:cNvSpPr>
            <a:spLocks noGrp="1"/>
          </p:cNvSpPr>
          <p:nvPr>
            <p:ph sz="half" idx="2"/>
          </p:nvPr>
        </p:nvSpPr>
        <p:spPr>
          <a:xfrm>
            <a:off x="8151222" y="1845735"/>
            <a:ext cx="3004457" cy="4023360"/>
          </a:xfrm>
        </p:spPr>
        <p:txBody>
          <a:bodyPr/>
          <a:lstStyle/>
          <a:p>
            <a:r>
              <a:rPr lang="en-US" dirty="0"/>
              <a:t>Defaulter seems to have more consumer loans than Non Defaulter, while for cash loans even the difference is </a:t>
            </a:r>
            <a:r>
              <a:rPr lang="en-US" dirty="0" smtClean="0"/>
              <a:t>little </a:t>
            </a:r>
            <a:r>
              <a:rPr lang="en-US" dirty="0"/>
              <a:t>it is opposite of consumer loans</a:t>
            </a:r>
            <a:endParaRPr lang="en-IN" dirty="0"/>
          </a:p>
        </p:txBody>
      </p:sp>
    </p:spTree>
    <p:extLst>
      <p:ext uri="{BB962C8B-B14F-4D97-AF65-F5344CB8AC3E}">
        <p14:creationId xmlns:p14="http://schemas.microsoft.com/office/powerpoint/2010/main" val="2645535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NAME_CONTRACT_TYPE &amp; NAME_CONTRACT_STATUS</a:t>
            </a:r>
          </a:p>
        </p:txBody>
      </p:sp>
      <p:pic>
        <p:nvPicPr>
          <p:cNvPr id="5" name="Content Placeholder 4"/>
          <p:cNvPicPr>
            <a:picLocks noGrp="1" noChangeAspect="1"/>
          </p:cNvPicPr>
          <p:nvPr>
            <p:ph sz="half" idx="1"/>
          </p:nvPr>
        </p:nvPicPr>
        <p:blipFill>
          <a:blip r:embed="rId2"/>
          <a:stretch>
            <a:fillRect/>
          </a:stretch>
        </p:blipFill>
        <p:spPr>
          <a:xfrm>
            <a:off x="1097278" y="2011726"/>
            <a:ext cx="9866813" cy="2185987"/>
          </a:xfrm>
          <a:prstGeom prst="rect">
            <a:avLst/>
          </a:prstGeom>
        </p:spPr>
      </p:pic>
      <p:sp>
        <p:nvSpPr>
          <p:cNvPr id="4" name="Content Placeholder 3"/>
          <p:cNvSpPr>
            <a:spLocks noGrp="1"/>
          </p:cNvSpPr>
          <p:nvPr>
            <p:ph sz="half" idx="2"/>
          </p:nvPr>
        </p:nvSpPr>
        <p:spPr>
          <a:xfrm>
            <a:off x="1097278" y="4472079"/>
            <a:ext cx="10058401" cy="1302186"/>
          </a:xfrm>
        </p:spPr>
        <p:txBody>
          <a:bodyPr/>
          <a:lstStyle/>
          <a:p>
            <a:r>
              <a:rPr lang="en-US" dirty="0"/>
              <a:t>Here we can see Applicants that has refused from loan and of XNA Contract type are more likely to default on their loan.</a:t>
            </a:r>
            <a:endParaRPr lang="en-IN" dirty="0"/>
          </a:p>
        </p:txBody>
      </p:sp>
    </p:spTree>
    <p:extLst>
      <p:ext uri="{BB962C8B-B14F-4D97-AF65-F5344CB8AC3E}">
        <p14:creationId xmlns:p14="http://schemas.microsoft.com/office/powerpoint/2010/main" val="4171576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Process</a:t>
            </a:r>
            <a:endParaRPr lang="en-IN" dirty="0"/>
          </a:p>
        </p:txBody>
      </p:sp>
      <p:sp>
        <p:nvSpPr>
          <p:cNvPr id="3" name="Content Placeholder 2"/>
          <p:cNvSpPr>
            <a:spLocks noGrp="1"/>
          </p:cNvSpPr>
          <p:nvPr>
            <p:ph idx="1"/>
          </p:nvPr>
        </p:nvSpPr>
        <p:spPr/>
        <p:txBody>
          <a:bodyPr/>
          <a:lstStyle/>
          <a:p>
            <a:r>
              <a:rPr lang="en-US" dirty="0" smtClean="0"/>
              <a:t>Data Understanding :</a:t>
            </a:r>
            <a:endParaRPr lang="en-IN" dirty="0"/>
          </a:p>
          <a:p>
            <a:r>
              <a:rPr lang="en-IN" dirty="0" smtClean="0"/>
              <a:t>- </a:t>
            </a:r>
            <a:r>
              <a:rPr lang="en-US" dirty="0" smtClean="0"/>
              <a:t>Checking data rows, shape of dataset, data type of columns, number of missing values</a:t>
            </a:r>
          </a:p>
          <a:p>
            <a:r>
              <a:rPr lang="en-US" dirty="0" smtClean="0"/>
              <a:t>Data Quality:</a:t>
            </a:r>
          </a:p>
          <a:p>
            <a:r>
              <a:rPr lang="en-US" dirty="0" smtClean="0"/>
              <a:t>- Missing Values : We will check percentage of missing values in a columns. For all the column grater than 45% were removed and less 15% were imputed by median (as there are outliers in those columns median less affected by outliers). For all column between 15% to 45% were left as it as.</a:t>
            </a:r>
          </a:p>
          <a:p>
            <a:r>
              <a:rPr lang="en-US" dirty="0" smtClean="0"/>
              <a:t>- Outlier : Outlier identification was don by boxplot and custom function. As it is not required to treat outliers for this </a:t>
            </a:r>
            <a:r>
              <a:rPr lang="en-US" dirty="0" err="1" smtClean="0"/>
              <a:t>eda</a:t>
            </a:r>
            <a:r>
              <a:rPr lang="en-US" dirty="0" smtClean="0"/>
              <a:t>. We can left them. But outliers can be treated by capping or flooring.</a:t>
            </a:r>
          </a:p>
          <a:p>
            <a:r>
              <a:rPr lang="en-US" dirty="0" smtClean="0"/>
              <a:t>- Incorrect Format : All the days columns are in negative. So need to apply abs function to change them positive.</a:t>
            </a:r>
          </a:p>
        </p:txBody>
      </p:sp>
    </p:spTree>
    <p:extLst>
      <p:ext uri="{BB962C8B-B14F-4D97-AF65-F5344CB8AC3E}">
        <p14:creationId xmlns:p14="http://schemas.microsoft.com/office/powerpoint/2010/main" val="3726194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 from </a:t>
            </a:r>
            <a:r>
              <a:rPr lang="en-US" dirty="0" err="1" smtClean="0"/>
              <a:t>prev</a:t>
            </a:r>
            <a:r>
              <a:rPr lang="en-US" dirty="0" smtClean="0"/>
              <a:t> application</a:t>
            </a:r>
            <a:endParaRPr lang="en-IN" dirty="0"/>
          </a:p>
        </p:txBody>
      </p:sp>
      <p:sp>
        <p:nvSpPr>
          <p:cNvPr id="3" name="Content Placeholder 2"/>
          <p:cNvSpPr>
            <a:spLocks noGrp="1"/>
          </p:cNvSpPr>
          <p:nvPr>
            <p:ph idx="1"/>
          </p:nvPr>
        </p:nvSpPr>
        <p:spPr/>
        <p:txBody>
          <a:bodyPr/>
          <a:lstStyle/>
          <a:p>
            <a:r>
              <a:rPr lang="en-US" dirty="0" smtClean="0"/>
              <a:t>- From this we can find </a:t>
            </a:r>
            <a:r>
              <a:rPr lang="en-US" dirty="0" err="1" smtClean="0"/>
              <a:t>cnt</a:t>
            </a:r>
            <a:r>
              <a:rPr lang="en-US" dirty="0" smtClean="0"/>
              <a:t> payment, Type of contract and Contract’s status on their previous application as deciding factor defaulting on their current application. </a:t>
            </a:r>
            <a:endParaRPr lang="en-IN" dirty="0"/>
          </a:p>
        </p:txBody>
      </p:sp>
    </p:spTree>
    <p:extLst>
      <p:ext uri="{BB962C8B-B14F-4D97-AF65-F5344CB8AC3E}">
        <p14:creationId xmlns:p14="http://schemas.microsoft.com/office/powerpoint/2010/main" val="926155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to consider</a:t>
            </a:r>
            <a:endParaRPr lang="en-IN" dirty="0"/>
          </a:p>
        </p:txBody>
      </p:sp>
      <p:sp>
        <p:nvSpPr>
          <p:cNvPr id="3" name="Content Placeholder 2"/>
          <p:cNvSpPr>
            <a:spLocks noGrp="1"/>
          </p:cNvSpPr>
          <p:nvPr>
            <p:ph idx="1"/>
          </p:nvPr>
        </p:nvSpPr>
        <p:spPr/>
        <p:txBody>
          <a:bodyPr/>
          <a:lstStyle/>
          <a:p>
            <a:r>
              <a:rPr lang="en-US" sz="1600" dirty="0" smtClean="0"/>
              <a:t>1. From applicants data we </a:t>
            </a:r>
            <a:r>
              <a:rPr lang="en-US" sz="1600" dirty="0"/>
              <a:t>can use </a:t>
            </a:r>
            <a:endParaRPr lang="en-US" sz="1600" dirty="0" smtClean="0"/>
          </a:p>
          <a:p>
            <a:r>
              <a:rPr lang="en-US" sz="1600" dirty="0" smtClean="0"/>
              <a:t>['EXT_SOURCE_3‘: Score from external source 3, 'EXT_SOURCE_2‘: </a:t>
            </a:r>
            <a:r>
              <a:rPr lang="en-US" sz="1600" dirty="0"/>
              <a:t>Score from external source </a:t>
            </a:r>
            <a:r>
              <a:rPr lang="en-US" sz="1600" dirty="0" smtClean="0"/>
              <a:t>2, 'YEARS_BIRTH‘: Age of person(this column is converted from </a:t>
            </a:r>
            <a:r>
              <a:rPr lang="en-US" sz="1600" dirty="0" err="1" smtClean="0"/>
              <a:t>days_birth</a:t>
            </a:r>
            <a:r>
              <a:rPr lang="en-US" sz="1600" dirty="0" smtClean="0"/>
              <a:t>) ]</a:t>
            </a:r>
          </a:p>
          <a:p>
            <a:r>
              <a:rPr lang="en-IN" sz="1600" dirty="0"/>
              <a:t>['ORGANIZATION_TYPE', 'NAME_FAMILY_STATUS','NAME_EDUCATION_TYPE','CODE_GENDER</a:t>
            </a:r>
            <a:r>
              <a:rPr lang="en-IN" sz="1600" dirty="0" smtClean="0"/>
              <a:t>'] as person’s organization, their family status, education level  does gives how much they can pay back. From gender Male are more likely to Default on a loan.</a:t>
            </a:r>
          </a:p>
          <a:p>
            <a:r>
              <a:rPr lang="en-US" sz="1600" dirty="0" smtClean="0"/>
              <a:t>2. From Previous application we can use :</a:t>
            </a:r>
          </a:p>
          <a:p>
            <a:r>
              <a:rPr lang="en-US" sz="1600" dirty="0" err="1" smtClean="0"/>
              <a:t>Cnt_payment</a:t>
            </a:r>
            <a:r>
              <a:rPr lang="en-US" sz="1600" dirty="0" smtClean="0"/>
              <a:t>, as how many payments were completed, what type of contract they previously had and what was the status of that contract</a:t>
            </a:r>
          </a:p>
          <a:p>
            <a:r>
              <a:rPr lang="en-US" sz="1600" dirty="0" smtClean="0"/>
              <a:t>Example : </a:t>
            </a:r>
            <a:r>
              <a:rPr lang="en-US" sz="1600" dirty="0"/>
              <a:t>Applicants that has refused from loan and of XNA Contract type are more likely to default on their loan.</a:t>
            </a:r>
            <a:endParaRPr lang="en-IN" sz="1600" dirty="0"/>
          </a:p>
          <a:p>
            <a:endParaRPr lang="en-IN" dirty="0"/>
          </a:p>
        </p:txBody>
      </p:sp>
    </p:spTree>
    <p:extLst>
      <p:ext uri="{BB962C8B-B14F-4D97-AF65-F5344CB8AC3E}">
        <p14:creationId xmlns:p14="http://schemas.microsoft.com/office/powerpoint/2010/main" val="2792609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280339"/>
          </a:xfrm>
        </p:spPr>
        <p:txBody>
          <a:bodyPr/>
          <a:lstStyle/>
          <a:p>
            <a:pPr algn="ctr"/>
            <a:r>
              <a:rPr lang="en-US" dirty="0" smtClean="0">
                <a:solidFill>
                  <a:schemeClr val="accent2"/>
                </a:solidFill>
                <a:latin typeface="Arial Rounded MT Bold" panose="020F0704030504030204" pitchFamily="34" charset="0"/>
              </a:rPr>
              <a:t>Thank You </a:t>
            </a:r>
            <a:endParaRPr lang="en-IN" dirty="0">
              <a:solidFill>
                <a:schemeClr val="accent2"/>
              </a:solidFill>
              <a:latin typeface="Arial Rounded MT Bold" panose="020F0704030504030204" pitchFamily="34" charset="0"/>
            </a:endParaRPr>
          </a:p>
        </p:txBody>
      </p:sp>
      <p:sp>
        <p:nvSpPr>
          <p:cNvPr id="3" name="Subtitle 2"/>
          <p:cNvSpPr>
            <a:spLocks noGrp="1"/>
          </p:cNvSpPr>
          <p:nvPr>
            <p:ph type="subTitle" idx="1"/>
          </p:nvPr>
        </p:nvSpPr>
        <p:spPr>
          <a:xfrm>
            <a:off x="7959633" y="4859382"/>
            <a:ext cx="3198817" cy="739237"/>
          </a:xfrm>
        </p:spPr>
        <p:txBody>
          <a:bodyPr/>
          <a:lstStyle/>
          <a:p>
            <a:r>
              <a:rPr lang="en-US" dirty="0" err="1" smtClean="0"/>
              <a:t>Pulkit</a:t>
            </a:r>
            <a:r>
              <a:rPr lang="en-US" dirty="0" smtClean="0"/>
              <a:t> </a:t>
            </a:r>
            <a:r>
              <a:rPr lang="en-US" dirty="0" err="1" smtClean="0"/>
              <a:t>Pareek</a:t>
            </a:r>
            <a:endParaRPr lang="en-IN" dirty="0"/>
          </a:p>
        </p:txBody>
      </p:sp>
    </p:spTree>
    <p:extLst>
      <p:ext uri="{BB962C8B-B14F-4D97-AF65-F5344CB8AC3E}">
        <p14:creationId xmlns:p14="http://schemas.microsoft.com/office/powerpoint/2010/main" val="2152096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Process : Continue</a:t>
            </a:r>
            <a:endParaRPr lang="en-IN" dirty="0"/>
          </a:p>
        </p:txBody>
      </p:sp>
      <p:sp>
        <p:nvSpPr>
          <p:cNvPr id="3" name="Content Placeholder 2"/>
          <p:cNvSpPr>
            <a:spLocks noGrp="1"/>
          </p:cNvSpPr>
          <p:nvPr>
            <p:ph idx="1"/>
          </p:nvPr>
        </p:nvSpPr>
        <p:spPr/>
        <p:txBody>
          <a:bodyPr>
            <a:normAutofit lnSpcReduction="10000"/>
          </a:bodyPr>
          <a:lstStyle/>
          <a:p>
            <a:r>
              <a:rPr lang="en-US" dirty="0" smtClean="0"/>
              <a:t>- Quasi Constant Feature : As some feature had more than 98% values as single values those feature won’t be helpful in analysis. I dropped those features.</a:t>
            </a:r>
          </a:p>
          <a:p>
            <a:r>
              <a:rPr lang="en-US" dirty="0" smtClean="0"/>
              <a:t>- Treating Categorical Columns : Categorical columns in dataset have many that are very less in quantity. For wherever I could do I have clubbed those categories to one type. So we have categories with enough data to analyze.</a:t>
            </a:r>
          </a:p>
          <a:p>
            <a:r>
              <a:rPr lang="en-US" dirty="0" smtClean="0"/>
              <a:t>- Correlation : To remove unnecessary numerical columns, we use correlation to remove all those who correlation with target is less than 0.045. Here for correlation as our target is categorical we have to point </a:t>
            </a:r>
            <a:r>
              <a:rPr lang="en-US" dirty="0" err="1" smtClean="0"/>
              <a:t>biserial</a:t>
            </a:r>
            <a:r>
              <a:rPr lang="en-US" dirty="0" smtClean="0"/>
              <a:t> function.</a:t>
            </a:r>
          </a:p>
          <a:p>
            <a:r>
              <a:rPr lang="en-US" dirty="0" smtClean="0"/>
              <a:t>Check if data is imbalance by checking TARGET variable value counts. Then divide dataset into Data with target 0 and data with target 1.</a:t>
            </a:r>
          </a:p>
          <a:p>
            <a:r>
              <a:rPr lang="en-US" dirty="0" smtClean="0"/>
              <a:t>Finding Top 10 correlated features in dataset consider different values of target.</a:t>
            </a:r>
          </a:p>
          <a:p>
            <a:r>
              <a:rPr lang="en-US" dirty="0" smtClean="0"/>
              <a:t>With all this our data will be more ready for Univariate, Bivariate and Multivariate Analysis </a:t>
            </a:r>
            <a:endParaRPr lang="en-IN" dirty="0"/>
          </a:p>
        </p:txBody>
      </p:sp>
    </p:spTree>
    <p:extLst>
      <p:ext uri="{BB962C8B-B14F-4D97-AF65-F5344CB8AC3E}">
        <p14:creationId xmlns:p14="http://schemas.microsoft.com/office/powerpoint/2010/main" val="109261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 from App Data</a:t>
            </a:r>
            <a:endParaRPr lang="en-IN" dirty="0"/>
          </a:p>
        </p:txBody>
      </p:sp>
      <p:sp>
        <p:nvSpPr>
          <p:cNvPr id="3" name="Content Placeholder 2"/>
          <p:cNvSpPr>
            <a:spLocks noGrp="1"/>
          </p:cNvSpPr>
          <p:nvPr>
            <p:ph idx="1"/>
          </p:nvPr>
        </p:nvSpPr>
        <p:spPr/>
        <p:txBody>
          <a:bodyPr/>
          <a:lstStyle/>
          <a:p>
            <a:r>
              <a:rPr lang="en-US" dirty="0" smtClean="0"/>
              <a:t>- Dataset 122 columns initially but I remove all those columns that had more 45% of data missing, were quasi constant columns or they had low correlation with Target Variable (For this I have used point </a:t>
            </a:r>
            <a:r>
              <a:rPr lang="en-US" dirty="0" err="1" smtClean="0"/>
              <a:t>biserial</a:t>
            </a:r>
            <a:r>
              <a:rPr lang="en-US" dirty="0" smtClean="0"/>
              <a:t> function as this can be used for categorical-numerical relation ).</a:t>
            </a:r>
          </a:p>
          <a:p>
            <a:r>
              <a:rPr lang="en-US" dirty="0" smtClean="0"/>
              <a:t>- With this I had finally approximately 25 columns.</a:t>
            </a:r>
          </a:p>
          <a:p>
            <a:r>
              <a:rPr lang="en-US" dirty="0" smtClean="0"/>
              <a:t>- Now we can move to Univariate Analysis and gain Insights from there</a:t>
            </a:r>
            <a:endParaRPr lang="en-IN" dirty="0"/>
          </a:p>
        </p:txBody>
      </p:sp>
    </p:spTree>
    <p:extLst>
      <p:ext uri="{BB962C8B-B14F-4D97-AF65-F5344CB8AC3E}">
        <p14:creationId xmlns:p14="http://schemas.microsoft.com/office/powerpoint/2010/main" val="1932659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98060"/>
          </a:xfrm>
        </p:spPr>
        <p:txBody>
          <a:bodyPr>
            <a:normAutofit/>
          </a:bodyPr>
          <a:lstStyle/>
          <a:p>
            <a:r>
              <a:rPr lang="en-US" sz="4000" dirty="0" smtClean="0"/>
              <a:t>Top 10 Correlated Features (Among Themselves)</a:t>
            </a:r>
            <a:endParaRPr lang="en-IN" sz="4000" dirty="0"/>
          </a:p>
        </p:txBody>
      </p:sp>
      <p:pic>
        <p:nvPicPr>
          <p:cNvPr id="5" name="Content Placeholder 4"/>
          <p:cNvPicPr>
            <a:picLocks noGrp="1" noChangeAspect="1"/>
          </p:cNvPicPr>
          <p:nvPr>
            <p:ph sz="half" idx="1"/>
          </p:nvPr>
        </p:nvPicPr>
        <p:blipFill>
          <a:blip r:embed="rId2"/>
          <a:stretch>
            <a:fillRect/>
          </a:stretch>
        </p:blipFill>
        <p:spPr>
          <a:xfrm>
            <a:off x="1097280" y="1635168"/>
            <a:ext cx="6670675" cy="2311858"/>
          </a:xfrm>
          <a:prstGeom prst="rect">
            <a:avLst/>
          </a:prstGeom>
        </p:spPr>
      </p:pic>
      <p:sp>
        <p:nvSpPr>
          <p:cNvPr id="4" name="Content Placeholder 3"/>
          <p:cNvSpPr>
            <a:spLocks noGrp="1"/>
          </p:cNvSpPr>
          <p:nvPr>
            <p:ph sz="half" idx="2"/>
          </p:nvPr>
        </p:nvSpPr>
        <p:spPr>
          <a:xfrm>
            <a:off x="1097280" y="4119154"/>
            <a:ext cx="10058400" cy="1950237"/>
          </a:xfrm>
        </p:spPr>
        <p:txBody>
          <a:bodyPr>
            <a:normAutofit fontScale="77500" lnSpcReduction="20000"/>
          </a:bodyPr>
          <a:lstStyle/>
          <a:p>
            <a:r>
              <a:rPr lang="en-US" dirty="0"/>
              <a:t>- For both target We have same pair of features in list and order is almost same except these 2 pairs (LIVE_REGION_NOT_WORK_REGION ,REG_REGION_NOT_WORK_REGION), (DEF_60_CNT_SOCIAL_CIRCLE, DEF_30_CNT_SOCIAL_CIRCLE).</a:t>
            </a:r>
          </a:p>
          <a:p>
            <a:r>
              <a:rPr lang="en-US" dirty="0"/>
              <a:t>- Most of correlation makes sense, as years of employed will after if we have a employee pone or not. All amount column correlating to each other. While credit and goods price has most correlation as we would take loan for goods.</a:t>
            </a:r>
          </a:p>
          <a:p>
            <a:r>
              <a:rPr lang="en-US" dirty="0"/>
              <a:t>- Number of children will increase number of family members</a:t>
            </a:r>
          </a:p>
          <a:p>
            <a:r>
              <a:rPr lang="en-US" dirty="0"/>
              <a:t>- We can take one feature out of pair we can do our analysis. As we can correlate one column from other.</a:t>
            </a:r>
            <a:endParaRPr lang="en-IN" dirty="0"/>
          </a:p>
        </p:txBody>
      </p:sp>
    </p:spTree>
    <p:extLst>
      <p:ext uri="{BB962C8B-B14F-4D97-AF65-F5344CB8AC3E}">
        <p14:creationId xmlns:p14="http://schemas.microsoft.com/office/powerpoint/2010/main" val="2662647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Univariate Analysis</a:t>
            </a:r>
            <a:endParaRPr lang="en-IN" dirty="0"/>
          </a:p>
        </p:txBody>
      </p:sp>
      <p:sp>
        <p:nvSpPr>
          <p:cNvPr id="3" name="Content Placeholder 2"/>
          <p:cNvSpPr>
            <a:spLocks noGrp="1"/>
          </p:cNvSpPr>
          <p:nvPr>
            <p:ph idx="1"/>
          </p:nvPr>
        </p:nvSpPr>
        <p:spPr/>
        <p:txBody>
          <a:bodyPr/>
          <a:lstStyle/>
          <a:p>
            <a:r>
              <a:rPr lang="en-US" dirty="0"/>
              <a:t>For this </a:t>
            </a:r>
            <a:r>
              <a:rPr lang="en-US" dirty="0" smtClean="0"/>
              <a:t>I have used, these </a:t>
            </a:r>
          </a:p>
          <a:p>
            <a:r>
              <a:rPr lang="en-US" dirty="0"/>
              <a:t>N</a:t>
            </a:r>
            <a:r>
              <a:rPr lang="en-US" dirty="0" smtClean="0"/>
              <a:t>umerical columns : </a:t>
            </a:r>
            <a:r>
              <a:rPr lang="en-US" dirty="0"/>
              <a:t>[ 'EXT_SOURCE_2','YEARS_BIRTH', 'YEARS_LAST_PHONE_CHANGE', 'YEARS_ID_PUBLISH', 'YEARS_EMPLOYED</a:t>
            </a:r>
            <a:r>
              <a:rPr lang="en-US" dirty="0" smtClean="0"/>
              <a:t>', </a:t>
            </a:r>
            <a:r>
              <a:rPr lang="en-US" dirty="0"/>
              <a:t>'YEARS_REGISTRATION', 'EXT_SOURCE_3</a:t>
            </a:r>
            <a:r>
              <a:rPr lang="en-US" dirty="0" smtClean="0"/>
              <a:t>']</a:t>
            </a:r>
          </a:p>
          <a:p>
            <a:r>
              <a:rPr lang="en-US" dirty="0" smtClean="0"/>
              <a:t>Categorical Columns </a:t>
            </a:r>
            <a:r>
              <a:rPr lang="en-US" dirty="0"/>
              <a:t>: 'REGION_RATING_CLIENT_W_CITY', 'REGION_RATING_CLIENT', 'REG_CITY_NOT_WORK_CITY</a:t>
            </a:r>
            <a:r>
              <a:rPr lang="en-US" dirty="0" smtClean="0"/>
              <a:t>','FLAG_EMP_PHONE','REG_CITY_NOT_LIVE_CITY‘,'FLAG_DOCUMENT_3</a:t>
            </a:r>
            <a:r>
              <a:rPr lang="en-US" dirty="0"/>
              <a:t>', 'NAME_CONTRACT_TYPE', 'CODE_GENDER', 'FLAG_OWN_CAR', 'FLAG_OWN_REALTY', </a:t>
            </a:r>
            <a:r>
              <a:rPr lang="en-US" dirty="0" smtClean="0"/>
              <a:t>'NAME_TYPE_SUITE‘ ,'NAME_INCOME_TYPE</a:t>
            </a:r>
            <a:r>
              <a:rPr lang="en-US" dirty="0"/>
              <a:t>', 'NAME_EDUCATION_TYPE', 'NAME_FAMILY_STATUS', 'NAME_HOUSING_TYPE', 'OCCUPATION_TYPE</a:t>
            </a:r>
            <a:r>
              <a:rPr lang="en-US" dirty="0" smtClean="0"/>
              <a:t>','WEEKDAY_APPR_PROCESS_START</a:t>
            </a:r>
            <a:r>
              <a:rPr lang="en-US" dirty="0"/>
              <a:t>', </a:t>
            </a:r>
            <a:r>
              <a:rPr lang="en-US" dirty="0" smtClean="0"/>
              <a:t>'ORGANIZATION_TYPE‘</a:t>
            </a:r>
          </a:p>
          <a:p>
            <a:endParaRPr lang="en-US" dirty="0"/>
          </a:p>
          <a:p>
            <a:r>
              <a:rPr lang="en-US" dirty="0" smtClean="0"/>
              <a:t>In Next Few Slides we will be taking few relevant columns and their outcome</a:t>
            </a:r>
            <a:endParaRPr lang="en-US" dirty="0"/>
          </a:p>
        </p:txBody>
      </p:sp>
    </p:spTree>
    <p:extLst>
      <p:ext uri="{BB962C8B-B14F-4D97-AF65-F5344CB8AC3E}">
        <p14:creationId xmlns:p14="http://schemas.microsoft.com/office/powerpoint/2010/main" val="1671594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EXT_SOURCE_2</a:t>
            </a:r>
          </a:p>
        </p:txBody>
      </p:sp>
      <p:pic>
        <p:nvPicPr>
          <p:cNvPr id="5" name="Content Placeholder 4"/>
          <p:cNvPicPr>
            <a:picLocks noGrp="1" noChangeAspect="1"/>
          </p:cNvPicPr>
          <p:nvPr>
            <p:ph sz="half" idx="1"/>
          </p:nvPr>
        </p:nvPicPr>
        <p:blipFill>
          <a:blip r:embed="rId2"/>
          <a:stretch>
            <a:fillRect/>
          </a:stretch>
        </p:blipFill>
        <p:spPr>
          <a:xfrm>
            <a:off x="1097280" y="1976892"/>
            <a:ext cx="5139164" cy="4022725"/>
          </a:xfrm>
          <a:prstGeom prst="rect">
            <a:avLst/>
          </a:prstGeom>
        </p:spPr>
      </p:pic>
      <p:sp>
        <p:nvSpPr>
          <p:cNvPr id="4" name="Content Placeholder 3"/>
          <p:cNvSpPr>
            <a:spLocks noGrp="1"/>
          </p:cNvSpPr>
          <p:nvPr>
            <p:ph sz="half" idx="2"/>
          </p:nvPr>
        </p:nvSpPr>
        <p:spPr>
          <a:xfrm>
            <a:off x="6487886" y="1845735"/>
            <a:ext cx="4667794" cy="4023360"/>
          </a:xfrm>
        </p:spPr>
        <p:txBody>
          <a:bodyPr>
            <a:normAutofit/>
          </a:bodyPr>
          <a:lstStyle/>
          <a:p>
            <a:r>
              <a:rPr lang="en-US" sz="1600" dirty="0"/>
              <a:t>- With EXT_SOURCE_2 we can easily distinguish Defaulter and Non Defaulter.</a:t>
            </a:r>
          </a:p>
          <a:p>
            <a:r>
              <a:rPr lang="en-US" sz="1600" dirty="0"/>
              <a:t>- Non Defaulter have higher EXT_SOURCE_2 and also spread of values are also small in </a:t>
            </a:r>
            <a:r>
              <a:rPr lang="en-US" sz="1600" dirty="0" smtClean="0"/>
              <a:t>comparison </a:t>
            </a:r>
            <a:r>
              <a:rPr lang="en-US" sz="1600" dirty="0"/>
              <a:t>to </a:t>
            </a:r>
            <a:r>
              <a:rPr lang="en-US" sz="1600" dirty="0" smtClean="0"/>
              <a:t>Defaulter. But </a:t>
            </a:r>
            <a:r>
              <a:rPr lang="en-US" sz="1600" dirty="0"/>
              <a:t>Non Defaulter have lower value until 0.5 (</a:t>
            </a:r>
            <a:r>
              <a:rPr lang="en-US" sz="1600" dirty="0" err="1"/>
              <a:t>approx</a:t>
            </a:r>
            <a:r>
              <a:rPr lang="en-US" sz="1600" dirty="0"/>
              <a:t>). We can see peak for both Targets at 0.6(</a:t>
            </a:r>
            <a:r>
              <a:rPr lang="en-US" sz="1600" dirty="0" err="1"/>
              <a:t>approx</a:t>
            </a:r>
            <a:r>
              <a:rPr lang="en-US" sz="1600" dirty="0"/>
              <a:t>) but </a:t>
            </a:r>
            <a:r>
              <a:rPr lang="en-US" sz="1600" dirty="0" smtClean="0"/>
              <a:t>Non-Defaulter </a:t>
            </a:r>
            <a:r>
              <a:rPr lang="en-US" sz="1600" dirty="0"/>
              <a:t>has at higher side</a:t>
            </a:r>
            <a:endParaRPr lang="en-IN" sz="1600" dirty="0"/>
          </a:p>
        </p:txBody>
      </p:sp>
    </p:spTree>
    <p:extLst>
      <p:ext uri="{BB962C8B-B14F-4D97-AF65-F5344CB8AC3E}">
        <p14:creationId xmlns:p14="http://schemas.microsoft.com/office/powerpoint/2010/main" val="453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YEARS_BIRTH</a:t>
            </a:r>
          </a:p>
        </p:txBody>
      </p:sp>
      <p:pic>
        <p:nvPicPr>
          <p:cNvPr id="5" name="Content Placeholder 4"/>
          <p:cNvPicPr>
            <a:picLocks noGrp="1" noChangeAspect="1"/>
          </p:cNvPicPr>
          <p:nvPr>
            <p:ph sz="half" idx="1"/>
          </p:nvPr>
        </p:nvPicPr>
        <p:blipFill>
          <a:blip r:embed="rId2"/>
          <a:stretch>
            <a:fillRect/>
          </a:stretch>
        </p:blipFill>
        <p:spPr>
          <a:xfrm>
            <a:off x="600574" y="1983237"/>
            <a:ext cx="4938712" cy="3748355"/>
          </a:xfrm>
          <a:prstGeom prst="rect">
            <a:avLst/>
          </a:prstGeom>
        </p:spPr>
      </p:pic>
      <p:sp>
        <p:nvSpPr>
          <p:cNvPr id="4" name="Content Placeholder 3"/>
          <p:cNvSpPr>
            <a:spLocks noGrp="1"/>
          </p:cNvSpPr>
          <p:nvPr>
            <p:ph sz="half" idx="2"/>
          </p:nvPr>
        </p:nvSpPr>
        <p:spPr/>
        <p:txBody>
          <a:bodyPr>
            <a:normAutofit/>
          </a:bodyPr>
          <a:lstStyle/>
          <a:p>
            <a:r>
              <a:rPr lang="en-US" sz="1600" dirty="0"/>
              <a:t>- People more than 40 years of age are less likely to default compare to people less than 40 years. </a:t>
            </a:r>
          </a:p>
          <a:p>
            <a:r>
              <a:rPr lang="en-US" sz="1600" dirty="0"/>
              <a:t>- Non Defaulter seems to higher age range also.</a:t>
            </a:r>
            <a:endParaRPr lang="en-IN" sz="1600" dirty="0"/>
          </a:p>
        </p:txBody>
      </p:sp>
    </p:spTree>
    <p:extLst>
      <p:ext uri="{BB962C8B-B14F-4D97-AF65-F5344CB8AC3E}">
        <p14:creationId xmlns:p14="http://schemas.microsoft.com/office/powerpoint/2010/main" val="321911530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563</TotalTime>
  <Words>1688</Words>
  <Application>Microsoft Office PowerPoint</Application>
  <PresentationFormat>Widescreen</PresentationFormat>
  <Paragraphs>111</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 Rounded MT Bold</vt:lpstr>
      <vt:lpstr>Calibri</vt:lpstr>
      <vt:lpstr>Calibri Light</vt:lpstr>
      <vt:lpstr>Retrospect</vt:lpstr>
      <vt:lpstr>Credit EDA Assignment</vt:lpstr>
      <vt:lpstr>Problem Statement</vt:lpstr>
      <vt:lpstr>Analysis Process</vt:lpstr>
      <vt:lpstr>Analysis Process : Continue</vt:lpstr>
      <vt:lpstr>Insights from App Data</vt:lpstr>
      <vt:lpstr>Top 10 Correlated Features (Among Themselves)</vt:lpstr>
      <vt:lpstr>Univariate Analysis</vt:lpstr>
      <vt:lpstr>EXT_SOURCE_2</vt:lpstr>
      <vt:lpstr>YEARS_BIRTH</vt:lpstr>
      <vt:lpstr>EXT_SOURCE_3</vt:lpstr>
      <vt:lpstr>FLAG_EMP_PHONE</vt:lpstr>
      <vt:lpstr>CODE_GENDER</vt:lpstr>
      <vt:lpstr>NAME_EDUCATION_TYPE</vt:lpstr>
      <vt:lpstr>NAME_FAMILY_STATUS</vt:lpstr>
      <vt:lpstr>OCCUPATION_TYPE</vt:lpstr>
      <vt:lpstr>ORGANIZATION_TYPE</vt:lpstr>
      <vt:lpstr>Bi-Variate or Multivariate Analysis</vt:lpstr>
      <vt:lpstr>Correlation among Numerical Features</vt:lpstr>
      <vt:lpstr>Relationship in between all numerical columns (among themselves) and target</vt:lpstr>
      <vt:lpstr>ORGANIZATION_TYPE &amp; CODE_GENDER</vt:lpstr>
      <vt:lpstr>NAME_FAMILY_STATUS &amp; NAME_EDUCATION_TYPE</vt:lpstr>
      <vt:lpstr>Findings from applicants data</vt:lpstr>
      <vt:lpstr>Using Previous application Data</vt:lpstr>
      <vt:lpstr>Univariate Analysis</vt:lpstr>
      <vt:lpstr>CNT_PAYMENT</vt:lpstr>
      <vt:lpstr>Categorical Univariate Analysis</vt:lpstr>
      <vt:lpstr>NAME_CONTRACT_STATUS</vt:lpstr>
      <vt:lpstr>NAME_CONTRACT_TYPE</vt:lpstr>
      <vt:lpstr>NAME_CONTRACT_TYPE &amp; NAME_CONTRACT_STATUS</vt:lpstr>
      <vt:lpstr>Findings from prev application</vt:lpstr>
      <vt:lpstr>Features to consider</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Assignment</dc:title>
  <dc:creator>PULKIT</dc:creator>
  <cp:lastModifiedBy>PULKIT</cp:lastModifiedBy>
  <cp:revision>24</cp:revision>
  <dcterms:created xsi:type="dcterms:W3CDTF">2022-03-27T16:55:22Z</dcterms:created>
  <dcterms:modified xsi:type="dcterms:W3CDTF">2022-03-29T03:44:35Z</dcterms:modified>
</cp:coreProperties>
</file>