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440" y="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d6658432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d6658432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d6658432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2d6658432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d6658432c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d6658432c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d6658432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d6658432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d6658432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d6658432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d6658432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d6658432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d6658432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d6658432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d6658432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d6658432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d6658432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d6658432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d6658432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d6658432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d6658432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d6658432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Newmark Property Investment Analysis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Data-Driven Insights to Identify High-Growth ZIP Codes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Recommendations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Focus Investments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Prioritize the </a:t>
            </a:r>
            <a:r>
              <a:rPr lang="en" sz="1100" b="1">
                <a:solidFill>
                  <a:schemeClr val="dk1"/>
                </a:solidFill>
              </a:rPr>
              <a:t>top 10 ZIP codes</a:t>
            </a:r>
            <a:r>
              <a:rPr lang="en" sz="1100">
                <a:solidFill>
                  <a:schemeClr val="dk1"/>
                </a:solidFill>
              </a:rPr>
              <a:t> identified through predictive modeling.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Leverage Hidden Gems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Invest early in </a:t>
            </a:r>
            <a:r>
              <a:rPr lang="en" sz="1100" b="1">
                <a:solidFill>
                  <a:schemeClr val="dk1"/>
                </a:solidFill>
              </a:rPr>
              <a:t>undervalued ZIP codes</a:t>
            </a:r>
            <a:r>
              <a:rPr lang="en" sz="1100">
                <a:solidFill>
                  <a:schemeClr val="dk1"/>
                </a:solidFill>
              </a:rPr>
              <a:t> with high spatial lag influence.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Monitor Geospatial Trends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Regularly reassess using updated data to capture emerging opportunities.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Model Enhancements: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Integrate </a:t>
            </a:r>
            <a:r>
              <a:rPr lang="en" sz="1100" b="1">
                <a:solidFill>
                  <a:schemeClr val="dk1"/>
                </a:solidFill>
              </a:rPr>
              <a:t>macroeconomic data</a:t>
            </a:r>
            <a:r>
              <a:rPr lang="en" sz="1100">
                <a:solidFill>
                  <a:schemeClr val="dk1"/>
                </a:solidFill>
              </a:rPr>
              <a:t> (interest rates, employment stats).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Explore </a:t>
            </a:r>
            <a:r>
              <a:rPr lang="en" sz="1100" b="1">
                <a:solidFill>
                  <a:schemeClr val="dk1"/>
                </a:solidFill>
              </a:rPr>
              <a:t>deep learning models</a:t>
            </a:r>
            <a:r>
              <a:rPr lang="en" sz="1100">
                <a:solidFill>
                  <a:schemeClr val="dk1"/>
                </a:solidFill>
              </a:rPr>
              <a:t> for improved accuracy.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Advanced Geospatial Analysis: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Incorporate </a:t>
            </a:r>
            <a:r>
              <a:rPr lang="en" sz="1100" b="1">
                <a:solidFill>
                  <a:schemeClr val="dk1"/>
                </a:solidFill>
              </a:rPr>
              <a:t>real-time data</a:t>
            </a:r>
            <a:r>
              <a:rPr lang="en" sz="1100">
                <a:solidFill>
                  <a:schemeClr val="dk1"/>
                </a:solidFill>
              </a:rPr>
              <a:t> (housing permits, infrastructure projects).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Use </a:t>
            </a:r>
            <a:r>
              <a:rPr lang="en" sz="1100" b="1">
                <a:solidFill>
                  <a:schemeClr val="dk1"/>
                </a:solidFill>
              </a:rPr>
              <a:t>dynamic spatial models</a:t>
            </a:r>
            <a:r>
              <a:rPr lang="en" sz="1100">
                <a:solidFill>
                  <a:schemeClr val="dk1"/>
                </a:solidFill>
              </a:rPr>
              <a:t> for continuous updates.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Next Steps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Data-driven approach supports </a:t>
            </a:r>
            <a:r>
              <a:rPr lang="en" sz="1100" b="1">
                <a:solidFill>
                  <a:schemeClr val="dk1"/>
                </a:solidFill>
              </a:rPr>
              <a:t>strategic, high-return investments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Geospatial insights offer a </a:t>
            </a:r>
            <a:r>
              <a:rPr lang="en" sz="1100" b="1">
                <a:solidFill>
                  <a:schemeClr val="dk1"/>
                </a:solidFill>
              </a:rPr>
              <a:t>competitive edge</a:t>
            </a:r>
            <a:r>
              <a:rPr lang="en" sz="1100">
                <a:solidFill>
                  <a:schemeClr val="dk1"/>
                </a:solidFill>
              </a:rPr>
              <a:t> in identifying growth areas.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Next Step:</a:t>
            </a:r>
            <a:r>
              <a:rPr lang="en" sz="1100">
                <a:solidFill>
                  <a:schemeClr val="dk1"/>
                </a:solidFill>
              </a:rPr>
              <a:t> Operationalize the model and integrate with business decision workflows.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Objective:</a:t>
            </a:r>
            <a:br>
              <a:rPr lang="en" sz="1100" b="1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Identify the top 10 ZIP codes for property investment using geospatial and statistical modeling.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Key Insights: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 b="1">
                <a:solidFill>
                  <a:schemeClr val="dk1"/>
                </a:solidFill>
              </a:rPr>
              <a:t>High-growth ZIP codes</a:t>
            </a:r>
            <a:r>
              <a:rPr lang="en" sz="1100">
                <a:solidFill>
                  <a:schemeClr val="dk1"/>
                </a:solidFill>
              </a:rPr>
              <a:t> identified with predictive modeling.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 b="1">
                <a:solidFill>
                  <a:schemeClr val="dk1"/>
                </a:solidFill>
              </a:rPr>
              <a:t>Hidden investment gems</a:t>
            </a:r>
            <a:r>
              <a:rPr lang="en" sz="1100">
                <a:solidFill>
                  <a:schemeClr val="dk1"/>
                </a:solidFill>
              </a:rPr>
              <a:t> discovered through spatial analysis.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 b="1">
                <a:solidFill>
                  <a:schemeClr val="dk1"/>
                </a:solidFill>
              </a:rPr>
              <a:t>Geographic influence</a:t>
            </a:r>
            <a:r>
              <a:rPr lang="en" sz="1100">
                <a:solidFill>
                  <a:schemeClr val="dk1"/>
                </a:solidFill>
              </a:rPr>
              <a:t> confirmed using spatial statistics (Moran’s I, Hot Spot Analysis).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Business Impact:</a:t>
            </a:r>
            <a:br>
              <a:rPr lang="en" sz="1100" b="1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Data-backed strategy for high-return property investments.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Questions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Where to Invest?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i="1">
                <a:solidFill>
                  <a:schemeClr val="dk1"/>
                </a:solidFill>
              </a:rPr>
              <a:t>Which 10 ZIP codes show the highest growth potential?</a:t>
            </a:r>
            <a:endParaRPr sz="11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Why These ZIP Codes?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i="1">
                <a:solidFill>
                  <a:schemeClr val="dk1"/>
                </a:solidFill>
              </a:rPr>
              <a:t>What economic and geographic factors drive their growth?</a:t>
            </a:r>
            <a:endParaRPr sz="11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Geospatial Influence: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i="1">
                <a:solidFill>
                  <a:schemeClr val="dk1"/>
                </a:solidFill>
              </a:rPr>
              <a:t>How do neighboring ZIP codes impact property values?</a:t>
            </a:r>
            <a:endParaRPr sz="11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Overview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 b="1">
                <a:solidFill>
                  <a:schemeClr val="dk1"/>
                </a:solidFill>
              </a:rPr>
              <a:t>Data Collection &amp; Cleaning</a:t>
            </a:r>
            <a:endParaRPr sz="1100" b="1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Census data (2012–2018) covering demographics, housing, and income.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Removed invalid data (missing values, outliers).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 b="1">
                <a:solidFill>
                  <a:schemeClr val="dk1"/>
                </a:solidFill>
              </a:rPr>
              <a:t>Exploratory Data Analysis (EDA)</a:t>
            </a:r>
            <a:endParaRPr sz="1100" b="1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Identified key trends, correlations, and data distributions.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 b="1">
                <a:solidFill>
                  <a:schemeClr val="dk1"/>
                </a:solidFill>
              </a:rPr>
              <a:t>Predictive Modeling (Random Forest)</a:t>
            </a:r>
            <a:endParaRPr sz="1100" b="1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Bayesian Optimization for hyperparameter tuning.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Performance Metrics: RMSE, R².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 b="1">
                <a:solidFill>
                  <a:schemeClr val="dk1"/>
                </a:solidFill>
              </a:rPr>
              <a:t>Geospatial Analysis</a:t>
            </a:r>
            <a:endParaRPr sz="1100" b="1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Moran’s I (spatial autocorrelation).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Hot Spot Analysis (Getis-Ord Gi*).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Combined geospatial and predictive insights.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 Performance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 dirty="0">
                <a:solidFill>
                  <a:schemeClr val="dk1"/>
                </a:solidFill>
              </a:rPr>
              <a:t>Model Used:</a:t>
            </a:r>
            <a:r>
              <a:rPr lang="en" sz="1100" dirty="0">
                <a:solidFill>
                  <a:schemeClr val="dk1"/>
                </a:solidFill>
              </a:rPr>
              <a:t> Random Forest Regressor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 dirty="0">
                <a:solidFill>
                  <a:schemeClr val="dk1"/>
                </a:solidFill>
              </a:rPr>
              <a:t>Chosen for robustness and handling of non-linear relationships.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 b="1" dirty="0">
                <a:solidFill>
                  <a:schemeClr val="dk1"/>
                </a:solidFill>
              </a:rPr>
              <a:t>Bayesian Optimization</a:t>
            </a:r>
            <a:r>
              <a:rPr lang="en" sz="1100" dirty="0">
                <a:solidFill>
                  <a:schemeClr val="dk1"/>
                </a:solidFill>
              </a:rPr>
              <a:t> improved accuracy.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 dirty="0">
                <a:solidFill>
                  <a:schemeClr val="dk1"/>
                </a:solidFill>
              </a:rPr>
              <a:t>Model Evaluation:</a:t>
            </a:r>
            <a:endParaRPr sz="1100" b="1"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 b="1" dirty="0">
                <a:solidFill>
                  <a:schemeClr val="dk1"/>
                </a:solidFill>
              </a:rPr>
              <a:t>RMSE:</a:t>
            </a:r>
            <a:r>
              <a:rPr lang="en" sz="1100" dirty="0">
                <a:solidFill>
                  <a:schemeClr val="dk1"/>
                </a:solidFill>
              </a:rPr>
              <a:t> 17194.943 (best run)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 b="1" dirty="0">
                <a:solidFill>
                  <a:schemeClr val="dk1"/>
                </a:solidFill>
              </a:rPr>
              <a:t>R² Score:</a:t>
            </a:r>
            <a:r>
              <a:rPr lang="en" sz="1100" dirty="0">
                <a:solidFill>
                  <a:schemeClr val="dk1"/>
                </a:solidFill>
              </a:rPr>
              <a:t> 0.92 (best run)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 dirty="0">
                <a:solidFill>
                  <a:schemeClr val="dk1"/>
                </a:solidFill>
              </a:rPr>
              <a:t>Strong performance on both training and test datasets.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Top Predictors: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Median Home Value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Median Gross Rent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Household Income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Business Interpretation: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Areas with </a:t>
            </a:r>
            <a:r>
              <a:rPr lang="en" sz="1100" b="1">
                <a:solidFill>
                  <a:schemeClr val="dk1"/>
                </a:solidFill>
              </a:rPr>
              <a:t>rising income and rent</a:t>
            </a:r>
            <a:r>
              <a:rPr lang="en" sz="1100">
                <a:solidFill>
                  <a:schemeClr val="dk1"/>
                </a:solidFill>
              </a:rPr>
              <a:t> tend to have 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higher property growth potential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State-level economic factors</a:t>
            </a:r>
            <a:r>
              <a:rPr lang="en" sz="1100">
                <a:solidFill>
                  <a:schemeClr val="dk1"/>
                </a:solidFill>
              </a:rPr>
              <a:t> also play a role.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50" y="1437162"/>
            <a:ext cx="4113925" cy="22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ZIP Codes for Investment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Predicted Growth: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Based on model forecasts for 2016–2017.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ZIP codes with the </a:t>
            </a:r>
            <a:r>
              <a:rPr lang="en" sz="1100" b="1">
                <a:solidFill>
                  <a:schemeClr val="dk1"/>
                </a:solidFill>
              </a:rPr>
              <a:t>highest property 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value growth potential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850" y="1560773"/>
            <a:ext cx="5268449" cy="295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Geospatial Analysis - Key Findings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Spatial Lag Effect: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Strong correlation between a ZIP code’s property value and its </a:t>
            </a:r>
            <a:r>
              <a:rPr lang="en" sz="1100" b="1">
                <a:solidFill>
                  <a:schemeClr val="dk1"/>
                </a:solidFill>
              </a:rPr>
              <a:t>neighboring ZIP codes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Confirmed using </a:t>
            </a:r>
            <a:r>
              <a:rPr lang="en" sz="1100" b="1">
                <a:solidFill>
                  <a:schemeClr val="dk1"/>
                </a:solidFill>
              </a:rPr>
              <a:t>Moran’s I statistic</a:t>
            </a:r>
            <a:r>
              <a:rPr lang="en" sz="1100">
                <a:solidFill>
                  <a:schemeClr val="dk1"/>
                </a:solidFill>
              </a:rPr>
              <a:t> (indicates clustering).</a:t>
            </a: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3600" y="2158601"/>
            <a:ext cx="4677874" cy="257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Gems for Investment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Definition of Hidden Gems: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ZIP codes with </a:t>
            </a:r>
            <a:r>
              <a:rPr lang="en" sz="1100" b="1">
                <a:solidFill>
                  <a:schemeClr val="dk1"/>
                </a:solidFill>
              </a:rPr>
              <a:t>moderate current values</a:t>
            </a:r>
            <a:r>
              <a:rPr lang="en" sz="1100">
                <a:solidFill>
                  <a:schemeClr val="dk1"/>
                </a:solidFill>
              </a:rPr>
              <a:t> but 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high growth potential</a:t>
            </a:r>
            <a:r>
              <a:rPr lang="en" sz="1100">
                <a:solidFill>
                  <a:schemeClr val="dk1"/>
                </a:solidFill>
              </a:rPr>
              <a:t> based on spatial influence.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Why They Matter: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Undervalued markets</a:t>
            </a:r>
            <a:r>
              <a:rPr lang="en" sz="1100">
                <a:solidFill>
                  <a:schemeClr val="dk1"/>
                </a:solidFill>
              </a:rPr>
              <a:t> poised for rapid growth.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Perfect for </a:t>
            </a:r>
            <a:r>
              <a:rPr lang="en" sz="1100" b="1">
                <a:solidFill>
                  <a:schemeClr val="dk1"/>
                </a:solidFill>
              </a:rPr>
              <a:t>early-stage investment opportunities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Hidden Gem ZIP Codes: ['40213' '40214' '40217' '40219' '40505' '41041' '41095' '42066' '46011'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'46060' '46158' '46208' '46225' '46228' '46254' '46268' '46342' '46410'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'46506' '46510' '46526' '46534' '46580' '46614' '46923' '46962' '47126'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'47150' '47172' '47232' '47421' '47546' '47957' '47960']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175" y="320425"/>
            <a:ext cx="4172126" cy="24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</Words>
  <Application>Microsoft Office PowerPoint</Application>
  <PresentationFormat>On-screen Show (16:9)</PresentationFormat>
  <Paragraphs>84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Courier New</vt:lpstr>
      <vt:lpstr>Simple Light</vt:lpstr>
      <vt:lpstr>Newmark Property Investment Analysis</vt:lpstr>
      <vt:lpstr>Executive Summary</vt:lpstr>
      <vt:lpstr>Business Questions</vt:lpstr>
      <vt:lpstr>Methodology Overview</vt:lpstr>
      <vt:lpstr>Predictive Model Performance</vt:lpstr>
      <vt:lpstr>Feature Importance</vt:lpstr>
      <vt:lpstr>Top 10 ZIP Codes for Investment</vt:lpstr>
      <vt:lpstr>Geospatial Analysis - Key Findings</vt:lpstr>
      <vt:lpstr>Hidden Gems for Investment</vt:lpstr>
      <vt:lpstr>Business Recommendations</vt:lpstr>
      <vt:lpstr>Future Work</vt:lpstr>
      <vt:lpstr>Conclusion &amp;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Pareekshit Reddy</cp:lastModifiedBy>
  <cp:revision>1</cp:revision>
  <dcterms:modified xsi:type="dcterms:W3CDTF">2025-02-07T22:41:30Z</dcterms:modified>
</cp:coreProperties>
</file>