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41"/>
  </p:notesMasterIdLst>
  <p:sldIdLst>
    <p:sldId id="256" r:id="rId2"/>
    <p:sldId id="298" r:id="rId3"/>
    <p:sldId id="287" r:id="rId4"/>
    <p:sldId id="258" r:id="rId5"/>
    <p:sldId id="288" r:id="rId6"/>
    <p:sldId id="290" r:id="rId7"/>
    <p:sldId id="259" r:id="rId8"/>
    <p:sldId id="260"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7" r:id="rId27"/>
    <p:sldId id="318" r:id="rId28"/>
    <p:sldId id="319" r:id="rId29"/>
    <p:sldId id="320" r:id="rId30"/>
    <p:sldId id="321" r:id="rId31"/>
    <p:sldId id="322" r:id="rId32"/>
    <p:sldId id="323" r:id="rId33"/>
    <p:sldId id="324" r:id="rId34"/>
    <p:sldId id="325" r:id="rId35"/>
    <p:sldId id="326" r:id="rId36"/>
    <p:sldId id="327" r:id="rId37"/>
    <p:sldId id="328" r:id="rId38"/>
    <p:sldId id="329" r:id="rId39"/>
    <p:sldId id="33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55"/>
    <p:restoredTop sz="96247" autoAdjust="0"/>
  </p:normalViewPr>
  <p:slideViewPr>
    <p:cSldViewPr snapToGrid="0">
      <p:cViewPr>
        <p:scale>
          <a:sx n="65" d="100"/>
          <a:sy n="65" d="100"/>
        </p:scale>
        <p:origin x="54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6" Type="http://schemas.openxmlformats.org/officeDocument/2006/relationships/image" Target="../media/image22.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6" Type="http://schemas.openxmlformats.org/officeDocument/2006/relationships/image" Target="../media/image22.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C9CAFF-90AB-49FD-8AD5-2B977EC7595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DB51DAB-018B-4CF4-8FF0-DF5489E2620A}">
      <dgm:prSet/>
      <dgm:spPr/>
      <dgm:t>
        <a:bodyPr/>
        <a:lstStyle/>
        <a:p>
          <a:pPr>
            <a:lnSpc>
              <a:spcPct val="100000"/>
            </a:lnSpc>
          </a:pPr>
          <a:r>
            <a:rPr lang="en-IN"/>
            <a:t>Understanding the Challenge: </a:t>
          </a:r>
          <a:r>
            <a:rPr lang="en-US"/>
            <a:t>Define the business problem. Identifying top areas for cannabis store openings. Recognize the importance of a data-driven approach.</a:t>
          </a:r>
        </a:p>
      </dgm:t>
    </dgm:pt>
    <dgm:pt modelId="{C073175D-F89B-4876-A3AB-8090B788B48B}" type="parTrans" cxnId="{6EF1A982-5E5B-490F-8415-4EFADC519A4F}">
      <dgm:prSet/>
      <dgm:spPr/>
      <dgm:t>
        <a:bodyPr/>
        <a:lstStyle/>
        <a:p>
          <a:endParaRPr lang="en-US"/>
        </a:p>
      </dgm:t>
    </dgm:pt>
    <dgm:pt modelId="{2826E85E-77F8-483F-A140-40C21F28E302}" type="sibTrans" cxnId="{6EF1A982-5E5B-490F-8415-4EFADC519A4F}">
      <dgm:prSet/>
      <dgm:spPr/>
      <dgm:t>
        <a:bodyPr/>
        <a:lstStyle/>
        <a:p>
          <a:pPr>
            <a:lnSpc>
              <a:spcPct val="100000"/>
            </a:lnSpc>
          </a:pPr>
          <a:endParaRPr lang="en-US"/>
        </a:p>
      </dgm:t>
    </dgm:pt>
    <dgm:pt modelId="{9836388C-B70E-4479-86E4-3AB412ADD4CF}">
      <dgm:prSet/>
      <dgm:spPr/>
      <dgm:t>
        <a:bodyPr/>
        <a:lstStyle/>
        <a:p>
          <a:pPr>
            <a:lnSpc>
              <a:spcPct val="100000"/>
            </a:lnSpc>
          </a:pPr>
          <a:r>
            <a:rPr lang="en-US"/>
            <a:t>Data Assimilation: Import necessary datasets. Merge and consolidate data for a holistic view.</a:t>
          </a:r>
        </a:p>
      </dgm:t>
    </dgm:pt>
    <dgm:pt modelId="{371951FE-D2F4-426F-9416-D8DDFEFA8257}" type="parTrans" cxnId="{ED1D027A-02ED-4BA1-9B53-7E0317D6D252}">
      <dgm:prSet/>
      <dgm:spPr/>
      <dgm:t>
        <a:bodyPr/>
        <a:lstStyle/>
        <a:p>
          <a:endParaRPr lang="en-US"/>
        </a:p>
      </dgm:t>
    </dgm:pt>
    <dgm:pt modelId="{BB2AF13F-67A9-4F7D-B288-B7F2FE83D1BD}" type="sibTrans" cxnId="{ED1D027A-02ED-4BA1-9B53-7E0317D6D252}">
      <dgm:prSet/>
      <dgm:spPr/>
      <dgm:t>
        <a:bodyPr/>
        <a:lstStyle/>
        <a:p>
          <a:pPr>
            <a:lnSpc>
              <a:spcPct val="100000"/>
            </a:lnSpc>
          </a:pPr>
          <a:endParaRPr lang="en-US"/>
        </a:p>
      </dgm:t>
    </dgm:pt>
    <dgm:pt modelId="{A8812269-9415-4C49-9BFA-C95AA9E77CDA}">
      <dgm:prSet/>
      <dgm:spPr/>
      <dgm:t>
        <a:bodyPr/>
        <a:lstStyle/>
        <a:p>
          <a:pPr>
            <a:lnSpc>
              <a:spcPct val="100000"/>
            </a:lnSpc>
          </a:pPr>
          <a:r>
            <a:rPr lang="en-US"/>
            <a:t>Exploratory Data Analysis (EDA): Dive deep into individual variables. Visualize distributions and relationships.</a:t>
          </a:r>
        </a:p>
      </dgm:t>
    </dgm:pt>
    <dgm:pt modelId="{236F4439-0A52-47A7-9A32-BDCA7F61224A}" type="parTrans" cxnId="{3D8AFF97-CEFD-4308-88DE-DAB631499A41}">
      <dgm:prSet/>
      <dgm:spPr/>
      <dgm:t>
        <a:bodyPr/>
        <a:lstStyle/>
        <a:p>
          <a:endParaRPr lang="en-US"/>
        </a:p>
      </dgm:t>
    </dgm:pt>
    <dgm:pt modelId="{381E5CBB-EF1F-46BC-874A-C3FA2E622B59}" type="sibTrans" cxnId="{3D8AFF97-CEFD-4308-88DE-DAB631499A41}">
      <dgm:prSet/>
      <dgm:spPr/>
      <dgm:t>
        <a:bodyPr/>
        <a:lstStyle/>
        <a:p>
          <a:pPr>
            <a:lnSpc>
              <a:spcPct val="100000"/>
            </a:lnSpc>
          </a:pPr>
          <a:endParaRPr lang="en-US"/>
        </a:p>
      </dgm:t>
    </dgm:pt>
    <dgm:pt modelId="{8D7DC937-4E66-4979-B183-5ED24256B332}">
      <dgm:prSet/>
      <dgm:spPr/>
      <dgm:t>
        <a:bodyPr/>
        <a:lstStyle/>
        <a:p>
          <a:pPr>
            <a:lnSpc>
              <a:spcPct val="100000"/>
            </a:lnSpc>
          </a:pPr>
          <a:r>
            <a:rPr lang="en-US"/>
            <a:t>Feature Engineering &amp; Selection: Correlation analysis to gauge variable importance. Employ stepwise forward, backward elimination, and sequential feature selection.</a:t>
          </a:r>
        </a:p>
      </dgm:t>
    </dgm:pt>
    <dgm:pt modelId="{25280802-E6A6-4FB9-9FF8-BCD09853F070}" type="parTrans" cxnId="{91244BCB-3840-402C-B5E2-84753697CE9E}">
      <dgm:prSet/>
      <dgm:spPr/>
      <dgm:t>
        <a:bodyPr/>
        <a:lstStyle/>
        <a:p>
          <a:endParaRPr lang="en-US"/>
        </a:p>
      </dgm:t>
    </dgm:pt>
    <dgm:pt modelId="{44D9E737-4691-4D43-A3EA-097134BA128D}" type="sibTrans" cxnId="{91244BCB-3840-402C-B5E2-84753697CE9E}">
      <dgm:prSet/>
      <dgm:spPr/>
      <dgm:t>
        <a:bodyPr/>
        <a:lstStyle/>
        <a:p>
          <a:pPr>
            <a:lnSpc>
              <a:spcPct val="100000"/>
            </a:lnSpc>
          </a:pPr>
          <a:endParaRPr lang="en-US"/>
        </a:p>
      </dgm:t>
    </dgm:pt>
    <dgm:pt modelId="{B97CEEAB-4AF7-443C-B347-152662BEE221}">
      <dgm:prSet/>
      <dgm:spPr/>
      <dgm:t>
        <a:bodyPr/>
        <a:lstStyle/>
        <a:p>
          <a:pPr>
            <a:lnSpc>
              <a:spcPct val="100000"/>
            </a:lnSpc>
          </a:pPr>
          <a:r>
            <a:rPr lang="en-US"/>
            <a:t>Modeling: Selection of predictive models suitable for the dataset. Training and optimizing models on the data.</a:t>
          </a:r>
        </a:p>
      </dgm:t>
    </dgm:pt>
    <dgm:pt modelId="{85ABA13E-5E26-4C70-94AF-970DC963B123}" type="parTrans" cxnId="{4A1DCE57-E1A5-40E5-B6F2-867194539ED3}">
      <dgm:prSet/>
      <dgm:spPr/>
      <dgm:t>
        <a:bodyPr/>
        <a:lstStyle/>
        <a:p>
          <a:endParaRPr lang="en-US"/>
        </a:p>
      </dgm:t>
    </dgm:pt>
    <dgm:pt modelId="{61BD6894-A099-4594-8DA6-73148D3DFCF9}" type="sibTrans" cxnId="{4A1DCE57-E1A5-40E5-B6F2-867194539ED3}">
      <dgm:prSet/>
      <dgm:spPr/>
      <dgm:t>
        <a:bodyPr/>
        <a:lstStyle/>
        <a:p>
          <a:pPr>
            <a:lnSpc>
              <a:spcPct val="100000"/>
            </a:lnSpc>
          </a:pPr>
          <a:endParaRPr lang="en-US"/>
        </a:p>
      </dgm:t>
    </dgm:pt>
    <dgm:pt modelId="{6515E200-AE97-4F88-8DCC-6F8DE6CFA9A4}">
      <dgm:prSet/>
      <dgm:spPr/>
      <dgm:t>
        <a:bodyPr/>
        <a:lstStyle/>
        <a:p>
          <a:pPr>
            <a:lnSpc>
              <a:spcPct val="100000"/>
            </a:lnSpc>
          </a:pPr>
          <a:r>
            <a:rPr lang="en-US"/>
            <a:t>Validation &amp; Evaluation: Use advanced techniques like decile charts and Lorenz curves. Assess model accuracy and reliability.</a:t>
          </a:r>
        </a:p>
      </dgm:t>
    </dgm:pt>
    <dgm:pt modelId="{FDFFC54C-FBC6-4DBE-9791-DCCA83AA4221}" type="parTrans" cxnId="{8CBB7C56-2D25-4C6D-8599-4D2099FCA9E6}">
      <dgm:prSet/>
      <dgm:spPr/>
      <dgm:t>
        <a:bodyPr/>
        <a:lstStyle/>
        <a:p>
          <a:endParaRPr lang="en-US"/>
        </a:p>
      </dgm:t>
    </dgm:pt>
    <dgm:pt modelId="{BA3B3396-E63E-4711-8741-CA086B548901}" type="sibTrans" cxnId="{8CBB7C56-2D25-4C6D-8599-4D2099FCA9E6}">
      <dgm:prSet/>
      <dgm:spPr/>
      <dgm:t>
        <a:bodyPr/>
        <a:lstStyle/>
        <a:p>
          <a:pPr>
            <a:lnSpc>
              <a:spcPct val="100000"/>
            </a:lnSpc>
          </a:pPr>
          <a:endParaRPr lang="en-US"/>
        </a:p>
      </dgm:t>
    </dgm:pt>
    <dgm:pt modelId="{696ED38C-D9ED-4DE1-825D-53D6B850DCF7}">
      <dgm:prSet/>
      <dgm:spPr/>
      <dgm:t>
        <a:bodyPr/>
        <a:lstStyle/>
        <a:p>
          <a:pPr>
            <a:lnSpc>
              <a:spcPct val="100000"/>
            </a:lnSpc>
          </a:pPr>
          <a:r>
            <a:rPr lang="en-US"/>
            <a:t>Insight Extraction &amp; Recommendations: Derive actionable insights from model predictions. Recommend the top 5 best store locations in Ontario.</a:t>
          </a:r>
        </a:p>
      </dgm:t>
    </dgm:pt>
    <dgm:pt modelId="{D2163F60-8072-4955-BA6E-BF8297A2333D}" type="parTrans" cxnId="{74F30236-0326-4089-B61C-A25F532720CF}">
      <dgm:prSet/>
      <dgm:spPr/>
      <dgm:t>
        <a:bodyPr/>
        <a:lstStyle/>
        <a:p>
          <a:endParaRPr lang="en-US"/>
        </a:p>
      </dgm:t>
    </dgm:pt>
    <dgm:pt modelId="{60BE0E80-E290-4F2F-B749-24B32908B92F}" type="sibTrans" cxnId="{74F30236-0326-4089-B61C-A25F532720CF}">
      <dgm:prSet/>
      <dgm:spPr/>
      <dgm:t>
        <a:bodyPr/>
        <a:lstStyle/>
        <a:p>
          <a:pPr>
            <a:lnSpc>
              <a:spcPct val="100000"/>
            </a:lnSpc>
          </a:pPr>
          <a:endParaRPr lang="en-US"/>
        </a:p>
      </dgm:t>
    </dgm:pt>
    <dgm:pt modelId="{B234619E-60E7-44DF-BB4C-6F09A7043139}">
      <dgm:prSet/>
      <dgm:spPr/>
      <dgm:t>
        <a:bodyPr/>
        <a:lstStyle/>
        <a:p>
          <a:pPr>
            <a:lnSpc>
              <a:spcPct val="100000"/>
            </a:lnSpc>
          </a:pPr>
          <a:r>
            <a:rPr lang="en-US"/>
            <a:t>Business Implementation: Strategize store openings based on recommendations. Monitor performance and recalibrate strategy as needed.</a:t>
          </a:r>
        </a:p>
      </dgm:t>
    </dgm:pt>
    <dgm:pt modelId="{D46DCD3E-2A85-4D79-894E-2794E7463075}" type="parTrans" cxnId="{5932CC19-9AB1-4ABD-B84B-3B96D31136B0}">
      <dgm:prSet/>
      <dgm:spPr/>
      <dgm:t>
        <a:bodyPr/>
        <a:lstStyle/>
        <a:p>
          <a:endParaRPr lang="en-US"/>
        </a:p>
      </dgm:t>
    </dgm:pt>
    <dgm:pt modelId="{07F4A5E4-685B-4786-ACB8-EB3F99FC3CE0}" type="sibTrans" cxnId="{5932CC19-9AB1-4ABD-B84B-3B96D31136B0}">
      <dgm:prSet/>
      <dgm:spPr/>
      <dgm:t>
        <a:bodyPr/>
        <a:lstStyle/>
        <a:p>
          <a:endParaRPr lang="en-US"/>
        </a:p>
      </dgm:t>
    </dgm:pt>
    <dgm:pt modelId="{5F2862E6-51D9-4AD5-9B99-37BC047A4571}" type="pres">
      <dgm:prSet presAssocID="{8DC9CAFF-90AB-49FD-8AD5-2B977EC7595E}" presName="root" presStyleCnt="0">
        <dgm:presLayoutVars>
          <dgm:dir/>
          <dgm:resizeHandles val="exact"/>
        </dgm:presLayoutVars>
      </dgm:prSet>
      <dgm:spPr/>
    </dgm:pt>
    <dgm:pt modelId="{BF0660F5-D50A-4996-8038-662D762E9651}" type="pres">
      <dgm:prSet presAssocID="{8DC9CAFF-90AB-49FD-8AD5-2B977EC7595E}" presName="container" presStyleCnt="0">
        <dgm:presLayoutVars>
          <dgm:dir/>
          <dgm:resizeHandles val="exact"/>
        </dgm:presLayoutVars>
      </dgm:prSet>
      <dgm:spPr/>
    </dgm:pt>
    <dgm:pt modelId="{9B046760-C25B-4D55-BDBF-ACF3C260C8F4}" type="pres">
      <dgm:prSet presAssocID="{4DB51DAB-018B-4CF4-8FF0-DF5489E2620A}" presName="compNode" presStyleCnt="0"/>
      <dgm:spPr/>
    </dgm:pt>
    <dgm:pt modelId="{A82F7A59-A4F9-42B7-8F01-23B5DC6D5F08}" type="pres">
      <dgm:prSet presAssocID="{4DB51DAB-018B-4CF4-8FF0-DF5489E2620A}" presName="iconBgRect" presStyleLbl="bgShp" presStyleIdx="0" presStyleCnt="8"/>
      <dgm:spPr/>
    </dgm:pt>
    <dgm:pt modelId="{18421C32-76DA-4D51-9340-6D191C1DFE55}" type="pres">
      <dgm:prSet presAssocID="{4DB51DAB-018B-4CF4-8FF0-DF5489E2620A}"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ine"/>
        </a:ext>
      </dgm:extLst>
    </dgm:pt>
    <dgm:pt modelId="{CD4BE537-92D9-4769-92D5-4F8432CA909B}" type="pres">
      <dgm:prSet presAssocID="{4DB51DAB-018B-4CF4-8FF0-DF5489E2620A}" presName="spaceRect" presStyleCnt="0"/>
      <dgm:spPr/>
    </dgm:pt>
    <dgm:pt modelId="{FD74C395-CDF3-4C31-B8D6-5D6525E6EBF5}" type="pres">
      <dgm:prSet presAssocID="{4DB51DAB-018B-4CF4-8FF0-DF5489E2620A}" presName="textRect" presStyleLbl="revTx" presStyleIdx="0" presStyleCnt="8">
        <dgm:presLayoutVars>
          <dgm:chMax val="1"/>
          <dgm:chPref val="1"/>
        </dgm:presLayoutVars>
      </dgm:prSet>
      <dgm:spPr/>
    </dgm:pt>
    <dgm:pt modelId="{8ED4DCAE-A00F-42E4-942A-7DA15BE03E0E}" type="pres">
      <dgm:prSet presAssocID="{2826E85E-77F8-483F-A140-40C21F28E302}" presName="sibTrans" presStyleLbl="sibTrans2D1" presStyleIdx="0" presStyleCnt="0"/>
      <dgm:spPr/>
    </dgm:pt>
    <dgm:pt modelId="{DFD85481-2C77-45AC-844C-8879F10AC591}" type="pres">
      <dgm:prSet presAssocID="{9836388C-B70E-4479-86E4-3AB412ADD4CF}" presName="compNode" presStyleCnt="0"/>
      <dgm:spPr/>
    </dgm:pt>
    <dgm:pt modelId="{147B0617-EE04-4BD9-A80B-0F1E2250DB75}" type="pres">
      <dgm:prSet presAssocID="{9836388C-B70E-4479-86E4-3AB412ADD4CF}" presName="iconBgRect" presStyleLbl="bgShp" presStyleIdx="1" presStyleCnt="8"/>
      <dgm:spPr/>
    </dgm:pt>
    <dgm:pt modelId="{FC6C5516-637B-44AC-9713-439B1B1B3640}" type="pres">
      <dgm:prSet presAssocID="{9836388C-B70E-4479-86E4-3AB412ADD4C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AA835F90-F19A-4D49-AF8F-BC928F3BBABC}" type="pres">
      <dgm:prSet presAssocID="{9836388C-B70E-4479-86E4-3AB412ADD4CF}" presName="spaceRect" presStyleCnt="0"/>
      <dgm:spPr/>
    </dgm:pt>
    <dgm:pt modelId="{E486F216-7863-4439-B048-83BA549A7CFC}" type="pres">
      <dgm:prSet presAssocID="{9836388C-B70E-4479-86E4-3AB412ADD4CF}" presName="textRect" presStyleLbl="revTx" presStyleIdx="1" presStyleCnt="8">
        <dgm:presLayoutVars>
          <dgm:chMax val="1"/>
          <dgm:chPref val="1"/>
        </dgm:presLayoutVars>
      </dgm:prSet>
      <dgm:spPr/>
    </dgm:pt>
    <dgm:pt modelId="{6A43FC5F-8BC1-48A4-A3CE-70F4031419C9}" type="pres">
      <dgm:prSet presAssocID="{BB2AF13F-67A9-4F7D-B288-B7F2FE83D1BD}" presName="sibTrans" presStyleLbl="sibTrans2D1" presStyleIdx="0" presStyleCnt="0"/>
      <dgm:spPr/>
    </dgm:pt>
    <dgm:pt modelId="{11EA3A33-1974-41A9-A2CB-9EEF68FAF7B1}" type="pres">
      <dgm:prSet presAssocID="{A8812269-9415-4C49-9BFA-C95AA9E77CDA}" presName="compNode" presStyleCnt="0"/>
      <dgm:spPr/>
    </dgm:pt>
    <dgm:pt modelId="{9A602061-35AD-44C0-8C61-AF0A44B329D2}" type="pres">
      <dgm:prSet presAssocID="{A8812269-9415-4C49-9BFA-C95AA9E77CDA}" presName="iconBgRect" presStyleLbl="bgShp" presStyleIdx="2" presStyleCnt="8"/>
      <dgm:spPr/>
    </dgm:pt>
    <dgm:pt modelId="{B772FB66-0E56-4D57-A9D4-5ED9E1980761}" type="pres">
      <dgm:prSet presAssocID="{A8812269-9415-4C49-9BFA-C95AA9E77CD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8C194FDB-BD7E-4099-A34C-9578B55ABE2B}" type="pres">
      <dgm:prSet presAssocID="{A8812269-9415-4C49-9BFA-C95AA9E77CDA}" presName="spaceRect" presStyleCnt="0"/>
      <dgm:spPr/>
    </dgm:pt>
    <dgm:pt modelId="{F4E8152B-CBBC-4D1C-8013-0A7810B10A5F}" type="pres">
      <dgm:prSet presAssocID="{A8812269-9415-4C49-9BFA-C95AA9E77CDA}" presName="textRect" presStyleLbl="revTx" presStyleIdx="2" presStyleCnt="8">
        <dgm:presLayoutVars>
          <dgm:chMax val="1"/>
          <dgm:chPref val="1"/>
        </dgm:presLayoutVars>
      </dgm:prSet>
      <dgm:spPr/>
    </dgm:pt>
    <dgm:pt modelId="{3D07F00B-C8E2-463E-9823-CB522CDDDBD2}" type="pres">
      <dgm:prSet presAssocID="{381E5CBB-EF1F-46BC-874A-C3FA2E622B59}" presName="sibTrans" presStyleLbl="sibTrans2D1" presStyleIdx="0" presStyleCnt="0"/>
      <dgm:spPr/>
    </dgm:pt>
    <dgm:pt modelId="{29EF2727-AF7F-4C9C-88E8-3F3D244F2314}" type="pres">
      <dgm:prSet presAssocID="{8D7DC937-4E66-4979-B183-5ED24256B332}" presName="compNode" presStyleCnt="0"/>
      <dgm:spPr/>
    </dgm:pt>
    <dgm:pt modelId="{5D086285-2AC5-4CC0-8CF1-A6D02D24B10F}" type="pres">
      <dgm:prSet presAssocID="{8D7DC937-4E66-4979-B183-5ED24256B332}" presName="iconBgRect" presStyleLbl="bgShp" presStyleIdx="3" presStyleCnt="8"/>
      <dgm:spPr/>
    </dgm:pt>
    <dgm:pt modelId="{62C599A7-92A3-4202-94B1-7DB0115E0149}" type="pres">
      <dgm:prSet presAssocID="{8D7DC937-4E66-4979-B183-5ED24256B332}"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kflow"/>
        </a:ext>
      </dgm:extLst>
    </dgm:pt>
    <dgm:pt modelId="{A6163FB5-90B6-4D2F-BF29-25B924D311EA}" type="pres">
      <dgm:prSet presAssocID="{8D7DC937-4E66-4979-B183-5ED24256B332}" presName="spaceRect" presStyleCnt="0"/>
      <dgm:spPr/>
    </dgm:pt>
    <dgm:pt modelId="{4C5440B1-4DF6-4C7A-AC9E-05966A912315}" type="pres">
      <dgm:prSet presAssocID="{8D7DC937-4E66-4979-B183-5ED24256B332}" presName="textRect" presStyleLbl="revTx" presStyleIdx="3" presStyleCnt="8">
        <dgm:presLayoutVars>
          <dgm:chMax val="1"/>
          <dgm:chPref val="1"/>
        </dgm:presLayoutVars>
      </dgm:prSet>
      <dgm:spPr/>
    </dgm:pt>
    <dgm:pt modelId="{C00FC983-2876-468C-834B-1B9036E37251}" type="pres">
      <dgm:prSet presAssocID="{44D9E737-4691-4D43-A3EA-097134BA128D}" presName="sibTrans" presStyleLbl="sibTrans2D1" presStyleIdx="0" presStyleCnt="0"/>
      <dgm:spPr/>
    </dgm:pt>
    <dgm:pt modelId="{516BC0EC-A0D0-4DAC-9CE3-A67A10F03FFC}" type="pres">
      <dgm:prSet presAssocID="{B97CEEAB-4AF7-443C-B347-152662BEE221}" presName="compNode" presStyleCnt="0"/>
      <dgm:spPr/>
    </dgm:pt>
    <dgm:pt modelId="{2800899D-8C33-425B-BB1C-709DEC4F9037}" type="pres">
      <dgm:prSet presAssocID="{B97CEEAB-4AF7-443C-B347-152662BEE221}" presName="iconBgRect" presStyleLbl="bgShp" presStyleIdx="4" presStyleCnt="8"/>
      <dgm:spPr/>
    </dgm:pt>
    <dgm:pt modelId="{6756C6A4-000C-4ED3-B901-7ADA2C0E7180}" type="pres">
      <dgm:prSet presAssocID="{B97CEEAB-4AF7-443C-B347-152662BEE221}"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63C2E141-F60F-4706-ABF3-4C7FE9E67D35}" type="pres">
      <dgm:prSet presAssocID="{B97CEEAB-4AF7-443C-B347-152662BEE221}" presName="spaceRect" presStyleCnt="0"/>
      <dgm:spPr/>
    </dgm:pt>
    <dgm:pt modelId="{37D239AA-CB0B-4DAA-AFDA-A4464F97FEA6}" type="pres">
      <dgm:prSet presAssocID="{B97CEEAB-4AF7-443C-B347-152662BEE221}" presName="textRect" presStyleLbl="revTx" presStyleIdx="4" presStyleCnt="8">
        <dgm:presLayoutVars>
          <dgm:chMax val="1"/>
          <dgm:chPref val="1"/>
        </dgm:presLayoutVars>
      </dgm:prSet>
      <dgm:spPr/>
    </dgm:pt>
    <dgm:pt modelId="{09755500-9B7E-4F03-A3CC-92614D96484E}" type="pres">
      <dgm:prSet presAssocID="{61BD6894-A099-4594-8DA6-73148D3DFCF9}" presName="sibTrans" presStyleLbl="sibTrans2D1" presStyleIdx="0" presStyleCnt="0"/>
      <dgm:spPr/>
    </dgm:pt>
    <dgm:pt modelId="{F2D47764-490F-4A35-82DE-2A3A4A90A7CE}" type="pres">
      <dgm:prSet presAssocID="{6515E200-AE97-4F88-8DCC-6F8DE6CFA9A4}" presName="compNode" presStyleCnt="0"/>
      <dgm:spPr/>
    </dgm:pt>
    <dgm:pt modelId="{E14BF82B-3996-40C4-ADF3-98A83668E5C8}" type="pres">
      <dgm:prSet presAssocID="{6515E200-AE97-4F88-8DCC-6F8DE6CFA9A4}" presName="iconBgRect" presStyleLbl="bgShp" presStyleIdx="5" presStyleCnt="8"/>
      <dgm:spPr/>
    </dgm:pt>
    <dgm:pt modelId="{C990D8CD-55BD-48AB-B141-6CDB8E9D368D}" type="pres">
      <dgm:prSet presAssocID="{6515E200-AE97-4F88-8DCC-6F8DE6CFA9A4}"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Venn Diagram"/>
        </a:ext>
      </dgm:extLst>
    </dgm:pt>
    <dgm:pt modelId="{12FEDDA9-75AD-46D1-BF2C-D05C4DFC68FF}" type="pres">
      <dgm:prSet presAssocID="{6515E200-AE97-4F88-8DCC-6F8DE6CFA9A4}" presName="spaceRect" presStyleCnt="0"/>
      <dgm:spPr/>
    </dgm:pt>
    <dgm:pt modelId="{6C73D3AA-EB7A-4EA1-A5CF-360596114189}" type="pres">
      <dgm:prSet presAssocID="{6515E200-AE97-4F88-8DCC-6F8DE6CFA9A4}" presName="textRect" presStyleLbl="revTx" presStyleIdx="5" presStyleCnt="8">
        <dgm:presLayoutVars>
          <dgm:chMax val="1"/>
          <dgm:chPref val="1"/>
        </dgm:presLayoutVars>
      </dgm:prSet>
      <dgm:spPr/>
    </dgm:pt>
    <dgm:pt modelId="{57CF19BF-A621-428D-B06B-D435D6E2E64E}" type="pres">
      <dgm:prSet presAssocID="{BA3B3396-E63E-4711-8741-CA086B548901}" presName="sibTrans" presStyleLbl="sibTrans2D1" presStyleIdx="0" presStyleCnt="0"/>
      <dgm:spPr/>
    </dgm:pt>
    <dgm:pt modelId="{4B9DED18-939C-4B6D-A314-7F73BDE8E5E9}" type="pres">
      <dgm:prSet presAssocID="{696ED38C-D9ED-4DE1-825D-53D6B850DCF7}" presName="compNode" presStyleCnt="0"/>
      <dgm:spPr/>
    </dgm:pt>
    <dgm:pt modelId="{312F9DA3-B187-47A7-88E3-6D431CF82955}" type="pres">
      <dgm:prSet presAssocID="{696ED38C-D9ED-4DE1-825D-53D6B850DCF7}" presName="iconBgRect" presStyleLbl="bgShp" presStyleIdx="6" presStyleCnt="8"/>
      <dgm:spPr/>
    </dgm:pt>
    <dgm:pt modelId="{F7B01162-BC80-4FB8-9A14-895943A8890F}" type="pres">
      <dgm:prSet presAssocID="{696ED38C-D9ED-4DE1-825D-53D6B850DCF7}"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ilter"/>
        </a:ext>
      </dgm:extLst>
    </dgm:pt>
    <dgm:pt modelId="{BC05FD53-E0CC-4A62-A7D1-9E62B16BE498}" type="pres">
      <dgm:prSet presAssocID="{696ED38C-D9ED-4DE1-825D-53D6B850DCF7}" presName="spaceRect" presStyleCnt="0"/>
      <dgm:spPr/>
    </dgm:pt>
    <dgm:pt modelId="{987B589A-6FFA-4686-8F2E-88CB99589978}" type="pres">
      <dgm:prSet presAssocID="{696ED38C-D9ED-4DE1-825D-53D6B850DCF7}" presName="textRect" presStyleLbl="revTx" presStyleIdx="6" presStyleCnt="8">
        <dgm:presLayoutVars>
          <dgm:chMax val="1"/>
          <dgm:chPref val="1"/>
        </dgm:presLayoutVars>
      </dgm:prSet>
      <dgm:spPr/>
    </dgm:pt>
    <dgm:pt modelId="{7074429F-34FD-452C-9CB4-33117058B3BF}" type="pres">
      <dgm:prSet presAssocID="{60BE0E80-E290-4F2F-B749-24B32908B92F}" presName="sibTrans" presStyleLbl="sibTrans2D1" presStyleIdx="0" presStyleCnt="0"/>
      <dgm:spPr/>
    </dgm:pt>
    <dgm:pt modelId="{D1515CE3-2506-440F-BAE3-80932391843F}" type="pres">
      <dgm:prSet presAssocID="{B234619E-60E7-44DF-BB4C-6F09A7043139}" presName="compNode" presStyleCnt="0"/>
      <dgm:spPr/>
    </dgm:pt>
    <dgm:pt modelId="{CA54AEF2-B8E8-4CEC-A820-17257513E427}" type="pres">
      <dgm:prSet presAssocID="{B234619E-60E7-44DF-BB4C-6F09A7043139}" presName="iconBgRect" presStyleLbl="bgShp" presStyleIdx="7" presStyleCnt="8"/>
      <dgm:spPr/>
    </dgm:pt>
    <dgm:pt modelId="{4157C3F0-5C4C-4732-8634-AAF564617BEC}" type="pres">
      <dgm:prSet presAssocID="{B234619E-60E7-44DF-BB4C-6F09A7043139}"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Business Growth"/>
        </a:ext>
      </dgm:extLst>
    </dgm:pt>
    <dgm:pt modelId="{F5BF0025-A864-4464-9D6B-FE5D384E64DD}" type="pres">
      <dgm:prSet presAssocID="{B234619E-60E7-44DF-BB4C-6F09A7043139}" presName="spaceRect" presStyleCnt="0"/>
      <dgm:spPr/>
    </dgm:pt>
    <dgm:pt modelId="{96663D8B-00BD-4C93-BDBD-81CC7F4FC08E}" type="pres">
      <dgm:prSet presAssocID="{B234619E-60E7-44DF-BB4C-6F09A7043139}" presName="textRect" presStyleLbl="revTx" presStyleIdx="7" presStyleCnt="8">
        <dgm:presLayoutVars>
          <dgm:chMax val="1"/>
          <dgm:chPref val="1"/>
        </dgm:presLayoutVars>
      </dgm:prSet>
      <dgm:spPr/>
    </dgm:pt>
  </dgm:ptLst>
  <dgm:cxnLst>
    <dgm:cxn modelId="{D0DCD605-9E39-47FE-A616-61DD8C513DAA}" type="presOf" srcId="{44D9E737-4691-4D43-A3EA-097134BA128D}" destId="{C00FC983-2876-468C-834B-1B9036E37251}" srcOrd="0" destOrd="0" presId="urn:microsoft.com/office/officeart/2018/2/layout/IconCircleList"/>
    <dgm:cxn modelId="{904C3814-3568-4CF8-B8B1-0F1064E6CAB5}" type="presOf" srcId="{BA3B3396-E63E-4711-8741-CA086B548901}" destId="{57CF19BF-A621-428D-B06B-D435D6E2E64E}" srcOrd="0" destOrd="0" presId="urn:microsoft.com/office/officeart/2018/2/layout/IconCircleList"/>
    <dgm:cxn modelId="{5932CC19-9AB1-4ABD-B84B-3B96D31136B0}" srcId="{8DC9CAFF-90AB-49FD-8AD5-2B977EC7595E}" destId="{B234619E-60E7-44DF-BB4C-6F09A7043139}" srcOrd="7" destOrd="0" parTransId="{D46DCD3E-2A85-4D79-894E-2794E7463075}" sibTransId="{07F4A5E4-685B-4786-ACB8-EB3F99FC3CE0}"/>
    <dgm:cxn modelId="{79E6FD2A-F81E-4A13-96DF-2E8AF3D0AB8D}" type="presOf" srcId="{9836388C-B70E-4479-86E4-3AB412ADD4CF}" destId="{E486F216-7863-4439-B048-83BA549A7CFC}" srcOrd="0" destOrd="0" presId="urn:microsoft.com/office/officeart/2018/2/layout/IconCircleList"/>
    <dgm:cxn modelId="{8B552F2B-2FE3-4D74-BE4D-89A561059A07}" type="presOf" srcId="{6515E200-AE97-4F88-8DCC-6F8DE6CFA9A4}" destId="{6C73D3AA-EB7A-4EA1-A5CF-360596114189}" srcOrd="0" destOrd="0" presId="urn:microsoft.com/office/officeart/2018/2/layout/IconCircleList"/>
    <dgm:cxn modelId="{5EC8302B-3789-45FC-B43E-F6DDFF9AA80D}" type="presOf" srcId="{8D7DC937-4E66-4979-B183-5ED24256B332}" destId="{4C5440B1-4DF6-4C7A-AC9E-05966A912315}" srcOrd="0" destOrd="0" presId="urn:microsoft.com/office/officeart/2018/2/layout/IconCircleList"/>
    <dgm:cxn modelId="{38349C2B-06E9-46EC-9775-9651A55A1FB6}" type="presOf" srcId="{4DB51DAB-018B-4CF4-8FF0-DF5489E2620A}" destId="{FD74C395-CDF3-4C31-B8D6-5D6525E6EBF5}" srcOrd="0" destOrd="0" presId="urn:microsoft.com/office/officeart/2018/2/layout/IconCircleList"/>
    <dgm:cxn modelId="{8F12DD2C-E84C-46F9-A562-C1D785C5DD28}" type="presOf" srcId="{2826E85E-77F8-483F-A140-40C21F28E302}" destId="{8ED4DCAE-A00F-42E4-942A-7DA15BE03E0E}" srcOrd="0" destOrd="0" presId="urn:microsoft.com/office/officeart/2018/2/layout/IconCircleList"/>
    <dgm:cxn modelId="{74F30236-0326-4089-B61C-A25F532720CF}" srcId="{8DC9CAFF-90AB-49FD-8AD5-2B977EC7595E}" destId="{696ED38C-D9ED-4DE1-825D-53D6B850DCF7}" srcOrd="6" destOrd="0" parTransId="{D2163F60-8072-4955-BA6E-BF8297A2333D}" sibTransId="{60BE0E80-E290-4F2F-B749-24B32908B92F}"/>
    <dgm:cxn modelId="{564D603E-6ABA-4DD9-A50F-AE60F677A102}" type="presOf" srcId="{BB2AF13F-67A9-4F7D-B288-B7F2FE83D1BD}" destId="{6A43FC5F-8BC1-48A4-A3CE-70F4031419C9}" srcOrd="0" destOrd="0" presId="urn:microsoft.com/office/officeart/2018/2/layout/IconCircleList"/>
    <dgm:cxn modelId="{0D33D844-FC75-4243-B3BE-8513E654F300}" type="presOf" srcId="{A8812269-9415-4C49-9BFA-C95AA9E77CDA}" destId="{F4E8152B-CBBC-4D1C-8013-0A7810B10A5F}" srcOrd="0" destOrd="0" presId="urn:microsoft.com/office/officeart/2018/2/layout/IconCircleList"/>
    <dgm:cxn modelId="{8CBB7C56-2D25-4C6D-8599-4D2099FCA9E6}" srcId="{8DC9CAFF-90AB-49FD-8AD5-2B977EC7595E}" destId="{6515E200-AE97-4F88-8DCC-6F8DE6CFA9A4}" srcOrd="5" destOrd="0" parTransId="{FDFFC54C-FBC6-4DBE-9791-DCCA83AA4221}" sibTransId="{BA3B3396-E63E-4711-8741-CA086B548901}"/>
    <dgm:cxn modelId="{4A1DCE57-E1A5-40E5-B6F2-867194539ED3}" srcId="{8DC9CAFF-90AB-49FD-8AD5-2B977EC7595E}" destId="{B97CEEAB-4AF7-443C-B347-152662BEE221}" srcOrd="4" destOrd="0" parTransId="{85ABA13E-5E26-4C70-94AF-970DC963B123}" sibTransId="{61BD6894-A099-4594-8DA6-73148D3DFCF9}"/>
    <dgm:cxn modelId="{ED1D027A-02ED-4BA1-9B53-7E0317D6D252}" srcId="{8DC9CAFF-90AB-49FD-8AD5-2B977EC7595E}" destId="{9836388C-B70E-4479-86E4-3AB412ADD4CF}" srcOrd="1" destOrd="0" parTransId="{371951FE-D2F4-426F-9416-D8DDFEFA8257}" sibTransId="{BB2AF13F-67A9-4F7D-B288-B7F2FE83D1BD}"/>
    <dgm:cxn modelId="{6EF1A982-5E5B-490F-8415-4EFADC519A4F}" srcId="{8DC9CAFF-90AB-49FD-8AD5-2B977EC7595E}" destId="{4DB51DAB-018B-4CF4-8FF0-DF5489E2620A}" srcOrd="0" destOrd="0" parTransId="{C073175D-F89B-4876-A3AB-8090B788B48B}" sibTransId="{2826E85E-77F8-483F-A140-40C21F28E302}"/>
    <dgm:cxn modelId="{64A41F88-A750-44F3-B999-DE2151C9486B}" type="presOf" srcId="{B234619E-60E7-44DF-BB4C-6F09A7043139}" destId="{96663D8B-00BD-4C93-BDBD-81CC7F4FC08E}" srcOrd="0" destOrd="0" presId="urn:microsoft.com/office/officeart/2018/2/layout/IconCircleList"/>
    <dgm:cxn modelId="{E4E2F192-2088-4A62-B7B9-2800F0E74419}" type="presOf" srcId="{381E5CBB-EF1F-46BC-874A-C3FA2E622B59}" destId="{3D07F00B-C8E2-463E-9823-CB522CDDDBD2}" srcOrd="0" destOrd="0" presId="urn:microsoft.com/office/officeart/2018/2/layout/IconCircleList"/>
    <dgm:cxn modelId="{3D8AFF97-CEFD-4308-88DE-DAB631499A41}" srcId="{8DC9CAFF-90AB-49FD-8AD5-2B977EC7595E}" destId="{A8812269-9415-4C49-9BFA-C95AA9E77CDA}" srcOrd="2" destOrd="0" parTransId="{236F4439-0A52-47A7-9A32-BDCA7F61224A}" sibTransId="{381E5CBB-EF1F-46BC-874A-C3FA2E622B59}"/>
    <dgm:cxn modelId="{17B768AF-61DE-4F4C-AD23-462DD72A3C19}" type="presOf" srcId="{696ED38C-D9ED-4DE1-825D-53D6B850DCF7}" destId="{987B589A-6FFA-4686-8F2E-88CB99589978}" srcOrd="0" destOrd="0" presId="urn:microsoft.com/office/officeart/2018/2/layout/IconCircleList"/>
    <dgm:cxn modelId="{99F046BE-C291-476F-887F-734490CF879F}" type="presOf" srcId="{61BD6894-A099-4594-8DA6-73148D3DFCF9}" destId="{09755500-9B7E-4F03-A3CC-92614D96484E}" srcOrd="0" destOrd="0" presId="urn:microsoft.com/office/officeart/2018/2/layout/IconCircleList"/>
    <dgm:cxn modelId="{F20DF4C1-7506-491C-9E3B-C62961832DB1}" type="presOf" srcId="{8DC9CAFF-90AB-49FD-8AD5-2B977EC7595E}" destId="{5F2862E6-51D9-4AD5-9B99-37BC047A4571}" srcOrd="0" destOrd="0" presId="urn:microsoft.com/office/officeart/2018/2/layout/IconCircleList"/>
    <dgm:cxn modelId="{91244BCB-3840-402C-B5E2-84753697CE9E}" srcId="{8DC9CAFF-90AB-49FD-8AD5-2B977EC7595E}" destId="{8D7DC937-4E66-4979-B183-5ED24256B332}" srcOrd="3" destOrd="0" parTransId="{25280802-E6A6-4FB9-9FF8-BCD09853F070}" sibTransId="{44D9E737-4691-4D43-A3EA-097134BA128D}"/>
    <dgm:cxn modelId="{D13379CE-6BFB-434E-8712-AB876DD8111D}" type="presOf" srcId="{60BE0E80-E290-4F2F-B749-24B32908B92F}" destId="{7074429F-34FD-452C-9CB4-33117058B3BF}" srcOrd="0" destOrd="0" presId="urn:microsoft.com/office/officeart/2018/2/layout/IconCircleList"/>
    <dgm:cxn modelId="{2E3AF2F0-8FC1-49AD-9C5E-B8EF953E1361}" type="presOf" srcId="{B97CEEAB-4AF7-443C-B347-152662BEE221}" destId="{37D239AA-CB0B-4DAA-AFDA-A4464F97FEA6}" srcOrd="0" destOrd="0" presId="urn:microsoft.com/office/officeart/2018/2/layout/IconCircleList"/>
    <dgm:cxn modelId="{B3CE6EFF-4CC2-4D4F-8CD6-3957FE7DA3F4}" type="presParOf" srcId="{5F2862E6-51D9-4AD5-9B99-37BC047A4571}" destId="{BF0660F5-D50A-4996-8038-662D762E9651}" srcOrd="0" destOrd="0" presId="urn:microsoft.com/office/officeart/2018/2/layout/IconCircleList"/>
    <dgm:cxn modelId="{13F7F8AA-8682-4E36-87F1-CCB2448F6BB4}" type="presParOf" srcId="{BF0660F5-D50A-4996-8038-662D762E9651}" destId="{9B046760-C25B-4D55-BDBF-ACF3C260C8F4}" srcOrd="0" destOrd="0" presId="urn:microsoft.com/office/officeart/2018/2/layout/IconCircleList"/>
    <dgm:cxn modelId="{88589EEA-86C6-4331-A1B9-285800C2B2EB}" type="presParOf" srcId="{9B046760-C25B-4D55-BDBF-ACF3C260C8F4}" destId="{A82F7A59-A4F9-42B7-8F01-23B5DC6D5F08}" srcOrd="0" destOrd="0" presId="urn:microsoft.com/office/officeart/2018/2/layout/IconCircleList"/>
    <dgm:cxn modelId="{F9C527FA-BBD3-44F5-BCE7-87216663B028}" type="presParOf" srcId="{9B046760-C25B-4D55-BDBF-ACF3C260C8F4}" destId="{18421C32-76DA-4D51-9340-6D191C1DFE55}" srcOrd="1" destOrd="0" presId="urn:microsoft.com/office/officeart/2018/2/layout/IconCircleList"/>
    <dgm:cxn modelId="{E676772A-C3B3-4F2A-80AE-7CB59FC077AD}" type="presParOf" srcId="{9B046760-C25B-4D55-BDBF-ACF3C260C8F4}" destId="{CD4BE537-92D9-4769-92D5-4F8432CA909B}" srcOrd="2" destOrd="0" presId="urn:microsoft.com/office/officeart/2018/2/layout/IconCircleList"/>
    <dgm:cxn modelId="{94A281FE-8783-4514-AA1F-A34652461CDA}" type="presParOf" srcId="{9B046760-C25B-4D55-BDBF-ACF3C260C8F4}" destId="{FD74C395-CDF3-4C31-B8D6-5D6525E6EBF5}" srcOrd="3" destOrd="0" presId="urn:microsoft.com/office/officeart/2018/2/layout/IconCircleList"/>
    <dgm:cxn modelId="{72516B7A-D55E-4C0B-9CA1-04DB4BA153AF}" type="presParOf" srcId="{BF0660F5-D50A-4996-8038-662D762E9651}" destId="{8ED4DCAE-A00F-42E4-942A-7DA15BE03E0E}" srcOrd="1" destOrd="0" presId="urn:microsoft.com/office/officeart/2018/2/layout/IconCircleList"/>
    <dgm:cxn modelId="{250C75EB-A757-4F63-8DE9-E6B71F1B9DF0}" type="presParOf" srcId="{BF0660F5-D50A-4996-8038-662D762E9651}" destId="{DFD85481-2C77-45AC-844C-8879F10AC591}" srcOrd="2" destOrd="0" presId="urn:microsoft.com/office/officeart/2018/2/layout/IconCircleList"/>
    <dgm:cxn modelId="{97CE5846-7619-4849-B35C-E353A9F906B1}" type="presParOf" srcId="{DFD85481-2C77-45AC-844C-8879F10AC591}" destId="{147B0617-EE04-4BD9-A80B-0F1E2250DB75}" srcOrd="0" destOrd="0" presId="urn:microsoft.com/office/officeart/2018/2/layout/IconCircleList"/>
    <dgm:cxn modelId="{3574C084-AEBC-46BA-9B51-8196D344FD08}" type="presParOf" srcId="{DFD85481-2C77-45AC-844C-8879F10AC591}" destId="{FC6C5516-637B-44AC-9713-439B1B1B3640}" srcOrd="1" destOrd="0" presId="urn:microsoft.com/office/officeart/2018/2/layout/IconCircleList"/>
    <dgm:cxn modelId="{6798B507-5076-4F1F-B01A-2461DF10BB46}" type="presParOf" srcId="{DFD85481-2C77-45AC-844C-8879F10AC591}" destId="{AA835F90-F19A-4D49-AF8F-BC928F3BBABC}" srcOrd="2" destOrd="0" presId="urn:microsoft.com/office/officeart/2018/2/layout/IconCircleList"/>
    <dgm:cxn modelId="{DFE8739B-7D6B-4175-9909-D3311801F339}" type="presParOf" srcId="{DFD85481-2C77-45AC-844C-8879F10AC591}" destId="{E486F216-7863-4439-B048-83BA549A7CFC}" srcOrd="3" destOrd="0" presId="urn:microsoft.com/office/officeart/2018/2/layout/IconCircleList"/>
    <dgm:cxn modelId="{D493BB1F-8ED5-4C12-BDFF-7E1DE3854E8D}" type="presParOf" srcId="{BF0660F5-D50A-4996-8038-662D762E9651}" destId="{6A43FC5F-8BC1-48A4-A3CE-70F4031419C9}" srcOrd="3" destOrd="0" presId="urn:microsoft.com/office/officeart/2018/2/layout/IconCircleList"/>
    <dgm:cxn modelId="{03FA01A4-FFC1-4EF7-9687-D3980FA0CB92}" type="presParOf" srcId="{BF0660F5-D50A-4996-8038-662D762E9651}" destId="{11EA3A33-1974-41A9-A2CB-9EEF68FAF7B1}" srcOrd="4" destOrd="0" presId="urn:microsoft.com/office/officeart/2018/2/layout/IconCircleList"/>
    <dgm:cxn modelId="{73B76045-B515-4C5E-AA36-6C9E9AF33E3B}" type="presParOf" srcId="{11EA3A33-1974-41A9-A2CB-9EEF68FAF7B1}" destId="{9A602061-35AD-44C0-8C61-AF0A44B329D2}" srcOrd="0" destOrd="0" presId="urn:microsoft.com/office/officeart/2018/2/layout/IconCircleList"/>
    <dgm:cxn modelId="{82792C2A-A83C-4C5C-8558-31839D147424}" type="presParOf" srcId="{11EA3A33-1974-41A9-A2CB-9EEF68FAF7B1}" destId="{B772FB66-0E56-4D57-A9D4-5ED9E1980761}" srcOrd="1" destOrd="0" presId="urn:microsoft.com/office/officeart/2018/2/layout/IconCircleList"/>
    <dgm:cxn modelId="{6E345BBA-13FC-4F9C-B065-AEB0F4402BC6}" type="presParOf" srcId="{11EA3A33-1974-41A9-A2CB-9EEF68FAF7B1}" destId="{8C194FDB-BD7E-4099-A34C-9578B55ABE2B}" srcOrd="2" destOrd="0" presId="urn:microsoft.com/office/officeart/2018/2/layout/IconCircleList"/>
    <dgm:cxn modelId="{51D1D3AD-E999-4324-91D4-68520B481831}" type="presParOf" srcId="{11EA3A33-1974-41A9-A2CB-9EEF68FAF7B1}" destId="{F4E8152B-CBBC-4D1C-8013-0A7810B10A5F}" srcOrd="3" destOrd="0" presId="urn:microsoft.com/office/officeart/2018/2/layout/IconCircleList"/>
    <dgm:cxn modelId="{E7DD8098-6F64-4C80-AF00-D8B1A281CB47}" type="presParOf" srcId="{BF0660F5-D50A-4996-8038-662D762E9651}" destId="{3D07F00B-C8E2-463E-9823-CB522CDDDBD2}" srcOrd="5" destOrd="0" presId="urn:microsoft.com/office/officeart/2018/2/layout/IconCircleList"/>
    <dgm:cxn modelId="{8DFB217D-F244-461D-AADF-7997BD945E92}" type="presParOf" srcId="{BF0660F5-D50A-4996-8038-662D762E9651}" destId="{29EF2727-AF7F-4C9C-88E8-3F3D244F2314}" srcOrd="6" destOrd="0" presId="urn:microsoft.com/office/officeart/2018/2/layout/IconCircleList"/>
    <dgm:cxn modelId="{6B3A7442-9FC9-4D3D-9B24-682B160047E4}" type="presParOf" srcId="{29EF2727-AF7F-4C9C-88E8-3F3D244F2314}" destId="{5D086285-2AC5-4CC0-8CF1-A6D02D24B10F}" srcOrd="0" destOrd="0" presId="urn:microsoft.com/office/officeart/2018/2/layout/IconCircleList"/>
    <dgm:cxn modelId="{F971E6DC-939E-4179-8510-32B3520843AC}" type="presParOf" srcId="{29EF2727-AF7F-4C9C-88E8-3F3D244F2314}" destId="{62C599A7-92A3-4202-94B1-7DB0115E0149}" srcOrd="1" destOrd="0" presId="urn:microsoft.com/office/officeart/2018/2/layout/IconCircleList"/>
    <dgm:cxn modelId="{5716BB26-DAA8-461A-8698-18074F5B4182}" type="presParOf" srcId="{29EF2727-AF7F-4C9C-88E8-3F3D244F2314}" destId="{A6163FB5-90B6-4D2F-BF29-25B924D311EA}" srcOrd="2" destOrd="0" presId="urn:microsoft.com/office/officeart/2018/2/layout/IconCircleList"/>
    <dgm:cxn modelId="{92C6362C-1C62-4AD8-ADC3-B279C121F6F3}" type="presParOf" srcId="{29EF2727-AF7F-4C9C-88E8-3F3D244F2314}" destId="{4C5440B1-4DF6-4C7A-AC9E-05966A912315}" srcOrd="3" destOrd="0" presId="urn:microsoft.com/office/officeart/2018/2/layout/IconCircleList"/>
    <dgm:cxn modelId="{2C22C692-64D2-4C4D-9B89-FB5522AD45F9}" type="presParOf" srcId="{BF0660F5-D50A-4996-8038-662D762E9651}" destId="{C00FC983-2876-468C-834B-1B9036E37251}" srcOrd="7" destOrd="0" presId="urn:microsoft.com/office/officeart/2018/2/layout/IconCircleList"/>
    <dgm:cxn modelId="{06620AE4-135D-4CCA-9B85-859E1319A21C}" type="presParOf" srcId="{BF0660F5-D50A-4996-8038-662D762E9651}" destId="{516BC0EC-A0D0-4DAC-9CE3-A67A10F03FFC}" srcOrd="8" destOrd="0" presId="urn:microsoft.com/office/officeart/2018/2/layout/IconCircleList"/>
    <dgm:cxn modelId="{3A249BEC-A8D0-4F12-9257-992A09C566E4}" type="presParOf" srcId="{516BC0EC-A0D0-4DAC-9CE3-A67A10F03FFC}" destId="{2800899D-8C33-425B-BB1C-709DEC4F9037}" srcOrd="0" destOrd="0" presId="urn:microsoft.com/office/officeart/2018/2/layout/IconCircleList"/>
    <dgm:cxn modelId="{5D94A246-E47B-4FFD-8A8B-E9BE4BDD6CE1}" type="presParOf" srcId="{516BC0EC-A0D0-4DAC-9CE3-A67A10F03FFC}" destId="{6756C6A4-000C-4ED3-B901-7ADA2C0E7180}" srcOrd="1" destOrd="0" presId="urn:microsoft.com/office/officeart/2018/2/layout/IconCircleList"/>
    <dgm:cxn modelId="{D945D5C0-BA01-4D50-BEB7-514831D6F5D1}" type="presParOf" srcId="{516BC0EC-A0D0-4DAC-9CE3-A67A10F03FFC}" destId="{63C2E141-F60F-4706-ABF3-4C7FE9E67D35}" srcOrd="2" destOrd="0" presId="urn:microsoft.com/office/officeart/2018/2/layout/IconCircleList"/>
    <dgm:cxn modelId="{9435AD43-FBC5-42D6-8206-F74BCE4FD13A}" type="presParOf" srcId="{516BC0EC-A0D0-4DAC-9CE3-A67A10F03FFC}" destId="{37D239AA-CB0B-4DAA-AFDA-A4464F97FEA6}" srcOrd="3" destOrd="0" presId="urn:microsoft.com/office/officeart/2018/2/layout/IconCircleList"/>
    <dgm:cxn modelId="{B38E292F-264B-4224-84F1-6C594623618B}" type="presParOf" srcId="{BF0660F5-D50A-4996-8038-662D762E9651}" destId="{09755500-9B7E-4F03-A3CC-92614D96484E}" srcOrd="9" destOrd="0" presId="urn:microsoft.com/office/officeart/2018/2/layout/IconCircleList"/>
    <dgm:cxn modelId="{E966069B-7402-4000-BA9B-FEF54CC78C05}" type="presParOf" srcId="{BF0660F5-D50A-4996-8038-662D762E9651}" destId="{F2D47764-490F-4A35-82DE-2A3A4A90A7CE}" srcOrd="10" destOrd="0" presId="urn:microsoft.com/office/officeart/2018/2/layout/IconCircleList"/>
    <dgm:cxn modelId="{E9A2ED07-3795-44DC-B390-5192D9DEF0AD}" type="presParOf" srcId="{F2D47764-490F-4A35-82DE-2A3A4A90A7CE}" destId="{E14BF82B-3996-40C4-ADF3-98A83668E5C8}" srcOrd="0" destOrd="0" presId="urn:microsoft.com/office/officeart/2018/2/layout/IconCircleList"/>
    <dgm:cxn modelId="{ED94F69C-ECD2-44D0-81AE-4AA7F53E53E2}" type="presParOf" srcId="{F2D47764-490F-4A35-82DE-2A3A4A90A7CE}" destId="{C990D8CD-55BD-48AB-B141-6CDB8E9D368D}" srcOrd="1" destOrd="0" presId="urn:microsoft.com/office/officeart/2018/2/layout/IconCircleList"/>
    <dgm:cxn modelId="{4E710570-9AA3-42C0-B871-C55B4047761A}" type="presParOf" srcId="{F2D47764-490F-4A35-82DE-2A3A4A90A7CE}" destId="{12FEDDA9-75AD-46D1-BF2C-D05C4DFC68FF}" srcOrd="2" destOrd="0" presId="urn:microsoft.com/office/officeart/2018/2/layout/IconCircleList"/>
    <dgm:cxn modelId="{48725A09-93EF-4A3A-AD2A-CCECC7618D83}" type="presParOf" srcId="{F2D47764-490F-4A35-82DE-2A3A4A90A7CE}" destId="{6C73D3AA-EB7A-4EA1-A5CF-360596114189}" srcOrd="3" destOrd="0" presId="urn:microsoft.com/office/officeart/2018/2/layout/IconCircleList"/>
    <dgm:cxn modelId="{0F1E4FB5-0910-4F46-9C9A-564371EE176A}" type="presParOf" srcId="{BF0660F5-D50A-4996-8038-662D762E9651}" destId="{57CF19BF-A621-428D-B06B-D435D6E2E64E}" srcOrd="11" destOrd="0" presId="urn:microsoft.com/office/officeart/2018/2/layout/IconCircleList"/>
    <dgm:cxn modelId="{F158905E-49D0-453A-9793-097425929435}" type="presParOf" srcId="{BF0660F5-D50A-4996-8038-662D762E9651}" destId="{4B9DED18-939C-4B6D-A314-7F73BDE8E5E9}" srcOrd="12" destOrd="0" presId="urn:microsoft.com/office/officeart/2018/2/layout/IconCircleList"/>
    <dgm:cxn modelId="{A61A21FF-A3B2-4FC6-BEC3-D9DEE4EC970F}" type="presParOf" srcId="{4B9DED18-939C-4B6D-A314-7F73BDE8E5E9}" destId="{312F9DA3-B187-47A7-88E3-6D431CF82955}" srcOrd="0" destOrd="0" presId="urn:microsoft.com/office/officeart/2018/2/layout/IconCircleList"/>
    <dgm:cxn modelId="{CFC120B1-EC5F-4A2E-9BE6-20CD9474A5B7}" type="presParOf" srcId="{4B9DED18-939C-4B6D-A314-7F73BDE8E5E9}" destId="{F7B01162-BC80-4FB8-9A14-895943A8890F}" srcOrd="1" destOrd="0" presId="urn:microsoft.com/office/officeart/2018/2/layout/IconCircleList"/>
    <dgm:cxn modelId="{18A891CD-B30F-4C74-8A4F-E7892554EC1C}" type="presParOf" srcId="{4B9DED18-939C-4B6D-A314-7F73BDE8E5E9}" destId="{BC05FD53-E0CC-4A62-A7D1-9E62B16BE498}" srcOrd="2" destOrd="0" presId="urn:microsoft.com/office/officeart/2018/2/layout/IconCircleList"/>
    <dgm:cxn modelId="{A26A924C-5ABA-4BF4-AB76-91A1539A55EA}" type="presParOf" srcId="{4B9DED18-939C-4B6D-A314-7F73BDE8E5E9}" destId="{987B589A-6FFA-4686-8F2E-88CB99589978}" srcOrd="3" destOrd="0" presId="urn:microsoft.com/office/officeart/2018/2/layout/IconCircleList"/>
    <dgm:cxn modelId="{90A8AE53-403D-446E-B56C-5522193256FD}" type="presParOf" srcId="{BF0660F5-D50A-4996-8038-662D762E9651}" destId="{7074429F-34FD-452C-9CB4-33117058B3BF}" srcOrd="13" destOrd="0" presId="urn:microsoft.com/office/officeart/2018/2/layout/IconCircleList"/>
    <dgm:cxn modelId="{0B920F64-1A1C-41C0-914F-1733F7AC6F81}" type="presParOf" srcId="{BF0660F5-D50A-4996-8038-662D762E9651}" destId="{D1515CE3-2506-440F-BAE3-80932391843F}" srcOrd="14" destOrd="0" presId="urn:microsoft.com/office/officeart/2018/2/layout/IconCircleList"/>
    <dgm:cxn modelId="{6E506045-D844-44D0-BCB8-8F04041E5C97}" type="presParOf" srcId="{D1515CE3-2506-440F-BAE3-80932391843F}" destId="{CA54AEF2-B8E8-4CEC-A820-17257513E427}" srcOrd="0" destOrd="0" presId="urn:microsoft.com/office/officeart/2018/2/layout/IconCircleList"/>
    <dgm:cxn modelId="{D57AD442-F2BA-4326-A390-1E3C9EF01514}" type="presParOf" srcId="{D1515CE3-2506-440F-BAE3-80932391843F}" destId="{4157C3F0-5C4C-4732-8634-AAF564617BEC}" srcOrd="1" destOrd="0" presId="urn:microsoft.com/office/officeart/2018/2/layout/IconCircleList"/>
    <dgm:cxn modelId="{9C661787-40EF-4ADE-AED5-1C7D8DFF615E}" type="presParOf" srcId="{D1515CE3-2506-440F-BAE3-80932391843F}" destId="{F5BF0025-A864-4464-9D6B-FE5D384E64DD}" srcOrd="2" destOrd="0" presId="urn:microsoft.com/office/officeart/2018/2/layout/IconCircleList"/>
    <dgm:cxn modelId="{45B86DB8-7438-4AA2-BDC8-CEE8D2757B87}" type="presParOf" srcId="{D1515CE3-2506-440F-BAE3-80932391843F}" destId="{96663D8B-00BD-4C93-BDBD-81CC7F4FC08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2C3D89-9A00-44E6-BC33-6C5D878D3E02}"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13796318-F677-4088-87D5-F931E5045F84}">
      <dgm:prSet/>
      <dgm:spPr/>
      <dgm:t>
        <a:bodyPr/>
        <a:lstStyle/>
        <a:p>
          <a:r>
            <a:rPr lang="en-US" b="1" i="0"/>
            <a:t>Strategic Direction</a:t>
          </a:r>
          <a:r>
            <a:rPr lang="en-US" b="0" i="0"/>
            <a:t>:</a:t>
          </a:r>
          <a:endParaRPr lang="en-US"/>
        </a:p>
      </dgm:t>
    </dgm:pt>
    <dgm:pt modelId="{B22669F8-DB27-4745-8C29-835683040972}" type="parTrans" cxnId="{127FEE09-BF51-4780-B022-55D1C97B31D3}">
      <dgm:prSet/>
      <dgm:spPr/>
      <dgm:t>
        <a:bodyPr/>
        <a:lstStyle/>
        <a:p>
          <a:endParaRPr lang="en-US"/>
        </a:p>
      </dgm:t>
    </dgm:pt>
    <dgm:pt modelId="{536AED5C-6936-4F67-A084-7FF2DDC77A62}" type="sibTrans" cxnId="{127FEE09-BF51-4780-B022-55D1C97B31D3}">
      <dgm:prSet/>
      <dgm:spPr/>
      <dgm:t>
        <a:bodyPr/>
        <a:lstStyle/>
        <a:p>
          <a:endParaRPr lang="en-US"/>
        </a:p>
      </dgm:t>
    </dgm:pt>
    <dgm:pt modelId="{46019652-8C18-48A3-92E2-000E90A6BAB4}">
      <dgm:prSet/>
      <dgm:spPr/>
      <dgm:t>
        <a:bodyPr/>
        <a:lstStyle/>
        <a:p>
          <a:r>
            <a:rPr lang="en-US" b="0" i="0"/>
            <a:t>Aligns company's mission with actionable insights.</a:t>
          </a:r>
          <a:endParaRPr lang="en-US"/>
        </a:p>
      </dgm:t>
    </dgm:pt>
    <dgm:pt modelId="{5B295FBB-6782-419C-A3BE-3C2AF5585FB4}" type="parTrans" cxnId="{42A5EC44-C99A-4AD1-BF8E-C0C9FFB0DACF}">
      <dgm:prSet/>
      <dgm:spPr/>
      <dgm:t>
        <a:bodyPr/>
        <a:lstStyle/>
        <a:p>
          <a:endParaRPr lang="en-US"/>
        </a:p>
      </dgm:t>
    </dgm:pt>
    <dgm:pt modelId="{9387658B-EE8F-46C9-B7D1-778104AB47D3}" type="sibTrans" cxnId="{42A5EC44-C99A-4AD1-BF8E-C0C9FFB0DACF}">
      <dgm:prSet/>
      <dgm:spPr/>
      <dgm:t>
        <a:bodyPr/>
        <a:lstStyle/>
        <a:p>
          <a:endParaRPr lang="en-US"/>
        </a:p>
      </dgm:t>
    </dgm:pt>
    <dgm:pt modelId="{CDFD9A1A-767E-4A18-862C-52A07A3DB732}">
      <dgm:prSet/>
      <dgm:spPr/>
      <dgm:t>
        <a:bodyPr/>
        <a:lstStyle/>
        <a:p>
          <a:r>
            <a:rPr lang="en-US" b="0" i="0"/>
            <a:t>Ensures all stakeholders work cohesively towards a common goal.</a:t>
          </a:r>
          <a:endParaRPr lang="en-US"/>
        </a:p>
      </dgm:t>
    </dgm:pt>
    <dgm:pt modelId="{C140D894-C67F-4707-8F8A-6C599D43FD07}" type="parTrans" cxnId="{E758F81B-7858-4EEF-87E9-51D0B231EB52}">
      <dgm:prSet/>
      <dgm:spPr/>
      <dgm:t>
        <a:bodyPr/>
        <a:lstStyle/>
        <a:p>
          <a:endParaRPr lang="en-US"/>
        </a:p>
      </dgm:t>
    </dgm:pt>
    <dgm:pt modelId="{BC10E294-3FC3-4C3D-BEF6-2E8F96E53B50}" type="sibTrans" cxnId="{E758F81B-7858-4EEF-87E9-51D0B231EB52}">
      <dgm:prSet/>
      <dgm:spPr/>
      <dgm:t>
        <a:bodyPr/>
        <a:lstStyle/>
        <a:p>
          <a:endParaRPr lang="en-US"/>
        </a:p>
      </dgm:t>
    </dgm:pt>
    <dgm:pt modelId="{0D881828-3B47-4B2C-8939-3DA4824BE568}">
      <dgm:prSet/>
      <dgm:spPr/>
      <dgm:t>
        <a:bodyPr/>
        <a:lstStyle/>
        <a:p>
          <a:r>
            <a:rPr lang="en-US" b="1" i="0"/>
            <a:t>Informed Decision-Making</a:t>
          </a:r>
          <a:r>
            <a:rPr lang="en-US" b="0" i="0"/>
            <a:t>:</a:t>
          </a:r>
          <a:endParaRPr lang="en-US"/>
        </a:p>
      </dgm:t>
    </dgm:pt>
    <dgm:pt modelId="{54200DA6-21B5-4DF6-B865-AF8D7D11B7FB}" type="parTrans" cxnId="{94B68C07-B99D-4B2C-A2C4-887DCE20C87E}">
      <dgm:prSet/>
      <dgm:spPr/>
      <dgm:t>
        <a:bodyPr/>
        <a:lstStyle/>
        <a:p>
          <a:endParaRPr lang="en-US"/>
        </a:p>
      </dgm:t>
    </dgm:pt>
    <dgm:pt modelId="{DF6406ED-896B-4FC6-85F7-04A803ECE716}" type="sibTrans" cxnId="{94B68C07-B99D-4B2C-A2C4-887DCE20C87E}">
      <dgm:prSet/>
      <dgm:spPr/>
      <dgm:t>
        <a:bodyPr/>
        <a:lstStyle/>
        <a:p>
          <a:endParaRPr lang="en-US"/>
        </a:p>
      </dgm:t>
    </dgm:pt>
    <dgm:pt modelId="{A67D3C7E-3060-4C6C-BDC9-2219AD496191}">
      <dgm:prSet/>
      <dgm:spPr/>
      <dgm:t>
        <a:bodyPr/>
        <a:lstStyle/>
        <a:p>
          <a:r>
            <a:rPr lang="en-US" b="0" i="0"/>
            <a:t>Data-driven insights offer clarity.</a:t>
          </a:r>
          <a:endParaRPr lang="en-US"/>
        </a:p>
      </dgm:t>
    </dgm:pt>
    <dgm:pt modelId="{A073B9CA-AB65-48C1-B615-8B2B15F59451}" type="parTrans" cxnId="{72AA2909-E495-457D-925B-4A18291AF1CB}">
      <dgm:prSet/>
      <dgm:spPr/>
      <dgm:t>
        <a:bodyPr/>
        <a:lstStyle/>
        <a:p>
          <a:endParaRPr lang="en-US"/>
        </a:p>
      </dgm:t>
    </dgm:pt>
    <dgm:pt modelId="{F9B8C159-2953-47D4-B37C-5EEFD4C63275}" type="sibTrans" cxnId="{72AA2909-E495-457D-925B-4A18291AF1CB}">
      <dgm:prSet/>
      <dgm:spPr/>
      <dgm:t>
        <a:bodyPr/>
        <a:lstStyle/>
        <a:p>
          <a:endParaRPr lang="en-US"/>
        </a:p>
      </dgm:t>
    </dgm:pt>
    <dgm:pt modelId="{7A6A09B4-4AF9-4069-B4CF-AC221AD8408B}">
      <dgm:prSet/>
      <dgm:spPr/>
      <dgm:t>
        <a:bodyPr/>
        <a:lstStyle/>
        <a:p>
          <a:r>
            <a:rPr lang="en-US" b="0" i="0"/>
            <a:t>Minimizes risks, maximizes ROI.</a:t>
          </a:r>
          <a:endParaRPr lang="en-US"/>
        </a:p>
      </dgm:t>
    </dgm:pt>
    <dgm:pt modelId="{3DD9A09F-29B4-41C5-B97C-C7EE0EA9380B}" type="parTrans" cxnId="{4B29FD3D-D84E-4EB5-9CBF-906073A34939}">
      <dgm:prSet/>
      <dgm:spPr/>
      <dgm:t>
        <a:bodyPr/>
        <a:lstStyle/>
        <a:p>
          <a:endParaRPr lang="en-US"/>
        </a:p>
      </dgm:t>
    </dgm:pt>
    <dgm:pt modelId="{7F691514-2425-4F17-8B8E-65EC1AFACA73}" type="sibTrans" cxnId="{4B29FD3D-D84E-4EB5-9CBF-906073A34939}">
      <dgm:prSet/>
      <dgm:spPr/>
      <dgm:t>
        <a:bodyPr/>
        <a:lstStyle/>
        <a:p>
          <a:endParaRPr lang="en-US"/>
        </a:p>
      </dgm:t>
    </dgm:pt>
    <dgm:pt modelId="{2F9995B5-B0FF-4300-8219-A501D0CEC818}">
      <dgm:prSet/>
      <dgm:spPr/>
      <dgm:t>
        <a:bodyPr/>
        <a:lstStyle/>
        <a:p>
          <a:r>
            <a:rPr lang="en-US" b="1" i="0"/>
            <a:t>Optimal Resource Allocation</a:t>
          </a:r>
          <a:r>
            <a:rPr lang="en-US" b="0" i="0"/>
            <a:t>:</a:t>
          </a:r>
          <a:endParaRPr lang="en-US"/>
        </a:p>
      </dgm:t>
    </dgm:pt>
    <dgm:pt modelId="{6FC9B332-0B6F-43F5-9B9B-8EA775035447}" type="parTrans" cxnId="{2CD1CF80-07F6-4CBC-A2D9-37A895ED6A92}">
      <dgm:prSet/>
      <dgm:spPr/>
      <dgm:t>
        <a:bodyPr/>
        <a:lstStyle/>
        <a:p>
          <a:endParaRPr lang="en-US"/>
        </a:p>
      </dgm:t>
    </dgm:pt>
    <dgm:pt modelId="{5BAA69FF-E873-4297-9ABF-496173E7B46A}" type="sibTrans" cxnId="{2CD1CF80-07F6-4CBC-A2D9-37A895ED6A92}">
      <dgm:prSet/>
      <dgm:spPr/>
      <dgm:t>
        <a:bodyPr/>
        <a:lstStyle/>
        <a:p>
          <a:endParaRPr lang="en-US"/>
        </a:p>
      </dgm:t>
    </dgm:pt>
    <dgm:pt modelId="{5B834AB9-3C94-45B0-BFEF-2EE4CFDBF1F8}">
      <dgm:prSet/>
      <dgm:spPr/>
      <dgm:t>
        <a:bodyPr/>
        <a:lstStyle/>
        <a:p>
          <a:r>
            <a:rPr lang="en-US" b="0" i="0"/>
            <a:t>Ensures investments (time, money, manpower) are directed to the most promising areas.</a:t>
          </a:r>
          <a:endParaRPr lang="en-US"/>
        </a:p>
      </dgm:t>
    </dgm:pt>
    <dgm:pt modelId="{E566975B-28DC-4026-B853-AF498E5F3275}" type="parTrans" cxnId="{EBED2AE6-938F-44EF-995C-2CCC19FB11B8}">
      <dgm:prSet/>
      <dgm:spPr/>
      <dgm:t>
        <a:bodyPr/>
        <a:lstStyle/>
        <a:p>
          <a:endParaRPr lang="en-US"/>
        </a:p>
      </dgm:t>
    </dgm:pt>
    <dgm:pt modelId="{76A67E48-E6E0-464E-BEE2-66256928663A}" type="sibTrans" cxnId="{EBED2AE6-938F-44EF-995C-2CCC19FB11B8}">
      <dgm:prSet/>
      <dgm:spPr/>
      <dgm:t>
        <a:bodyPr/>
        <a:lstStyle/>
        <a:p>
          <a:endParaRPr lang="en-US"/>
        </a:p>
      </dgm:t>
    </dgm:pt>
    <dgm:pt modelId="{DF5C99AB-2DE0-487E-BE6F-1638F950742B}">
      <dgm:prSet/>
      <dgm:spPr/>
      <dgm:t>
        <a:bodyPr/>
        <a:lstStyle/>
        <a:p>
          <a:r>
            <a:rPr lang="en-US" b="0" i="0"/>
            <a:t>Improves efficiency and profitability.</a:t>
          </a:r>
          <a:endParaRPr lang="en-US"/>
        </a:p>
      </dgm:t>
    </dgm:pt>
    <dgm:pt modelId="{F5BEBC95-7BA7-4481-9C07-D75587965D3D}" type="parTrans" cxnId="{5874ABCB-92DF-4C46-8A4D-F28804EB06EA}">
      <dgm:prSet/>
      <dgm:spPr/>
      <dgm:t>
        <a:bodyPr/>
        <a:lstStyle/>
        <a:p>
          <a:endParaRPr lang="en-US"/>
        </a:p>
      </dgm:t>
    </dgm:pt>
    <dgm:pt modelId="{0BFA82F2-A967-4F8A-8DB3-2955CDE0F107}" type="sibTrans" cxnId="{5874ABCB-92DF-4C46-8A4D-F28804EB06EA}">
      <dgm:prSet/>
      <dgm:spPr/>
      <dgm:t>
        <a:bodyPr/>
        <a:lstStyle/>
        <a:p>
          <a:endParaRPr lang="en-US"/>
        </a:p>
      </dgm:t>
    </dgm:pt>
    <dgm:pt modelId="{F10BE695-D310-464E-88EA-FFCE2B03E69B}">
      <dgm:prSet/>
      <dgm:spPr/>
      <dgm:t>
        <a:bodyPr/>
        <a:lstStyle/>
        <a:p>
          <a:r>
            <a:rPr lang="en-US" b="1" i="0"/>
            <a:t>Brand Reputation</a:t>
          </a:r>
          <a:r>
            <a:rPr lang="en-US" b="0" i="0"/>
            <a:t>:</a:t>
          </a:r>
          <a:endParaRPr lang="en-US"/>
        </a:p>
      </dgm:t>
    </dgm:pt>
    <dgm:pt modelId="{4102E201-596D-4B28-AC53-68BFB254EFDC}" type="parTrans" cxnId="{2AA18328-EEF1-4D0F-99A5-3A56F3C37A70}">
      <dgm:prSet/>
      <dgm:spPr/>
      <dgm:t>
        <a:bodyPr/>
        <a:lstStyle/>
        <a:p>
          <a:endParaRPr lang="en-US"/>
        </a:p>
      </dgm:t>
    </dgm:pt>
    <dgm:pt modelId="{9A9E5596-E8DD-4707-99D6-03C4D2CEEE46}" type="sibTrans" cxnId="{2AA18328-EEF1-4D0F-99A5-3A56F3C37A70}">
      <dgm:prSet/>
      <dgm:spPr/>
      <dgm:t>
        <a:bodyPr/>
        <a:lstStyle/>
        <a:p>
          <a:endParaRPr lang="en-US"/>
        </a:p>
      </dgm:t>
    </dgm:pt>
    <dgm:pt modelId="{DBEE3C64-E6DA-4FE1-A959-9C4BD8F0F973}">
      <dgm:prSet/>
      <dgm:spPr/>
      <dgm:t>
        <a:bodyPr/>
        <a:lstStyle/>
        <a:p>
          <a:r>
            <a:rPr lang="en-US" b="0" i="0"/>
            <a:t>Making informed, strategic decisions enhances brand image.</a:t>
          </a:r>
          <a:endParaRPr lang="en-US"/>
        </a:p>
      </dgm:t>
    </dgm:pt>
    <dgm:pt modelId="{FAD7D494-81E6-4C7E-A572-29E3DC767643}" type="parTrans" cxnId="{BDFECE5D-C906-4D0A-8B60-A1EE20D867EC}">
      <dgm:prSet/>
      <dgm:spPr/>
      <dgm:t>
        <a:bodyPr/>
        <a:lstStyle/>
        <a:p>
          <a:endParaRPr lang="en-US"/>
        </a:p>
      </dgm:t>
    </dgm:pt>
    <dgm:pt modelId="{687C072E-2220-4C25-BDBD-31984388F399}" type="sibTrans" cxnId="{BDFECE5D-C906-4D0A-8B60-A1EE20D867EC}">
      <dgm:prSet/>
      <dgm:spPr/>
      <dgm:t>
        <a:bodyPr/>
        <a:lstStyle/>
        <a:p>
          <a:endParaRPr lang="en-US"/>
        </a:p>
      </dgm:t>
    </dgm:pt>
    <dgm:pt modelId="{C0AE7AC4-1FF6-4DBA-8ECB-CA1AB0625764}">
      <dgm:prSet/>
      <dgm:spPr/>
      <dgm:t>
        <a:bodyPr/>
        <a:lstStyle/>
        <a:p>
          <a:r>
            <a:rPr lang="en-US" b="0" i="0"/>
            <a:t>Positions Richard Boire Inc. as an industry leader in cannabis retail.</a:t>
          </a:r>
          <a:endParaRPr lang="en-US"/>
        </a:p>
      </dgm:t>
    </dgm:pt>
    <dgm:pt modelId="{9CAF0A81-51AF-43AA-A12E-01F203891045}" type="parTrans" cxnId="{FDAD0290-30D2-4CC8-B09D-72D6CD7A51D3}">
      <dgm:prSet/>
      <dgm:spPr/>
      <dgm:t>
        <a:bodyPr/>
        <a:lstStyle/>
        <a:p>
          <a:endParaRPr lang="en-US"/>
        </a:p>
      </dgm:t>
    </dgm:pt>
    <dgm:pt modelId="{735507D8-C523-4FD0-BFC7-C7590C46247F}" type="sibTrans" cxnId="{FDAD0290-30D2-4CC8-B09D-72D6CD7A51D3}">
      <dgm:prSet/>
      <dgm:spPr/>
      <dgm:t>
        <a:bodyPr/>
        <a:lstStyle/>
        <a:p>
          <a:endParaRPr lang="en-US"/>
        </a:p>
      </dgm:t>
    </dgm:pt>
    <dgm:pt modelId="{6B44E7A1-60F3-4A52-974A-FD70DCE954DF}">
      <dgm:prSet/>
      <dgm:spPr/>
      <dgm:t>
        <a:bodyPr/>
        <a:lstStyle/>
        <a:p>
          <a:r>
            <a:rPr lang="en-US" b="1" i="0"/>
            <a:t>Future Growth</a:t>
          </a:r>
          <a:r>
            <a:rPr lang="en-US" b="0" i="0"/>
            <a:t>:</a:t>
          </a:r>
          <a:endParaRPr lang="en-US"/>
        </a:p>
      </dgm:t>
    </dgm:pt>
    <dgm:pt modelId="{CF68F57D-F335-44A9-A1DC-E165FEDD6BF2}" type="parTrans" cxnId="{B3173557-6CA0-4FB9-B938-FD8CD906EDE7}">
      <dgm:prSet/>
      <dgm:spPr/>
      <dgm:t>
        <a:bodyPr/>
        <a:lstStyle/>
        <a:p>
          <a:endParaRPr lang="en-US"/>
        </a:p>
      </dgm:t>
    </dgm:pt>
    <dgm:pt modelId="{1598FB14-D42D-4A32-A4E6-821A0D31EC09}" type="sibTrans" cxnId="{B3173557-6CA0-4FB9-B938-FD8CD906EDE7}">
      <dgm:prSet/>
      <dgm:spPr/>
      <dgm:t>
        <a:bodyPr/>
        <a:lstStyle/>
        <a:p>
          <a:endParaRPr lang="en-US"/>
        </a:p>
      </dgm:t>
    </dgm:pt>
    <dgm:pt modelId="{25A93430-5BE3-4C37-A2ED-5BC1EDF7943B}">
      <dgm:prSet/>
      <dgm:spPr/>
      <dgm:t>
        <a:bodyPr/>
        <a:lstStyle/>
        <a:p>
          <a:r>
            <a:rPr lang="en-US" b="0" i="0"/>
            <a:t>Insights today lay the foundation for tomorrow's expansion.</a:t>
          </a:r>
          <a:endParaRPr lang="en-US"/>
        </a:p>
      </dgm:t>
    </dgm:pt>
    <dgm:pt modelId="{ED4E8610-63FF-4603-943C-08B295A8EFD7}" type="parTrans" cxnId="{BCD79450-D735-4DA9-8504-8DB18E82A3DD}">
      <dgm:prSet/>
      <dgm:spPr/>
      <dgm:t>
        <a:bodyPr/>
        <a:lstStyle/>
        <a:p>
          <a:endParaRPr lang="en-US"/>
        </a:p>
      </dgm:t>
    </dgm:pt>
    <dgm:pt modelId="{A44636F7-7F66-4403-99B6-109914B6AEA3}" type="sibTrans" cxnId="{BCD79450-D735-4DA9-8504-8DB18E82A3DD}">
      <dgm:prSet/>
      <dgm:spPr/>
      <dgm:t>
        <a:bodyPr/>
        <a:lstStyle/>
        <a:p>
          <a:endParaRPr lang="en-US"/>
        </a:p>
      </dgm:t>
    </dgm:pt>
    <dgm:pt modelId="{C946F513-7BD4-4C65-95A1-6B2B88566BFE}">
      <dgm:prSet/>
      <dgm:spPr/>
      <dgm:t>
        <a:bodyPr/>
        <a:lstStyle/>
        <a:p>
          <a:r>
            <a:rPr lang="en-US" b="0" i="0"/>
            <a:t>Helps stakeholders anticipate and plan for future challenges.</a:t>
          </a:r>
          <a:endParaRPr lang="en-US"/>
        </a:p>
      </dgm:t>
    </dgm:pt>
    <dgm:pt modelId="{FA3FE0FB-B144-4BC6-AB16-B131BDCA6F4E}" type="parTrans" cxnId="{3D432B5C-CA3A-4760-9F29-CF352BCD2189}">
      <dgm:prSet/>
      <dgm:spPr/>
      <dgm:t>
        <a:bodyPr/>
        <a:lstStyle/>
        <a:p>
          <a:endParaRPr lang="en-US"/>
        </a:p>
      </dgm:t>
    </dgm:pt>
    <dgm:pt modelId="{63A498AB-6E6B-4C8D-8A79-CABA5B666468}" type="sibTrans" cxnId="{3D432B5C-CA3A-4760-9F29-CF352BCD2189}">
      <dgm:prSet/>
      <dgm:spPr/>
      <dgm:t>
        <a:bodyPr/>
        <a:lstStyle/>
        <a:p>
          <a:endParaRPr lang="en-US"/>
        </a:p>
      </dgm:t>
    </dgm:pt>
    <dgm:pt modelId="{248D8933-068D-40F8-8CDD-87F948FD4776}">
      <dgm:prSet/>
      <dgm:spPr/>
      <dgm:t>
        <a:bodyPr/>
        <a:lstStyle/>
        <a:p>
          <a:r>
            <a:rPr lang="en-US" b="1" i="0"/>
            <a:t>Stakeholder Confidence</a:t>
          </a:r>
          <a:r>
            <a:rPr lang="en-US" b="0" i="0"/>
            <a:t>:</a:t>
          </a:r>
          <a:endParaRPr lang="en-US"/>
        </a:p>
      </dgm:t>
    </dgm:pt>
    <dgm:pt modelId="{500D5D72-0C34-49E5-A0C8-D2968B08B7A6}" type="parTrans" cxnId="{4D993C86-4E9B-4647-867A-1D9FA4DB2FA6}">
      <dgm:prSet/>
      <dgm:spPr/>
      <dgm:t>
        <a:bodyPr/>
        <a:lstStyle/>
        <a:p>
          <a:endParaRPr lang="en-US"/>
        </a:p>
      </dgm:t>
    </dgm:pt>
    <dgm:pt modelId="{4E3AA4E1-2D1F-42FB-B543-85E1A9EDF734}" type="sibTrans" cxnId="{4D993C86-4E9B-4647-867A-1D9FA4DB2FA6}">
      <dgm:prSet/>
      <dgm:spPr/>
      <dgm:t>
        <a:bodyPr/>
        <a:lstStyle/>
        <a:p>
          <a:endParaRPr lang="en-US"/>
        </a:p>
      </dgm:t>
    </dgm:pt>
    <dgm:pt modelId="{605D0AAE-6AB9-41C0-AB03-3D0B291C393C}">
      <dgm:prSet/>
      <dgm:spPr/>
      <dgm:t>
        <a:bodyPr/>
        <a:lstStyle/>
        <a:p>
          <a:r>
            <a:rPr lang="en-US" b="0" i="0"/>
            <a:t>Transparent, data-driven decisions instill confidence in investors, employees, and partners.</a:t>
          </a:r>
          <a:endParaRPr lang="en-US"/>
        </a:p>
      </dgm:t>
    </dgm:pt>
    <dgm:pt modelId="{C9BC26E7-DF33-4886-AE9E-0E55F1966517}" type="parTrans" cxnId="{A3E2B2CB-813C-451C-9E19-5EC945111961}">
      <dgm:prSet/>
      <dgm:spPr/>
      <dgm:t>
        <a:bodyPr/>
        <a:lstStyle/>
        <a:p>
          <a:endParaRPr lang="en-US"/>
        </a:p>
      </dgm:t>
    </dgm:pt>
    <dgm:pt modelId="{A35B2679-9F8A-49BD-B5E8-7CAFA47116A8}" type="sibTrans" cxnId="{A3E2B2CB-813C-451C-9E19-5EC945111961}">
      <dgm:prSet/>
      <dgm:spPr/>
      <dgm:t>
        <a:bodyPr/>
        <a:lstStyle/>
        <a:p>
          <a:endParaRPr lang="en-US"/>
        </a:p>
      </dgm:t>
    </dgm:pt>
    <dgm:pt modelId="{CF257C74-EE58-4ADA-9319-9CFAB8068A21}">
      <dgm:prSet/>
      <dgm:spPr/>
      <dgm:t>
        <a:bodyPr/>
        <a:lstStyle/>
        <a:p>
          <a:r>
            <a:rPr lang="en-US" b="0" i="0"/>
            <a:t>Bolsters company stability and long-term vision.</a:t>
          </a:r>
          <a:endParaRPr lang="en-US"/>
        </a:p>
      </dgm:t>
    </dgm:pt>
    <dgm:pt modelId="{BC67C2F0-2777-4C3D-B04F-8727F6FF20C8}" type="parTrans" cxnId="{BC401691-236D-4D8D-819B-F64D3706D6D2}">
      <dgm:prSet/>
      <dgm:spPr/>
      <dgm:t>
        <a:bodyPr/>
        <a:lstStyle/>
        <a:p>
          <a:endParaRPr lang="en-US"/>
        </a:p>
      </dgm:t>
    </dgm:pt>
    <dgm:pt modelId="{DD524A7F-5BD4-4A28-AE36-27EA0FF757E0}" type="sibTrans" cxnId="{BC401691-236D-4D8D-819B-F64D3706D6D2}">
      <dgm:prSet/>
      <dgm:spPr/>
      <dgm:t>
        <a:bodyPr/>
        <a:lstStyle/>
        <a:p>
          <a:endParaRPr lang="en-US"/>
        </a:p>
      </dgm:t>
    </dgm:pt>
    <dgm:pt modelId="{1C7E1D45-7D0F-47A0-BA07-48633069D38A}" type="pres">
      <dgm:prSet presAssocID="{3B2C3D89-9A00-44E6-BC33-6C5D878D3E02}" presName="Name0" presStyleCnt="0">
        <dgm:presLayoutVars>
          <dgm:dir/>
          <dgm:animLvl val="lvl"/>
          <dgm:resizeHandles val="exact"/>
        </dgm:presLayoutVars>
      </dgm:prSet>
      <dgm:spPr/>
    </dgm:pt>
    <dgm:pt modelId="{4B7A0C9F-4143-4039-86F1-8D0E79B8D589}" type="pres">
      <dgm:prSet presAssocID="{13796318-F677-4088-87D5-F931E5045F84}" presName="composite" presStyleCnt="0"/>
      <dgm:spPr/>
    </dgm:pt>
    <dgm:pt modelId="{9423DD5C-77B2-4457-B55C-77B233D1223B}" type="pres">
      <dgm:prSet presAssocID="{13796318-F677-4088-87D5-F931E5045F84}" presName="parTx" presStyleLbl="alignNode1" presStyleIdx="0" presStyleCnt="6">
        <dgm:presLayoutVars>
          <dgm:chMax val="0"/>
          <dgm:chPref val="0"/>
          <dgm:bulletEnabled val="1"/>
        </dgm:presLayoutVars>
      </dgm:prSet>
      <dgm:spPr/>
    </dgm:pt>
    <dgm:pt modelId="{C2117A13-FB46-4817-A5B9-694F38697AED}" type="pres">
      <dgm:prSet presAssocID="{13796318-F677-4088-87D5-F931E5045F84}" presName="desTx" presStyleLbl="alignAccFollowNode1" presStyleIdx="0" presStyleCnt="6">
        <dgm:presLayoutVars>
          <dgm:bulletEnabled val="1"/>
        </dgm:presLayoutVars>
      </dgm:prSet>
      <dgm:spPr/>
    </dgm:pt>
    <dgm:pt modelId="{BC410C9A-C942-4657-9E56-266BB4D0D50E}" type="pres">
      <dgm:prSet presAssocID="{536AED5C-6936-4F67-A084-7FF2DDC77A62}" presName="space" presStyleCnt="0"/>
      <dgm:spPr/>
    </dgm:pt>
    <dgm:pt modelId="{3B5BFA65-C66B-499E-93F1-6063E29575A1}" type="pres">
      <dgm:prSet presAssocID="{0D881828-3B47-4B2C-8939-3DA4824BE568}" presName="composite" presStyleCnt="0"/>
      <dgm:spPr/>
    </dgm:pt>
    <dgm:pt modelId="{7E4B525F-1DAF-4334-A81A-031D4AB71896}" type="pres">
      <dgm:prSet presAssocID="{0D881828-3B47-4B2C-8939-3DA4824BE568}" presName="parTx" presStyleLbl="alignNode1" presStyleIdx="1" presStyleCnt="6">
        <dgm:presLayoutVars>
          <dgm:chMax val="0"/>
          <dgm:chPref val="0"/>
          <dgm:bulletEnabled val="1"/>
        </dgm:presLayoutVars>
      </dgm:prSet>
      <dgm:spPr/>
    </dgm:pt>
    <dgm:pt modelId="{22384ADF-9152-4B6B-8278-41A3E2D31EF8}" type="pres">
      <dgm:prSet presAssocID="{0D881828-3B47-4B2C-8939-3DA4824BE568}" presName="desTx" presStyleLbl="alignAccFollowNode1" presStyleIdx="1" presStyleCnt="6">
        <dgm:presLayoutVars>
          <dgm:bulletEnabled val="1"/>
        </dgm:presLayoutVars>
      </dgm:prSet>
      <dgm:spPr/>
    </dgm:pt>
    <dgm:pt modelId="{3737A3C5-34E9-4D61-AD0F-E1EC53326488}" type="pres">
      <dgm:prSet presAssocID="{DF6406ED-896B-4FC6-85F7-04A803ECE716}" presName="space" presStyleCnt="0"/>
      <dgm:spPr/>
    </dgm:pt>
    <dgm:pt modelId="{10C2F886-23D7-4EBD-94EA-3ADAEB486286}" type="pres">
      <dgm:prSet presAssocID="{2F9995B5-B0FF-4300-8219-A501D0CEC818}" presName="composite" presStyleCnt="0"/>
      <dgm:spPr/>
    </dgm:pt>
    <dgm:pt modelId="{A5B2AAC7-D1F7-4A2B-BF03-BA41D460EBC6}" type="pres">
      <dgm:prSet presAssocID="{2F9995B5-B0FF-4300-8219-A501D0CEC818}" presName="parTx" presStyleLbl="alignNode1" presStyleIdx="2" presStyleCnt="6">
        <dgm:presLayoutVars>
          <dgm:chMax val="0"/>
          <dgm:chPref val="0"/>
          <dgm:bulletEnabled val="1"/>
        </dgm:presLayoutVars>
      </dgm:prSet>
      <dgm:spPr/>
    </dgm:pt>
    <dgm:pt modelId="{989B0B2C-F78A-46D4-9772-FD0F70C3E294}" type="pres">
      <dgm:prSet presAssocID="{2F9995B5-B0FF-4300-8219-A501D0CEC818}" presName="desTx" presStyleLbl="alignAccFollowNode1" presStyleIdx="2" presStyleCnt="6">
        <dgm:presLayoutVars>
          <dgm:bulletEnabled val="1"/>
        </dgm:presLayoutVars>
      </dgm:prSet>
      <dgm:spPr/>
    </dgm:pt>
    <dgm:pt modelId="{162395A6-34F0-4867-B75A-93832A02EB87}" type="pres">
      <dgm:prSet presAssocID="{5BAA69FF-E873-4297-9ABF-496173E7B46A}" presName="space" presStyleCnt="0"/>
      <dgm:spPr/>
    </dgm:pt>
    <dgm:pt modelId="{ABA3DA3D-C1FE-43EC-AD1C-25A4C41D2085}" type="pres">
      <dgm:prSet presAssocID="{F10BE695-D310-464E-88EA-FFCE2B03E69B}" presName="composite" presStyleCnt="0"/>
      <dgm:spPr/>
    </dgm:pt>
    <dgm:pt modelId="{6AA6A0F5-BBF2-4D09-9BF5-4D94B4225168}" type="pres">
      <dgm:prSet presAssocID="{F10BE695-D310-464E-88EA-FFCE2B03E69B}" presName="parTx" presStyleLbl="alignNode1" presStyleIdx="3" presStyleCnt="6">
        <dgm:presLayoutVars>
          <dgm:chMax val="0"/>
          <dgm:chPref val="0"/>
          <dgm:bulletEnabled val="1"/>
        </dgm:presLayoutVars>
      </dgm:prSet>
      <dgm:spPr/>
    </dgm:pt>
    <dgm:pt modelId="{45FEF720-A9DC-49FC-8837-53CE1C8F8F24}" type="pres">
      <dgm:prSet presAssocID="{F10BE695-D310-464E-88EA-FFCE2B03E69B}" presName="desTx" presStyleLbl="alignAccFollowNode1" presStyleIdx="3" presStyleCnt="6">
        <dgm:presLayoutVars>
          <dgm:bulletEnabled val="1"/>
        </dgm:presLayoutVars>
      </dgm:prSet>
      <dgm:spPr/>
    </dgm:pt>
    <dgm:pt modelId="{4499E917-0ABD-4EC0-A09E-D6433D115D01}" type="pres">
      <dgm:prSet presAssocID="{9A9E5596-E8DD-4707-99D6-03C4D2CEEE46}" presName="space" presStyleCnt="0"/>
      <dgm:spPr/>
    </dgm:pt>
    <dgm:pt modelId="{D8DEAB55-B5BB-4874-B1DA-693F8C361697}" type="pres">
      <dgm:prSet presAssocID="{6B44E7A1-60F3-4A52-974A-FD70DCE954DF}" presName="composite" presStyleCnt="0"/>
      <dgm:spPr/>
    </dgm:pt>
    <dgm:pt modelId="{C2458F8B-0350-4E26-90C9-45CDA9ACE330}" type="pres">
      <dgm:prSet presAssocID="{6B44E7A1-60F3-4A52-974A-FD70DCE954DF}" presName="parTx" presStyleLbl="alignNode1" presStyleIdx="4" presStyleCnt="6">
        <dgm:presLayoutVars>
          <dgm:chMax val="0"/>
          <dgm:chPref val="0"/>
          <dgm:bulletEnabled val="1"/>
        </dgm:presLayoutVars>
      </dgm:prSet>
      <dgm:spPr/>
    </dgm:pt>
    <dgm:pt modelId="{308113D5-FF1A-4801-AC8E-25CB6FB870A4}" type="pres">
      <dgm:prSet presAssocID="{6B44E7A1-60F3-4A52-974A-FD70DCE954DF}" presName="desTx" presStyleLbl="alignAccFollowNode1" presStyleIdx="4" presStyleCnt="6">
        <dgm:presLayoutVars>
          <dgm:bulletEnabled val="1"/>
        </dgm:presLayoutVars>
      </dgm:prSet>
      <dgm:spPr/>
    </dgm:pt>
    <dgm:pt modelId="{E1E4FB8F-77CA-4A0A-8C85-DB0FCAB298CE}" type="pres">
      <dgm:prSet presAssocID="{1598FB14-D42D-4A32-A4E6-821A0D31EC09}" presName="space" presStyleCnt="0"/>
      <dgm:spPr/>
    </dgm:pt>
    <dgm:pt modelId="{DD97D395-F974-4682-8865-4F188BC93EDB}" type="pres">
      <dgm:prSet presAssocID="{248D8933-068D-40F8-8CDD-87F948FD4776}" presName="composite" presStyleCnt="0"/>
      <dgm:spPr/>
    </dgm:pt>
    <dgm:pt modelId="{355ED40C-513A-413E-A190-09936DC4A479}" type="pres">
      <dgm:prSet presAssocID="{248D8933-068D-40F8-8CDD-87F948FD4776}" presName="parTx" presStyleLbl="alignNode1" presStyleIdx="5" presStyleCnt="6">
        <dgm:presLayoutVars>
          <dgm:chMax val="0"/>
          <dgm:chPref val="0"/>
          <dgm:bulletEnabled val="1"/>
        </dgm:presLayoutVars>
      </dgm:prSet>
      <dgm:spPr/>
    </dgm:pt>
    <dgm:pt modelId="{03A42625-2171-4F83-A9E4-82A2E67866B0}" type="pres">
      <dgm:prSet presAssocID="{248D8933-068D-40F8-8CDD-87F948FD4776}" presName="desTx" presStyleLbl="alignAccFollowNode1" presStyleIdx="5" presStyleCnt="6">
        <dgm:presLayoutVars>
          <dgm:bulletEnabled val="1"/>
        </dgm:presLayoutVars>
      </dgm:prSet>
      <dgm:spPr/>
    </dgm:pt>
  </dgm:ptLst>
  <dgm:cxnLst>
    <dgm:cxn modelId="{00F11005-C850-4FD1-9A64-EC156A30BC73}" type="presOf" srcId="{248D8933-068D-40F8-8CDD-87F948FD4776}" destId="{355ED40C-513A-413E-A190-09936DC4A479}" srcOrd="0" destOrd="0" presId="urn:microsoft.com/office/officeart/2005/8/layout/hList1"/>
    <dgm:cxn modelId="{94B68C07-B99D-4B2C-A2C4-887DCE20C87E}" srcId="{3B2C3D89-9A00-44E6-BC33-6C5D878D3E02}" destId="{0D881828-3B47-4B2C-8939-3DA4824BE568}" srcOrd="1" destOrd="0" parTransId="{54200DA6-21B5-4DF6-B865-AF8D7D11B7FB}" sibTransId="{DF6406ED-896B-4FC6-85F7-04A803ECE716}"/>
    <dgm:cxn modelId="{72AA2909-E495-457D-925B-4A18291AF1CB}" srcId="{0D881828-3B47-4B2C-8939-3DA4824BE568}" destId="{A67D3C7E-3060-4C6C-BDC9-2219AD496191}" srcOrd="0" destOrd="0" parTransId="{A073B9CA-AB65-48C1-B615-8B2B15F59451}" sibTransId="{F9B8C159-2953-47D4-B37C-5EEFD4C63275}"/>
    <dgm:cxn modelId="{127FEE09-BF51-4780-B022-55D1C97B31D3}" srcId="{3B2C3D89-9A00-44E6-BC33-6C5D878D3E02}" destId="{13796318-F677-4088-87D5-F931E5045F84}" srcOrd="0" destOrd="0" parTransId="{B22669F8-DB27-4745-8C29-835683040972}" sibTransId="{536AED5C-6936-4F67-A084-7FF2DDC77A62}"/>
    <dgm:cxn modelId="{0BA5F80B-18E0-42DE-B8EB-DAA486618447}" type="presOf" srcId="{605D0AAE-6AB9-41C0-AB03-3D0B291C393C}" destId="{03A42625-2171-4F83-A9E4-82A2E67866B0}" srcOrd="0" destOrd="0" presId="urn:microsoft.com/office/officeart/2005/8/layout/hList1"/>
    <dgm:cxn modelId="{D4A90C0F-FE6D-4A07-BB42-74BBADFB71E4}" type="presOf" srcId="{DF5C99AB-2DE0-487E-BE6F-1638F950742B}" destId="{989B0B2C-F78A-46D4-9772-FD0F70C3E294}" srcOrd="0" destOrd="1" presId="urn:microsoft.com/office/officeart/2005/8/layout/hList1"/>
    <dgm:cxn modelId="{E758F81B-7858-4EEF-87E9-51D0B231EB52}" srcId="{13796318-F677-4088-87D5-F931E5045F84}" destId="{CDFD9A1A-767E-4A18-862C-52A07A3DB732}" srcOrd="1" destOrd="0" parTransId="{C140D894-C67F-4707-8F8A-6C599D43FD07}" sibTransId="{BC10E294-3FC3-4C3D-BEF6-2E8F96E53B50}"/>
    <dgm:cxn modelId="{E7F17722-F345-4DBB-A9D4-139902C957B6}" type="presOf" srcId="{6B44E7A1-60F3-4A52-974A-FD70DCE954DF}" destId="{C2458F8B-0350-4E26-90C9-45CDA9ACE330}" srcOrd="0" destOrd="0" presId="urn:microsoft.com/office/officeart/2005/8/layout/hList1"/>
    <dgm:cxn modelId="{2AA18328-EEF1-4D0F-99A5-3A56F3C37A70}" srcId="{3B2C3D89-9A00-44E6-BC33-6C5D878D3E02}" destId="{F10BE695-D310-464E-88EA-FFCE2B03E69B}" srcOrd="3" destOrd="0" parTransId="{4102E201-596D-4B28-AC53-68BFB254EFDC}" sibTransId="{9A9E5596-E8DD-4707-99D6-03C4D2CEEE46}"/>
    <dgm:cxn modelId="{6478C12B-1FCA-4BEC-B35A-E0004F07F376}" type="presOf" srcId="{2F9995B5-B0FF-4300-8219-A501D0CEC818}" destId="{A5B2AAC7-D1F7-4A2B-BF03-BA41D460EBC6}" srcOrd="0" destOrd="0" presId="urn:microsoft.com/office/officeart/2005/8/layout/hList1"/>
    <dgm:cxn modelId="{E0A5273B-BA1F-4BA8-9293-9D204DED8E83}" type="presOf" srcId="{A67D3C7E-3060-4C6C-BDC9-2219AD496191}" destId="{22384ADF-9152-4B6B-8278-41A3E2D31EF8}" srcOrd="0" destOrd="0" presId="urn:microsoft.com/office/officeart/2005/8/layout/hList1"/>
    <dgm:cxn modelId="{4B29FD3D-D84E-4EB5-9CBF-906073A34939}" srcId="{0D881828-3B47-4B2C-8939-3DA4824BE568}" destId="{7A6A09B4-4AF9-4069-B4CF-AC221AD8408B}" srcOrd="1" destOrd="0" parTransId="{3DD9A09F-29B4-41C5-B97C-C7EE0EA9380B}" sibTransId="{7F691514-2425-4F17-8B8E-65EC1AFACA73}"/>
    <dgm:cxn modelId="{B83E0440-2D8A-4823-AE4B-320A5E803754}" type="presOf" srcId="{5B834AB9-3C94-45B0-BFEF-2EE4CFDBF1F8}" destId="{989B0B2C-F78A-46D4-9772-FD0F70C3E294}" srcOrd="0" destOrd="0" presId="urn:microsoft.com/office/officeart/2005/8/layout/hList1"/>
    <dgm:cxn modelId="{B673535B-3020-4953-B94E-712D3AD85161}" type="presOf" srcId="{C0AE7AC4-1FF6-4DBA-8ECB-CA1AB0625764}" destId="{45FEF720-A9DC-49FC-8837-53CE1C8F8F24}" srcOrd="0" destOrd="1" presId="urn:microsoft.com/office/officeart/2005/8/layout/hList1"/>
    <dgm:cxn modelId="{3D432B5C-CA3A-4760-9F29-CF352BCD2189}" srcId="{6B44E7A1-60F3-4A52-974A-FD70DCE954DF}" destId="{C946F513-7BD4-4C65-95A1-6B2B88566BFE}" srcOrd="1" destOrd="0" parTransId="{FA3FE0FB-B144-4BC6-AB16-B131BDCA6F4E}" sibTransId="{63A498AB-6E6B-4C8D-8A79-CABA5B666468}"/>
    <dgm:cxn modelId="{BDFECE5D-C906-4D0A-8B60-A1EE20D867EC}" srcId="{F10BE695-D310-464E-88EA-FFCE2B03E69B}" destId="{DBEE3C64-E6DA-4FE1-A959-9C4BD8F0F973}" srcOrd="0" destOrd="0" parTransId="{FAD7D494-81E6-4C7E-A572-29E3DC767643}" sibTransId="{687C072E-2220-4C25-BDBD-31984388F399}"/>
    <dgm:cxn modelId="{EAB2FF63-45B5-4F19-9713-2BC2B5E054D0}" type="presOf" srcId="{DBEE3C64-E6DA-4FE1-A959-9C4BD8F0F973}" destId="{45FEF720-A9DC-49FC-8837-53CE1C8F8F24}" srcOrd="0" destOrd="0" presId="urn:microsoft.com/office/officeart/2005/8/layout/hList1"/>
    <dgm:cxn modelId="{42A5EC44-C99A-4AD1-BF8E-C0C9FFB0DACF}" srcId="{13796318-F677-4088-87D5-F931E5045F84}" destId="{46019652-8C18-48A3-92E2-000E90A6BAB4}" srcOrd="0" destOrd="0" parTransId="{5B295FBB-6782-419C-A3BE-3C2AF5585FB4}" sibTransId="{9387658B-EE8F-46C9-B7D1-778104AB47D3}"/>
    <dgm:cxn modelId="{94098F67-B280-45EB-9807-A2665416AF0D}" type="presOf" srcId="{25A93430-5BE3-4C37-A2ED-5BC1EDF7943B}" destId="{308113D5-FF1A-4801-AC8E-25CB6FB870A4}" srcOrd="0" destOrd="0" presId="urn:microsoft.com/office/officeart/2005/8/layout/hList1"/>
    <dgm:cxn modelId="{29ECF34B-98F1-4854-9D29-F023668F8F4E}" type="presOf" srcId="{0D881828-3B47-4B2C-8939-3DA4824BE568}" destId="{7E4B525F-1DAF-4334-A81A-031D4AB71896}" srcOrd="0" destOrd="0" presId="urn:microsoft.com/office/officeart/2005/8/layout/hList1"/>
    <dgm:cxn modelId="{BCD79450-D735-4DA9-8504-8DB18E82A3DD}" srcId="{6B44E7A1-60F3-4A52-974A-FD70DCE954DF}" destId="{25A93430-5BE3-4C37-A2ED-5BC1EDF7943B}" srcOrd="0" destOrd="0" parTransId="{ED4E8610-63FF-4603-943C-08B295A8EFD7}" sibTransId="{A44636F7-7F66-4403-99B6-109914B6AEA3}"/>
    <dgm:cxn modelId="{B3173557-6CA0-4FB9-B938-FD8CD906EDE7}" srcId="{3B2C3D89-9A00-44E6-BC33-6C5D878D3E02}" destId="{6B44E7A1-60F3-4A52-974A-FD70DCE954DF}" srcOrd="4" destOrd="0" parTransId="{CF68F57D-F335-44A9-A1DC-E165FEDD6BF2}" sibTransId="{1598FB14-D42D-4A32-A4E6-821A0D31EC09}"/>
    <dgm:cxn modelId="{3C13AC78-D141-47D7-8015-0C50347CB64D}" type="presOf" srcId="{13796318-F677-4088-87D5-F931E5045F84}" destId="{9423DD5C-77B2-4457-B55C-77B233D1223B}" srcOrd="0" destOrd="0" presId="urn:microsoft.com/office/officeart/2005/8/layout/hList1"/>
    <dgm:cxn modelId="{2CD1CF80-07F6-4CBC-A2D9-37A895ED6A92}" srcId="{3B2C3D89-9A00-44E6-BC33-6C5D878D3E02}" destId="{2F9995B5-B0FF-4300-8219-A501D0CEC818}" srcOrd="2" destOrd="0" parTransId="{6FC9B332-0B6F-43F5-9B9B-8EA775035447}" sibTransId="{5BAA69FF-E873-4297-9ABF-496173E7B46A}"/>
    <dgm:cxn modelId="{4D993C86-4E9B-4647-867A-1D9FA4DB2FA6}" srcId="{3B2C3D89-9A00-44E6-BC33-6C5D878D3E02}" destId="{248D8933-068D-40F8-8CDD-87F948FD4776}" srcOrd="5" destOrd="0" parTransId="{500D5D72-0C34-49E5-A0C8-D2968B08B7A6}" sibTransId="{4E3AA4E1-2D1F-42FB-B543-85E1A9EDF734}"/>
    <dgm:cxn modelId="{45A0C98A-C591-43C5-9A8B-56EAD3EEA3AD}" type="presOf" srcId="{46019652-8C18-48A3-92E2-000E90A6BAB4}" destId="{C2117A13-FB46-4817-A5B9-694F38697AED}" srcOrd="0" destOrd="0" presId="urn:microsoft.com/office/officeart/2005/8/layout/hList1"/>
    <dgm:cxn modelId="{FDAD0290-30D2-4CC8-B09D-72D6CD7A51D3}" srcId="{F10BE695-D310-464E-88EA-FFCE2B03E69B}" destId="{C0AE7AC4-1FF6-4DBA-8ECB-CA1AB0625764}" srcOrd="1" destOrd="0" parTransId="{9CAF0A81-51AF-43AA-A12E-01F203891045}" sibTransId="{735507D8-C523-4FD0-BFC7-C7590C46247F}"/>
    <dgm:cxn modelId="{BC401691-236D-4D8D-819B-F64D3706D6D2}" srcId="{248D8933-068D-40F8-8CDD-87F948FD4776}" destId="{CF257C74-EE58-4ADA-9319-9CFAB8068A21}" srcOrd="1" destOrd="0" parTransId="{BC67C2F0-2777-4C3D-B04F-8727F6FF20C8}" sibTransId="{DD524A7F-5BD4-4A28-AE36-27EA0FF757E0}"/>
    <dgm:cxn modelId="{6A8F4DAF-BA94-4294-ADB4-95FABF2DE6A9}" type="presOf" srcId="{C946F513-7BD4-4C65-95A1-6B2B88566BFE}" destId="{308113D5-FF1A-4801-AC8E-25CB6FB870A4}" srcOrd="0" destOrd="1" presId="urn:microsoft.com/office/officeart/2005/8/layout/hList1"/>
    <dgm:cxn modelId="{6070B9AF-3566-4CAC-A608-16505CFD17A5}" type="presOf" srcId="{F10BE695-D310-464E-88EA-FFCE2B03E69B}" destId="{6AA6A0F5-BBF2-4D09-9BF5-4D94B4225168}" srcOrd="0" destOrd="0" presId="urn:microsoft.com/office/officeart/2005/8/layout/hList1"/>
    <dgm:cxn modelId="{44BA1DB2-3849-45EC-96FE-ECB42CD1C819}" type="presOf" srcId="{CDFD9A1A-767E-4A18-862C-52A07A3DB732}" destId="{C2117A13-FB46-4817-A5B9-694F38697AED}" srcOrd="0" destOrd="1" presId="urn:microsoft.com/office/officeart/2005/8/layout/hList1"/>
    <dgm:cxn modelId="{5874ABCB-92DF-4C46-8A4D-F28804EB06EA}" srcId="{2F9995B5-B0FF-4300-8219-A501D0CEC818}" destId="{DF5C99AB-2DE0-487E-BE6F-1638F950742B}" srcOrd="1" destOrd="0" parTransId="{F5BEBC95-7BA7-4481-9C07-D75587965D3D}" sibTransId="{0BFA82F2-A967-4F8A-8DB3-2955CDE0F107}"/>
    <dgm:cxn modelId="{A3E2B2CB-813C-451C-9E19-5EC945111961}" srcId="{248D8933-068D-40F8-8CDD-87F948FD4776}" destId="{605D0AAE-6AB9-41C0-AB03-3D0B291C393C}" srcOrd="0" destOrd="0" parTransId="{C9BC26E7-DF33-4886-AE9E-0E55F1966517}" sibTransId="{A35B2679-9F8A-49BD-B5E8-7CAFA47116A8}"/>
    <dgm:cxn modelId="{FFD50AD2-8ED3-498F-9A19-8816B674BDC2}" type="presOf" srcId="{CF257C74-EE58-4ADA-9319-9CFAB8068A21}" destId="{03A42625-2171-4F83-A9E4-82A2E67866B0}" srcOrd="0" destOrd="1" presId="urn:microsoft.com/office/officeart/2005/8/layout/hList1"/>
    <dgm:cxn modelId="{EBED2AE6-938F-44EF-995C-2CCC19FB11B8}" srcId="{2F9995B5-B0FF-4300-8219-A501D0CEC818}" destId="{5B834AB9-3C94-45B0-BFEF-2EE4CFDBF1F8}" srcOrd="0" destOrd="0" parTransId="{E566975B-28DC-4026-B853-AF498E5F3275}" sibTransId="{76A67E48-E6E0-464E-BEE2-66256928663A}"/>
    <dgm:cxn modelId="{3E1276F5-8341-42AC-A57D-CCB6EA8BA88C}" type="presOf" srcId="{3B2C3D89-9A00-44E6-BC33-6C5D878D3E02}" destId="{1C7E1D45-7D0F-47A0-BA07-48633069D38A}" srcOrd="0" destOrd="0" presId="urn:microsoft.com/office/officeart/2005/8/layout/hList1"/>
    <dgm:cxn modelId="{1643C3F8-D968-4982-AE99-714C29507890}" type="presOf" srcId="{7A6A09B4-4AF9-4069-B4CF-AC221AD8408B}" destId="{22384ADF-9152-4B6B-8278-41A3E2D31EF8}" srcOrd="0" destOrd="1" presId="urn:microsoft.com/office/officeart/2005/8/layout/hList1"/>
    <dgm:cxn modelId="{3A0B4FFA-8C86-4493-B113-661AF7CDED3D}" type="presParOf" srcId="{1C7E1D45-7D0F-47A0-BA07-48633069D38A}" destId="{4B7A0C9F-4143-4039-86F1-8D0E79B8D589}" srcOrd="0" destOrd="0" presId="urn:microsoft.com/office/officeart/2005/8/layout/hList1"/>
    <dgm:cxn modelId="{ADD97D02-EF09-45DE-B784-31E8C9323F41}" type="presParOf" srcId="{4B7A0C9F-4143-4039-86F1-8D0E79B8D589}" destId="{9423DD5C-77B2-4457-B55C-77B233D1223B}" srcOrd="0" destOrd="0" presId="urn:microsoft.com/office/officeart/2005/8/layout/hList1"/>
    <dgm:cxn modelId="{5FA36AB5-B1AB-4B20-9155-82425DF45C11}" type="presParOf" srcId="{4B7A0C9F-4143-4039-86F1-8D0E79B8D589}" destId="{C2117A13-FB46-4817-A5B9-694F38697AED}" srcOrd="1" destOrd="0" presId="urn:microsoft.com/office/officeart/2005/8/layout/hList1"/>
    <dgm:cxn modelId="{E764FB3B-B36B-433D-AA25-DAB98A5AC6C8}" type="presParOf" srcId="{1C7E1D45-7D0F-47A0-BA07-48633069D38A}" destId="{BC410C9A-C942-4657-9E56-266BB4D0D50E}" srcOrd="1" destOrd="0" presId="urn:microsoft.com/office/officeart/2005/8/layout/hList1"/>
    <dgm:cxn modelId="{62999C00-8C21-4591-8499-2628968B7690}" type="presParOf" srcId="{1C7E1D45-7D0F-47A0-BA07-48633069D38A}" destId="{3B5BFA65-C66B-499E-93F1-6063E29575A1}" srcOrd="2" destOrd="0" presId="urn:microsoft.com/office/officeart/2005/8/layout/hList1"/>
    <dgm:cxn modelId="{E5EA18D4-F940-419A-A2E9-A674A1CDC273}" type="presParOf" srcId="{3B5BFA65-C66B-499E-93F1-6063E29575A1}" destId="{7E4B525F-1DAF-4334-A81A-031D4AB71896}" srcOrd="0" destOrd="0" presId="urn:microsoft.com/office/officeart/2005/8/layout/hList1"/>
    <dgm:cxn modelId="{427E99AE-87F9-410E-A252-78B4E0C76880}" type="presParOf" srcId="{3B5BFA65-C66B-499E-93F1-6063E29575A1}" destId="{22384ADF-9152-4B6B-8278-41A3E2D31EF8}" srcOrd="1" destOrd="0" presId="urn:microsoft.com/office/officeart/2005/8/layout/hList1"/>
    <dgm:cxn modelId="{168D0FE9-3E95-432E-A45F-C4F6E0539A7B}" type="presParOf" srcId="{1C7E1D45-7D0F-47A0-BA07-48633069D38A}" destId="{3737A3C5-34E9-4D61-AD0F-E1EC53326488}" srcOrd="3" destOrd="0" presId="urn:microsoft.com/office/officeart/2005/8/layout/hList1"/>
    <dgm:cxn modelId="{DC137F35-57B0-4DD2-8644-E298765BAB0E}" type="presParOf" srcId="{1C7E1D45-7D0F-47A0-BA07-48633069D38A}" destId="{10C2F886-23D7-4EBD-94EA-3ADAEB486286}" srcOrd="4" destOrd="0" presId="urn:microsoft.com/office/officeart/2005/8/layout/hList1"/>
    <dgm:cxn modelId="{7AE6CDD2-90C4-4B3A-814F-371815E939E9}" type="presParOf" srcId="{10C2F886-23D7-4EBD-94EA-3ADAEB486286}" destId="{A5B2AAC7-D1F7-4A2B-BF03-BA41D460EBC6}" srcOrd="0" destOrd="0" presId="urn:microsoft.com/office/officeart/2005/8/layout/hList1"/>
    <dgm:cxn modelId="{1543DF87-B45E-4AF8-8388-B245A0C4470A}" type="presParOf" srcId="{10C2F886-23D7-4EBD-94EA-3ADAEB486286}" destId="{989B0B2C-F78A-46D4-9772-FD0F70C3E294}" srcOrd="1" destOrd="0" presId="urn:microsoft.com/office/officeart/2005/8/layout/hList1"/>
    <dgm:cxn modelId="{76853BF3-ED66-49E6-BEED-0FD025C28AAF}" type="presParOf" srcId="{1C7E1D45-7D0F-47A0-BA07-48633069D38A}" destId="{162395A6-34F0-4867-B75A-93832A02EB87}" srcOrd="5" destOrd="0" presId="urn:microsoft.com/office/officeart/2005/8/layout/hList1"/>
    <dgm:cxn modelId="{EAD87956-BBFB-4384-80F8-BF50F020DC23}" type="presParOf" srcId="{1C7E1D45-7D0F-47A0-BA07-48633069D38A}" destId="{ABA3DA3D-C1FE-43EC-AD1C-25A4C41D2085}" srcOrd="6" destOrd="0" presId="urn:microsoft.com/office/officeart/2005/8/layout/hList1"/>
    <dgm:cxn modelId="{A79707C2-6A8C-43D8-A1F3-46712FD2483D}" type="presParOf" srcId="{ABA3DA3D-C1FE-43EC-AD1C-25A4C41D2085}" destId="{6AA6A0F5-BBF2-4D09-9BF5-4D94B4225168}" srcOrd="0" destOrd="0" presId="urn:microsoft.com/office/officeart/2005/8/layout/hList1"/>
    <dgm:cxn modelId="{23683800-EC98-4C16-9FAC-96E999575954}" type="presParOf" srcId="{ABA3DA3D-C1FE-43EC-AD1C-25A4C41D2085}" destId="{45FEF720-A9DC-49FC-8837-53CE1C8F8F24}" srcOrd="1" destOrd="0" presId="urn:microsoft.com/office/officeart/2005/8/layout/hList1"/>
    <dgm:cxn modelId="{4A12AB6C-C2AC-4FA3-97CF-679445CBBEE7}" type="presParOf" srcId="{1C7E1D45-7D0F-47A0-BA07-48633069D38A}" destId="{4499E917-0ABD-4EC0-A09E-D6433D115D01}" srcOrd="7" destOrd="0" presId="urn:microsoft.com/office/officeart/2005/8/layout/hList1"/>
    <dgm:cxn modelId="{2885CF7B-FC92-4D8A-9EF7-4C21FE28683B}" type="presParOf" srcId="{1C7E1D45-7D0F-47A0-BA07-48633069D38A}" destId="{D8DEAB55-B5BB-4874-B1DA-693F8C361697}" srcOrd="8" destOrd="0" presId="urn:microsoft.com/office/officeart/2005/8/layout/hList1"/>
    <dgm:cxn modelId="{2EC786A6-82CA-41D0-A294-025691491EC3}" type="presParOf" srcId="{D8DEAB55-B5BB-4874-B1DA-693F8C361697}" destId="{C2458F8B-0350-4E26-90C9-45CDA9ACE330}" srcOrd="0" destOrd="0" presId="urn:microsoft.com/office/officeart/2005/8/layout/hList1"/>
    <dgm:cxn modelId="{77417E75-7B93-47BE-B24E-F60D04655042}" type="presParOf" srcId="{D8DEAB55-B5BB-4874-B1DA-693F8C361697}" destId="{308113D5-FF1A-4801-AC8E-25CB6FB870A4}" srcOrd="1" destOrd="0" presId="urn:microsoft.com/office/officeart/2005/8/layout/hList1"/>
    <dgm:cxn modelId="{80FD2B53-C704-48C9-A9E4-AAA965F669BE}" type="presParOf" srcId="{1C7E1D45-7D0F-47A0-BA07-48633069D38A}" destId="{E1E4FB8F-77CA-4A0A-8C85-DB0FCAB298CE}" srcOrd="9" destOrd="0" presId="urn:microsoft.com/office/officeart/2005/8/layout/hList1"/>
    <dgm:cxn modelId="{F981E8B3-AAE0-4D48-A0D4-A8E0BF43B98A}" type="presParOf" srcId="{1C7E1D45-7D0F-47A0-BA07-48633069D38A}" destId="{DD97D395-F974-4682-8865-4F188BC93EDB}" srcOrd="10" destOrd="0" presId="urn:microsoft.com/office/officeart/2005/8/layout/hList1"/>
    <dgm:cxn modelId="{A2C610F3-1FEE-47B2-AFE1-003489ED53EC}" type="presParOf" srcId="{DD97D395-F974-4682-8865-4F188BC93EDB}" destId="{355ED40C-513A-413E-A190-09936DC4A479}" srcOrd="0" destOrd="0" presId="urn:microsoft.com/office/officeart/2005/8/layout/hList1"/>
    <dgm:cxn modelId="{34901119-F279-4F81-8F70-BC58CC154C0D}" type="presParOf" srcId="{DD97D395-F974-4682-8865-4F188BC93EDB}" destId="{03A42625-2171-4F83-A9E4-82A2E67866B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C6D853-765D-4586-BB45-768E82FFCDA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ABA5922-E0AF-4C1F-BF8E-5DE739788920}">
      <dgm:prSet custT="1"/>
      <dgm:spPr/>
      <dgm:t>
        <a:bodyPr/>
        <a:lstStyle/>
        <a:p>
          <a:r>
            <a:rPr lang="en-IN" sz="1800" b="1" i="1" u="sng" dirty="0"/>
            <a:t>ECYACTUR (Unemployment Rate): </a:t>
          </a:r>
        </a:p>
        <a:p>
          <a:r>
            <a:rPr lang="en-IN" sz="1500" b="1" i="0" dirty="0"/>
            <a:t>Mean</a:t>
          </a:r>
          <a:r>
            <a:rPr lang="en-IN" sz="1500" b="0" i="0" dirty="0"/>
            <a:t>: 6.54, </a:t>
          </a:r>
          <a:r>
            <a:rPr lang="en-IN" sz="1500" b="1" i="0" dirty="0"/>
            <a:t>Median</a:t>
          </a:r>
          <a:r>
            <a:rPr lang="en-IN" sz="1500" b="0" i="0" dirty="0"/>
            <a:t>: 6.20, </a:t>
          </a:r>
          <a:r>
            <a:rPr lang="en-IN" sz="1500" b="1" i="0" dirty="0"/>
            <a:t>Standard Deviation</a:t>
          </a:r>
          <a:r>
            <a:rPr lang="en-IN" sz="1500" b="0" i="0" dirty="0"/>
            <a:t>: 2.53, </a:t>
          </a:r>
          <a:r>
            <a:rPr lang="en-IN" sz="1500" b="1" i="0" dirty="0"/>
            <a:t>Variance</a:t>
          </a:r>
          <a:r>
            <a:rPr lang="en-IN" sz="1500" b="0" i="0" dirty="0"/>
            <a:t>: 6.40, </a:t>
          </a:r>
          <a:r>
            <a:rPr lang="en-IN" sz="1500" b="1" i="0" dirty="0"/>
            <a:t>Range</a:t>
          </a:r>
          <a:r>
            <a:rPr lang="en-IN" sz="1500" b="0" i="0" dirty="0"/>
            <a:t>: [0, 25.20].</a:t>
          </a:r>
          <a:endParaRPr lang="en-US" sz="1500" dirty="0"/>
        </a:p>
      </dgm:t>
    </dgm:pt>
    <dgm:pt modelId="{5B5A0916-FEA7-4EEA-83F7-3FC3A5BAF26A}" type="parTrans" cxnId="{263E38DA-C7B4-4073-A447-181EE63E694A}">
      <dgm:prSet/>
      <dgm:spPr/>
      <dgm:t>
        <a:bodyPr/>
        <a:lstStyle/>
        <a:p>
          <a:endParaRPr lang="en-US"/>
        </a:p>
      </dgm:t>
    </dgm:pt>
    <dgm:pt modelId="{27DBA510-2FE2-4949-91DC-352ACD95AD71}" type="sibTrans" cxnId="{263E38DA-C7B4-4073-A447-181EE63E694A}">
      <dgm:prSet/>
      <dgm:spPr/>
      <dgm:t>
        <a:bodyPr/>
        <a:lstStyle/>
        <a:p>
          <a:endParaRPr lang="en-US"/>
        </a:p>
      </dgm:t>
    </dgm:pt>
    <dgm:pt modelId="{58DE3355-5A8C-4C13-80AB-2E9467BE365F}">
      <dgm:prSet custT="1"/>
      <dgm:spPr/>
      <dgm:t>
        <a:bodyPr/>
        <a:lstStyle/>
        <a:p>
          <a:r>
            <a:rPr lang="en-IN" sz="1800" b="1" i="1" u="sng" dirty="0"/>
            <a:t>SV00271 (Social Value - Social Darwinism): </a:t>
          </a:r>
        </a:p>
        <a:p>
          <a:r>
            <a:rPr lang="en-IN" sz="1500" b="1" i="0" dirty="0"/>
            <a:t>Mean: 6.538869997384253, Median: 6.2, Standard Deviation: 2.5304210820602537, Minimum: 0.0, Maximum: 25.2</a:t>
          </a:r>
          <a:endParaRPr lang="en-US" sz="1500" dirty="0"/>
        </a:p>
      </dgm:t>
    </dgm:pt>
    <dgm:pt modelId="{939DC694-4AD6-4D81-B69C-523313B9AAF2}" type="parTrans" cxnId="{B90F9C07-9389-4D67-B57E-AB1BD423DCB5}">
      <dgm:prSet/>
      <dgm:spPr/>
      <dgm:t>
        <a:bodyPr/>
        <a:lstStyle/>
        <a:p>
          <a:endParaRPr lang="en-US"/>
        </a:p>
      </dgm:t>
    </dgm:pt>
    <dgm:pt modelId="{F50295B8-8BD2-4A80-8AD6-E2EA2D7EE7A7}" type="sibTrans" cxnId="{B90F9C07-9389-4D67-B57E-AB1BD423DCB5}">
      <dgm:prSet/>
      <dgm:spPr/>
      <dgm:t>
        <a:bodyPr/>
        <a:lstStyle/>
        <a:p>
          <a:endParaRPr lang="en-US"/>
        </a:p>
      </dgm:t>
    </dgm:pt>
    <dgm:pt modelId="{A5ECDA4C-20C6-4959-B679-7EB2E2AFB384}">
      <dgm:prSet custT="1"/>
      <dgm:spPr/>
      <dgm:t>
        <a:bodyPr/>
        <a:lstStyle/>
        <a:p>
          <a:r>
            <a:rPr lang="en-IN" sz="1600" b="1" i="1" u="sng" dirty="0"/>
            <a:t>HSTA002B (</a:t>
          </a:r>
          <a:r>
            <a:rPr lang="en-US" sz="1600" b="1" i="1" u="sng" dirty="0"/>
            <a:t>Spent on - Other tobacco products and smokers' supplies)</a:t>
          </a:r>
          <a:r>
            <a:rPr lang="en-IN" sz="1600" b="1" i="1" u="sng" dirty="0"/>
            <a:t>:</a:t>
          </a:r>
        </a:p>
        <a:p>
          <a:r>
            <a:rPr lang="en-IN" sz="1400" b="1" i="0" dirty="0"/>
            <a:t>Mean</a:t>
          </a:r>
          <a:r>
            <a:rPr lang="en-IN" sz="1400" b="0" i="0" dirty="0"/>
            <a:t>: 1.74, </a:t>
          </a:r>
          <a:r>
            <a:rPr lang="en-IN" sz="1400" b="1" i="0" dirty="0"/>
            <a:t>Median</a:t>
          </a:r>
          <a:r>
            <a:rPr lang="en-IN" sz="1400" b="0" i="0" dirty="0"/>
            <a:t>: 1.32, </a:t>
          </a:r>
          <a:r>
            <a:rPr lang="en-IN" sz="1400" b="1" i="0" dirty="0"/>
            <a:t>Standard Deviation</a:t>
          </a:r>
          <a:r>
            <a:rPr lang="en-IN" sz="1400" b="0" i="0" dirty="0"/>
            <a:t>: 1.37, </a:t>
          </a:r>
          <a:r>
            <a:rPr lang="en-IN" sz="1400" b="1" i="0" dirty="0"/>
            <a:t>Variance</a:t>
          </a:r>
          <a:r>
            <a:rPr lang="en-IN" sz="1400" b="0" i="0" dirty="0"/>
            <a:t>: 1.87, </a:t>
          </a:r>
          <a:r>
            <a:rPr lang="en-IN" sz="1400" b="1" i="0" dirty="0"/>
            <a:t>Range</a:t>
          </a:r>
          <a:r>
            <a:rPr lang="en-IN" sz="1400" b="0" i="0" dirty="0"/>
            <a:t>: [0, 8.70].</a:t>
          </a:r>
          <a:endParaRPr lang="en-US" sz="1400" dirty="0"/>
        </a:p>
      </dgm:t>
    </dgm:pt>
    <dgm:pt modelId="{274FF3C4-7C01-438D-B381-1ABB10425D53}" type="parTrans" cxnId="{76EA3DF6-ED65-4550-9312-AA31F5DD9F00}">
      <dgm:prSet/>
      <dgm:spPr/>
      <dgm:t>
        <a:bodyPr/>
        <a:lstStyle/>
        <a:p>
          <a:endParaRPr lang="en-US"/>
        </a:p>
      </dgm:t>
    </dgm:pt>
    <dgm:pt modelId="{C09F2EE1-E34E-4933-8D9F-4A8BBEDD731C}" type="sibTrans" cxnId="{76EA3DF6-ED65-4550-9312-AA31F5DD9F00}">
      <dgm:prSet/>
      <dgm:spPr/>
      <dgm:t>
        <a:bodyPr/>
        <a:lstStyle/>
        <a:p>
          <a:endParaRPr lang="en-US"/>
        </a:p>
      </dgm:t>
    </dgm:pt>
    <dgm:pt modelId="{2566E874-772F-44F4-9517-364EC7F8A7C6}">
      <dgm:prSet custT="1"/>
      <dgm:spPr/>
      <dgm:t>
        <a:bodyPr/>
        <a:lstStyle/>
        <a:p>
          <a:r>
            <a:rPr lang="en-IN" sz="1600" b="1" i="1" u="sng" dirty="0"/>
            <a:t>WSWORTHV (</a:t>
          </a:r>
          <a:r>
            <a:rPr lang="en-IN" sz="1600" b="1" i="1" u="sng" dirty="0" err="1"/>
            <a:t>WealthScapes</a:t>
          </a:r>
          <a:r>
            <a:rPr lang="en-IN" sz="1600" b="1" i="1" u="sng" dirty="0"/>
            <a:t> Net Worth – Value): </a:t>
          </a:r>
        </a:p>
        <a:p>
          <a:r>
            <a:rPr lang="en-IN" sz="1400" b="1" i="0" dirty="0"/>
            <a:t>Mean</a:t>
          </a:r>
          <a:r>
            <a:rPr lang="en-IN" sz="1400" b="0" i="0" dirty="0"/>
            <a:t>: 1,210,874, </a:t>
          </a:r>
          <a:r>
            <a:rPr lang="en-IN" sz="1400" b="1" i="0" dirty="0"/>
            <a:t>Median</a:t>
          </a:r>
          <a:r>
            <a:rPr lang="en-IN" sz="1400" b="0" i="0" dirty="0"/>
            <a:t>: 921,522, </a:t>
          </a:r>
          <a:r>
            <a:rPr lang="en-IN" sz="1400" b="1" i="0" dirty="0"/>
            <a:t>Standard Deviation</a:t>
          </a:r>
          <a:r>
            <a:rPr lang="en-IN" sz="1400" b="0" i="0" dirty="0"/>
            <a:t>: 1,111,168, </a:t>
          </a:r>
          <a:r>
            <a:rPr lang="en-IN" sz="1400" b="1" i="0" dirty="0"/>
            <a:t>Range</a:t>
          </a:r>
          <a:r>
            <a:rPr lang="en-IN" sz="1400" b="0" i="0" dirty="0"/>
            <a:t>: [-1,722.08, 12,099,540].</a:t>
          </a:r>
          <a:endParaRPr lang="en-US" sz="1400" dirty="0"/>
        </a:p>
      </dgm:t>
    </dgm:pt>
    <dgm:pt modelId="{83E4C42B-089A-45BF-80A7-87B00030D253}" type="parTrans" cxnId="{31E9FF3A-58F2-4228-BBCB-857AC2AEEBA0}">
      <dgm:prSet/>
      <dgm:spPr/>
      <dgm:t>
        <a:bodyPr/>
        <a:lstStyle/>
        <a:p>
          <a:endParaRPr lang="en-US"/>
        </a:p>
      </dgm:t>
    </dgm:pt>
    <dgm:pt modelId="{91351A46-6244-456E-833C-0931D94E8801}" type="sibTrans" cxnId="{31E9FF3A-58F2-4228-BBCB-857AC2AEEBA0}">
      <dgm:prSet/>
      <dgm:spPr/>
      <dgm:t>
        <a:bodyPr/>
        <a:lstStyle/>
        <a:p>
          <a:endParaRPr lang="en-US"/>
        </a:p>
      </dgm:t>
    </dgm:pt>
    <dgm:pt modelId="{97EF2E3F-16D3-4E1D-A9C7-DEEC3FD797A8}">
      <dgm:prSet custT="1"/>
      <dgm:spPr/>
      <dgm:t>
        <a:bodyPr/>
        <a:lstStyle/>
        <a:p>
          <a:r>
            <a:rPr lang="en-IN" sz="1600" b="1" i="1" u="sng" dirty="0"/>
            <a:t>WSD2AR (</a:t>
          </a:r>
          <a:r>
            <a:rPr lang="en-IN" sz="1600" b="1" i="1" u="sng" dirty="0" err="1"/>
            <a:t>Debt:Asset</a:t>
          </a:r>
          <a:r>
            <a:rPr lang="en-IN" sz="1600" b="1" i="1" u="sng" dirty="0"/>
            <a:t> Ratio): </a:t>
          </a:r>
        </a:p>
        <a:p>
          <a:r>
            <a:rPr lang="en-IN" sz="1400" b="1" i="0" dirty="0"/>
            <a:t>Mean</a:t>
          </a:r>
          <a:r>
            <a:rPr lang="en-IN" sz="1400" b="0" i="0" dirty="0"/>
            <a:t>: 0.19, </a:t>
          </a:r>
          <a:r>
            <a:rPr lang="en-IN" sz="1400" b="1" i="0" dirty="0"/>
            <a:t>Median</a:t>
          </a:r>
          <a:r>
            <a:rPr lang="en-IN" sz="1400" b="0" i="0" dirty="0"/>
            <a:t>: 0.18, </a:t>
          </a:r>
          <a:r>
            <a:rPr lang="en-IN" sz="1400" b="1" i="0" dirty="0"/>
            <a:t>Standard Deviation</a:t>
          </a:r>
          <a:r>
            <a:rPr lang="en-IN" sz="1400" b="0" i="0" dirty="0"/>
            <a:t>: 0.08, </a:t>
          </a:r>
          <a:r>
            <a:rPr lang="en-IN" sz="1400" b="1" i="0" dirty="0"/>
            <a:t>Variance</a:t>
          </a:r>
          <a:r>
            <a:rPr lang="en-IN" sz="1400" b="0" i="0" dirty="0"/>
            <a:t>: 0.0066, </a:t>
          </a:r>
          <a:r>
            <a:rPr lang="en-IN" sz="1400" b="1" i="0" dirty="0"/>
            <a:t>Range</a:t>
          </a:r>
          <a:r>
            <a:rPr lang="en-IN" sz="1400" b="0" i="0" dirty="0"/>
            <a:t>: [0, 1.06].</a:t>
          </a:r>
          <a:endParaRPr lang="en-US" sz="1400" dirty="0"/>
        </a:p>
      </dgm:t>
    </dgm:pt>
    <dgm:pt modelId="{6848B5E3-1CC1-4A43-AD0B-DC097B924E4A}" type="parTrans" cxnId="{DADF81B9-9D6E-4B62-ACB5-C3CB77B7F18B}">
      <dgm:prSet/>
      <dgm:spPr/>
      <dgm:t>
        <a:bodyPr/>
        <a:lstStyle/>
        <a:p>
          <a:endParaRPr lang="en-US"/>
        </a:p>
      </dgm:t>
    </dgm:pt>
    <dgm:pt modelId="{7A42F209-2EF1-41A9-A3E8-810BDD35A4D7}" type="sibTrans" cxnId="{DADF81B9-9D6E-4B62-ACB5-C3CB77B7F18B}">
      <dgm:prSet/>
      <dgm:spPr/>
      <dgm:t>
        <a:bodyPr/>
        <a:lstStyle/>
        <a:p>
          <a:endParaRPr lang="en-US"/>
        </a:p>
      </dgm:t>
    </dgm:pt>
    <dgm:pt modelId="{784B55B2-55F2-4E57-BDE0-31DEFDDB1938}">
      <dgm:prSet/>
      <dgm:spPr/>
      <dgm:t>
        <a:bodyPr/>
        <a:lstStyle/>
        <a:p>
          <a:pPr algn="just"/>
          <a:r>
            <a:rPr lang="en-IN" b="0" i="0" dirty="0"/>
            <a:t>These statistics provide an in-depth view of the distribution of the selected independent variables, capturing central tendencies, dispersions, and overall variability. Each variable offers unique insights into different facets of the dataset, paving the way for a comprehensive analysis.</a:t>
          </a:r>
          <a:endParaRPr lang="en-US" dirty="0"/>
        </a:p>
      </dgm:t>
    </dgm:pt>
    <dgm:pt modelId="{B030BCA2-74C3-441F-941F-68AA5550E67E}" type="parTrans" cxnId="{D76692E8-1471-4A37-B38A-31BA12A831B7}">
      <dgm:prSet/>
      <dgm:spPr/>
      <dgm:t>
        <a:bodyPr/>
        <a:lstStyle/>
        <a:p>
          <a:endParaRPr lang="en-US"/>
        </a:p>
      </dgm:t>
    </dgm:pt>
    <dgm:pt modelId="{9B8473D4-687F-476F-A3EF-86C76EEB5D5C}" type="sibTrans" cxnId="{D76692E8-1471-4A37-B38A-31BA12A831B7}">
      <dgm:prSet/>
      <dgm:spPr/>
      <dgm:t>
        <a:bodyPr/>
        <a:lstStyle/>
        <a:p>
          <a:endParaRPr lang="en-US"/>
        </a:p>
      </dgm:t>
    </dgm:pt>
    <dgm:pt modelId="{0FEAD4C5-C57F-4DB4-B54D-CFAE6F8C59A2}" type="pres">
      <dgm:prSet presAssocID="{7FC6D853-765D-4586-BB45-768E82FFCDA8}" presName="linear" presStyleCnt="0">
        <dgm:presLayoutVars>
          <dgm:animLvl val="lvl"/>
          <dgm:resizeHandles val="exact"/>
        </dgm:presLayoutVars>
      </dgm:prSet>
      <dgm:spPr/>
    </dgm:pt>
    <dgm:pt modelId="{012C5BD4-BB8A-4AB8-9338-448DF874A317}" type="pres">
      <dgm:prSet presAssocID="{6ABA5922-E0AF-4C1F-BF8E-5DE739788920}" presName="parentText" presStyleLbl="node1" presStyleIdx="0" presStyleCnt="6">
        <dgm:presLayoutVars>
          <dgm:chMax val="0"/>
          <dgm:bulletEnabled val="1"/>
        </dgm:presLayoutVars>
      </dgm:prSet>
      <dgm:spPr/>
    </dgm:pt>
    <dgm:pt modelId="{66C2E6F4-3E6B-4039-A559-A249B72A036C}" type="pres">
      <dgm:prSet presAssocID="{27DBA510-2FE2-4949-91DC-352ACD95AD71}" presName="spacer" presStyleCnt="0"/>
      <dgm:spPr/>
    </dgm:pt>
    <dgm:pt modelId="{1C3949E6-E189-4585-9B60-CF73B7E862DB}" type="pres">
      <dgm:prSet presAssocID="{58DE3355-5A8C-4C13-80AB-2E9467BE365F}" presName="parentText" presStyleLbl="node1" presStyleIdx="1" presStyleCnt="6">
        <dgm:presLayoutVars>
          <dgm:chMax val="0"/>
          <dgm:bulletEnabled val="1"/>
        </dgm:presLayoutVars>
      </dgm:prSet>
      <dgm:spPr/>
    </dgm:pt>
    <dgm:pt modelId="{5B455673-3D9E-4001-8196-0BE403C751D9}" type="pres">
      <dgm:prSet presAssocID="{F50295B8-8BD2-4A80-8AD6-E2EA2D7EE7A7}" presName="spacer" presStyleCnt="0"/>
      <dgm:spPr/>
    </dgm:pt>
    <dgm:pt modelId="{C7C3C8BD-BB6C-4748-9AE2-D6F01638469C}" type="pres">
      <dgm:prSet presAssocID="{A5ECDA4C-20C6-4959-B679-7EB2E2AFB384}" presName="parentText" presStyleLbl="node1" presStyleIdx="2" presStyleCnt="6">
        <dgm:presLayoutVars>
          <dgm:chMax val="0"/>
          <dgm:bulletEnabled val="1"/>
        </dgm:presLayoutVars>
      </dgm:prSet>
      <dgm:spPr/>
    </dgm:pt>
    <dgm:pt modelId="{8A16642E-6671-4E35-BB48-56EBE5961CE0}" type="pres">
      <dgm:prSet presAssocID="{C09F2EE1-E34E-4933-8D9F-4A8BBEDD731C}" presName="spacer" presStyleCnt="0"/>
      <dgm:spPr/>
    </dgm:pt>
    <dgm:pt modelId="{C9638F47-2508-4017-A739-5BC807D1E67D}" type="pres">
      <dgm:prSet presAssocID="{2566E874-772F-44F4-9517-364EC7F8A7C6}" presName="parentText" presStyleLbl="node1" presStyleIdx="3" presStyleCnt="6">
        <dgm:presLayoutVars>
          <dgm:chMax val="0"/>
          <dgm:bulletEnabled val="1"/>
        </dgm:presLayoutVars>
      </dgm:prSet>
      <dgm:spPr/>
    </dgm:pt>
    <dgm:pt modelId="{A7868C06-836F-4D06-9BBF-F98E52F286D3}" type="pres">
      <dgm:prSet presAssocID="{91351A46-6244-456E-833C-0931D94E8801}" presName="spacer" presStyleCnt="0"/>
      <dgm:spPr/>
    </dgm:pt>
    <dgm:pt modelId="{25DA762C-359A-4A54-9807-1B909557318F}" type="pres">
      <dgm:prSet presAssocID="{97EF2E3F-16D3-4E1D-A9C7-DEEC3FD797A8}" presName="parentText" presStyleLbl="node1" presStyleIdx="4" presStyleCnt="6">
        <dgm:presLayoutVars>
          <dgm:chMax val="0"/>
          <dgm:bulletEnabled val="1"/>
        </dgm:presLayoutVars>
      </dgm:prSet>
      <dgm:spPr/>
    </dgm:pt>
    <dgm:pt modelId="{DB9AD1D8-D704-4E28-B842-2994233F25E2}" type="pres">
      <dgm:prSet presAssocID="{7A42F209-2EF1-41A9-A3E8-810BDD35A4D7}" presName="spacer" presStyleCnt="0"/>
      <dgm:spPr/>
    </dgm:pt>
    <dgm:pt modelId="{63EDA7DE-F087-44FF-9BDD-6BA8A0816747}" type="pres">
      <dgm:prSet presAssocID="{784B55B2-55F2-4E57-BDE0-31DEFDDB1938}" presName="parentText" presStyleLbl="node1" presStyleIdx="5" presStyleCnt="6">
        <dgm:presLayoutVars>
          <dgm:chMax val="0"/>
          <dgm:bulletEnabled val="1"/>
        </dgm:presLayoutVars>
      </dgm:prSet>
      <dgm:spPr/>
    </dgm:pt>
  </dgm:ptLst>
  <dgm:cxnLst>
    <dgm:cxn modelId="{B90F9C07-9389-4D67-B57E-AB1BD423DCB5}" srcId="{7FC6D853-765D-4586-BB45-768E82FFCDA8}" destId="{58DE3355-5A8C-4C13-80AB-2E9467BE365F}" srcOrd="1" destOrd="0" parTransId="{939DC694-4AD6-4D81-B69C-523313B9AAF2}" sibTransId="{F50295B8-8BD2-4A80-8AD6-E2EA2D7EE7A7}"/>
    <dgm:cxn modelId="{6BDC2113-2043-41ED-A06C-B0691402FB73}" type="presOf" srcId="{A5ECDA4C-20C6-4959-B679-7EB2E2AFB384}" destId="{C7C3C8BD-BB6C-4748-9AE2-D6F01638469C}" srcOrd="0" destOrd="0" presId="urn:microsoft.com/office/officeart/2005/8/layout/vList2"/>
    <dgm:cxn modelId="{31E9FF3A-58F2-4228-BBCB-857AC2AEEBA0}" srcId="{7FC6D853-765D-4586-BB45-768E82FFCDA8}" destId="{2566E874-772F-44F4-9517-364EC7F8A7C6}" srcOrd="3" destOrd="0" parTransId="{83E4C42B-089A-45BF-80A7-87B00030D253}" sibTransId="{91351A46-6244-456E-833C-0931D94E8801}"/>
    <dgm:cxn modelId="{A3E61466-2E57-4E7F-9933-314B5FF4F6AF}" type="presOf" srcId="{7FC6D853-765D-4586-BB45-768E82FFCDA8}" destId="{0FEAD4C5-C57F-4DB4-B54D-CFAE6F8C59A2}" srcOrd="0" destOrd="0" presId="urn:microsoft.com/office/officeart/2005/8/layout/vList2"/>
    <dgm:cxn modelId="{0C9DAC53-B74B-4364-8B2D-9BE6BC86FE58}" type="presOf" srcId="{97EF2E3F-16D3-4E1D-A9C7-DEEC3FD797A8}" destId="{25DA762C-359A-4A54-9807-1B909557318F}" srcOrd="0" destOrd="0" presId="urn:microsoft.com/office/officeart/2005/8/layout/vList2"/>
    <dgm:cxn modelId="{5E93C27D-A796-406E-8ACA-91193BC489C7}" type="presOf" srcId="{2566E874-772F-44F4-9517-364EC7F8A7C6}" destId="{C9638F47-2508-4017-A739-5BC807D1E67D}" srcOrd="0" destOrd="0" presId="urn:microsoft.com/office/officeart/2005/8/layout/vList2"/>
    <dgm:cxn modelId="{DADF81B9-9D6E-4B62-ACB5-C3CB77B7F18B}" srcId="{7FC6D853-765D-4586-BB45-768E82FFCDA8}" destId="{97EF2E3F-16D3-4E1D-A9C7-DEEC3FD797A8}" srcOrd="4" destOrd="0" parTransId="{6848B5E3-1CC1-4A43-AD0B-DC097B924E4A}" sibTransId="{7A42F209-2EF1-41A9-A3E8-810BDD35A4D7}"/>
    <dgm:cxn modelId="{A5DA27D9-18D6-4374-9C44-8E6236F77782}" type="presOf" srcId="{58DE3355-5A8C-4C13-80AB-2E9467BE365F}" destId="{1C3949E6-E189-4585-9B60-CF73B7E862DB}" srcOrd="0" destOrd="0" presId="urn:microsoft.com/office/officeart/2005/8/layout/vList2"/>
    <dgm:cxn modelId="{263E38DA-C7B4-4073-A447-181EE63E694A}" srcId="{7FC6D853-765D-4586-BB45-768E82FFCDA8}" destId="{6ABA5922-E0AF-4C1F-BF8E-5DE739788920}" srcOrd="0" destOrd="0" parTransId="{5B5A0916-FEA7-4EEA-83F7-3FC3A5BAF26A}" sibTransId="{27DBA510-2FE2-4949-91DC-352ACD95AD71}"/>
    <dgm:cxn modelId="{9AD42BDE-E17E-4DFD-9180-22F2C29CB622}" type="presOf" srcId="{6ABA5922-E0AF-4C1F-BF8E-5DE739788920}" destId="{012C5BD4-BB8A-4AB8-9338-448DF874A317}" srcOrd="0" destOrd="0" presId="urn:microsoft.com/office/officeart/2005/8/layout/vList2"/>
    <dgm:cxn modelId="{D76692E8-1471-4A37-B38A-31BA12A831B7}" srcId="{7FC6D853-765D-4586-BB45-768E82FFCDA8}" destId="{784B55B2-55F2-4E57-BDE0-31DEFDDB1938}" srcOrd="5" destOrd="0" parTransId="{B030BCA2-74C3-441F-941F-68AA5550E67E}" sibTransId="{9B8473D4-687F-476F-A3EF-86C76EEB5D5C}"/>
    <dgm:cxn modelId="{CF1F14EA-B85B-4525-9DAC-DAF6A7AF931A}" type="presOf" srcId="{784B55B2-55F2-4E57-BDE0-31DEFDDB1938}" destId="{63EDA7DE-F087-44FF-9BDD-6BA8A0816747}" srcOrd="0" destOrd="0" presId="urn:microsoft.com/office/officeart/2005/8/layout/vList2"/>
    <dgm:cxn modelId="{76EA3DF6-ED65-4550-9312-AA31F5DD9F00}" srcId="{7FC6D853-765D-4586-BB45-768E82FFCDA8}" destId="{A5ECDA4C-20C6-4959-B679-7EB2E2AFB384}" srcOrd="2" destOrd="0" parTransId="{274FF3C4-7C01-438D-B381-1ABB10425D53}" sibTransId="{C09F2EE1-E34E-4933-8D9F-4A8BBEDD731C}"/>
    <dgm:cxn modelId="{1FD98B7C-9988-4751-8B02-DC042DC74D76}" type="presParOf" srcId="{0FEAD4C5-C57F-4DB4-B54D-CFAE6F8C59A2}" destId="{012C5BD4-BB8A-4AB8-9338-448DF874A317}" srcOrd="0" destOrd="0" presId="urn:microsoft.com/office/officeart/2005/8/layout/vList2"/>
    <dgm:cxn modelId="{4DB65B4A-3B5C-4E2E-9B97-50459D7AC2E2}" type="presParOf" srcId="{0FEAD4C5-C57F-4DB4-B54D-CFAE6F8C59A2}" destId="{66C2E6F4-3E6B-4039-A559-A249B72A036C}" srcOrd="1" destOrd="0" presId="urn:microsoft.com/office/officeart/2005/8/layout/vList2"/>
    <dgm:cxn modelId="{7DA59735-8E58-4ECC-85E3-FA0A19C700AE}" type="presParOf" srcId="{0FEAD4C5-C57F-4DB4-B54D-CFAE6F8C59A2}" destId="{1C3949E6-E189-4585-9B60-CF73B7E862DB}" srcOrd="2" destOrd="0" presId="urn:microsoft.com/office/officeart/2005/8/layout/vList2"/>
    <dgm:cxn modelId="{3C052C69-92FE-4967-84CB-DD4D875D2323}" type="presParOf" srcId="{0FEAD4C5-C57F-4DB4-B54D-CFAE6F8C59A2}" destId="{5B455673-3D9E-4001-8196-0BE403C751D9}" srcOrd="3" destOrd="0" presId="urn:microsoft.com/office/officeart/2005/8/layout/vList2"/>
    <dgm:cxn modelId="{28C4DADE-EBF2-4020-860A-E5A2E8EEF5B3}" type="presParOf" srcId="{0FEAD4C5-C57F-4DB4-B54D-CFAE6F8C59A2}" destId="{C7C3C8BD-BB6C-4748-9AE2-D6F01638469C}" srcOrd="4" destOrd="0" presId="urn:microsoft.com/office/officeart/2005/8/layout/vList2"/>
    <dgm:cxn modelId="{4850BF04-67B8-4871-A1B2-668543DF2D66}" type="presParOf" srcId="{0FEAD4C5-C57F-4DB4-B54D-CFAE6F8C59A2}" destId="{8A16642E-6671-4E35-BB48-56EBE5961CE0}" srcOrd="5" destOrd="0" presId="urn:microsoft.com/office/officeart/2005/8/layout/vList2"/>
    <dgm:cxn modelId="{1DF2DDAB-B215-4B24-8177-91FAAE6097D5}" type="presParOf" srcId="{0FEAD4C5-C57F-4DB4-B54D-CFAE6F8C59A2}" destId="{C9638F47-2508-4017-A739-5BC807D1E67D}" srcOrd="6" destOrd="0" presId="urn:microsoft.com/office/officeart/2005/8/layout/vList2"/>
    <dgm:cxn modelId="{BC96B9B3-39E2-419B-AA11-E825BA6A5343}" type="presParOf" srcId="{0FEAD4C5-C57F-4DB4-B54D-CFAE6F8C59A2}" destId="{A7868C06-836F-4D06-9BBF-F98E52F286D3}" srcOrd="7" destOrd="0" presId="urn:microsoft.com/office/officeart/2005/8/layout/vList2"/>
    <dgm:cxn modelId="{24E61C11-C8EA-411A-AAD0-DDCCA1F785EC}" type="presParOf" srcId="{0FEAD4C5-C57F-4DB4-B54D-CFAE6F8C59A2}" destId="{25DA762C-359A-4A54-9807-1B909557318F}" srcOrd="8" destOrd="0" presId="urn:microsoft.com/office/officeart/2005/8/layout/vList2"/>
    <dgm:cxn modelId="{48435B25-DF3C-4CCF-97C7-A7D06D3507D3}" type="presParOf" srcId="{0FEAD4C5-C57F-4DB4-B54D-CFAE6F8C59A2}" destId="{DB9AD1D8-D704-4E28-B842-2994233F25E2}" srcOrd="9" destOrd="0" presId="urn:microsoft.com/office/officeart/2005/8/layout/vList2"/>
    <dgm:cxn modelId="{874083C5-4F8F-4230-895A-53C2C52C4B99}" type="presParOf" srcId="{0FEAD4C5-C57F-4DB4-B54D-CFAE6F8C59A2}" destId="{63EDA7DE-F087-44FF-9BDD-6BA8A081674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28892F-8854-4CC4-845D-1C882660435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0FD208E-7629-4F2E-B2F7-C2CC5B9A9E6E}">
      <dgm:prSet custT="1"/>
      <dgm:spPr/>
      <dgm:t>
        <a:bodyPr/>
        <a:lstStyle/>
        <a:p>
          <a:r>
            <a:rPr lang="en-US" sz="1400" b="1" u="sng" dirty="0"/>
            <a:t>ECYACTUR (Unemployment Rate) </a:t>
          </a:r>
          <a:r>
            <a:rPr lang="en-US" sz="1300" dirty="0"/>
            <a:t>Importance: The unemployment rate serves as a significant economic indicator, reflecting the health of the job market in a particular region. A higher rate might suggest economic stagnation, possibly leading to reduced purchasing power. In the context of cannabis sales, understanding the unemployment rate can offer insights into the potential spending capacity of consumers in different areas.</a:t>
          </a:r>
        </a:p>
      </dgm:t>
    </dgm:pt>
    <dgm:pt modelId="{536A8272-216C-4A3B-8A1D-049F0D734FC6}" type="parTrans" cxnId="{45EC9159-3D3A-4F63-9214-441528BD227C}">
      <dgm:prSet/>
      <dgm:spPr/>
      <dgm:t>
        <a:bodyPr/>
        <a:lstStyle/>
        <a:p>
          <a:endParaRPr lang="en-US"/>
        </a:p>
      </dgm:t>
    </dgm:pt>
    <dgm:pt modelId="{D61E0E20-795A-4AD1-A124-8CB898FB37D6}" type="sibTrans" cxnId="{45EC9159-3D3A-4F63-9214-441528BD227C}">
      <dgm:prSet/>
      <dgm:spPr/>
      <dgm:t>
        <a:bodyPr/>
        <a:lstStyle/>
        <a:p>
          <a:endParaRPr lang="en-US"/>
        </a:p>
      </dgm:t>
    </dgm:pt>
    <dgm:pt modelId="{9195B639-254B-4572-9626-86D24C606A1B}">
      <dgm:prSet custT="1"/>
      <dgm:spPr/>
      <dgm:t>
        <a:bodyPr/>
        <a:lstStyle/>
        <a:p>
          <a:r>
            <a:rPr lang="en-US" sz="1400" b="1" u="sng" dirty="0"/>
            <a:t>SV00271 (Social Value - Social Darwinism)</a:t>
          </a:r>
          <a:r>
            <a:rPr lang="en-US" sz="1400" u="sng" dirty="0"/>
            <a:t> </a:t>
          </a:r>
          <a:r>
            <a:rPr lang="en-US" sz="1300" dirty="0"/>
            <a:t>Importance: This metric provides a sociological perspective, shedding light on the societal values and beliefs prevalent in different regions. Areas with higher values might indicate a more competitive, individualistic population. Such insights can be pivotal in tailoring marketing strategies, understanding consumer behavior, and predicting the acceptance of cannabis products.</a:t>
          </a:r>
        </a:p>
      </dgm:t>
    </dgm:pt>
    <dgm:pt modelId="{55218EE7-866B-4C0F-931E-32F7CCC5B77E}" type="parTrans" cxnId="{822F3136-B519-45B9-ACDC-6B30E6BD2EAF}">
      <dgm:prSet/>
      <dgm:spPr/>
      <dgm:t>
        <a:bodyPr/>
        <a:lstStyle/>
        <a:p>
          <a:endParaRPr lang="en-US"/>
        </a:p>
      </dgm:t>
    </dgm:pt>
    <dgm:pt modelId="{6C559841-3F40-4880-B4BF-73E7E5076D7D}" type="sibTrans" cxnId="{822F3136-B519-45B9-ACDC-6B30E6BD2EAF}">
      <dgm:prSet/>
      <dgm:spPr/>
      <dgm:t>
        <a:bodyPr/>
        <a:lstStyle/>
        <a:p>
          <a:endParaRPr lang="en-US"/>
        </a:p>
      </dgm:t>
    </dgm:pt>
    <dgm:pt modelId="{4E071F68-51DD-40C0-ACDB-7D2B16E6BE89}">
      <dgm:prSet custT="1"/>
      <dgm:spPr/>
      <dgm:t>
        <a:bodyPr/>
        <a:lstStyle/>
        <a:p>
          <a:r>
            <a:rPr lang="en-US" sz="1400" b="1" u="sng" dirty="0"/>
            <a:t>HSTA002B (Spent on - Other tobacco products and smokers' supplies</a:t>
          </a:r>
          <a:r>
            <a:rPr lang="en-US" sz="1400" b="1" dirty="0"/>
            <a:t>)</a:t>
          </a:r>
        </a:p>
        <a:p>
          <a:r>
            <a:rPr lang="en-US" sz="1200" dirty="0"/>
            <a:t>Importance: Spending on tobacco products and related supplies can be a proxy for the prevalence of smoking habits in a region. Areas with higher spending might have a population more inclined towards smoking, suggesting potential receptiveness to cannabis products. It can also indicate disposable income dedicated to such recreational activities.</a:t>
          </a:r>
        </a:p>
      </dgm:t>
    </dgm:pt>
    <dgm:pt modelId="{477AD7D1-FF2C-4EF0-8CAA-84218D20A75C}" type="parTrans" cxnId="{AF5EE36C-7D74-4B0F-A59C-F0E71CFB2BB7}">
      <dgm:prSet/>
      <dgm:spPr/>
      <dgm:t>
        <a:bodyPr/>
        <a:lstStyle/>
        <a:p>
          <a:endParaRPr lang="en-US"/>
        </a:p>
      </dgm:t>
    </dgm:pt>
    <dgm:pt modelId="{A35E88CA-4616-4849-BF0A-9AA509504685}" type="sibTrans" cxnId="{AF5EE36C-7D74-4B0F-A59C-F0E71CFB2BB7}">
      <dgm:prSet/>
      <dgm:spPr/>
      <dgm:t>
        <a:bodyPr/>
        <a:lstStyle/>
        <a:p>
          <a:endParaRPr lang="en-US"/>
        </a:p>
      </dgm:t>
    </dgm:pt>
    <dgm:pt modelId="{D8318740-6BE4-4624-9936-19B0B2395A66}">
      <dgm:prSet custT="1"/>
      <dgm:spPr/>
      <dgm:t>
        <a:bodyPr/>
        <a:lstStyle/>
        <a:p>
          <a:r>
            <a:rPr lang="en-US" sz="1400" b="1" u="sng" dirty="0"/>
            <a:t>WSWORTHV (</a:t>
          </a:r>
          <a:r>
            <a:rPr lang="en-US" sz="1400" b="1" u="sng" dirty="0" err="1"/>
            <a:t>WealthScapes</a:t>
          </a:r>
          <a:r>
            <a:rPr lang="en-US" sz="1400" b="1" u="sng" dirty="0"/>
            <a:t> Net Worth - Value)</a:t>
          </a:r>
        </a:p>
        <a:p>
          <a:r>
            <a:rPr lang="en-US" sz="1200" dirty="0"/>
            <a:t> Importance: Net worth provides a snapshot of the wealth and financial health of households in a region. Higher net worth might indicate areas with affluent consumers, possibly leading to higher spending capacity. For a business like Richard </a:t>
          </a:r>
          <a:r>
            <a:rPr lang="en-US" sz="1200" dirty="0" err="1"/>
            <a:t>Boire</a:t>
          </a:r>
          <a:r>
            <a:rPr lang="en-US" sz="1200" dirty="0"/>
            <a:t> Inc., understanding regional net worth can help in pricing strategies and store placement.</a:t>
          </a:r>
        </a:p>
      </dgm:t>
    </dgm:pt>
    <dgm:pt modelId="{2C8B3B19-521A-46DE-8A0C-490AFF2A6DA3}" type="parTrans" cxnId="{A4224E65-47F1-4C75-8DD7-77E23BEF5119}">
      <dgm:prSet/>
      <dgm:spPr/>
      <dgm:t>
        <a:bodyPr/>
        <a:lstStyle/>
        <a:p>
          <a:endParaRPr lang="en-US"/>
        </a:p>
      </dgm:t>
    </dgm:pt>
    <dgm:pt modelId="{BD890C8C-3681-4C6C-9631-933864FF1961}" type="sibTrans" cxnId="{A4224E65-47F1-4C75-8DD7-77E23BEF5119}">
      <dgm:prSet/>
      <dgm:spPr/>
      <dgm:t>
        <a:bodyPr/>
        <a:lstStyle/>
        <a:p>
          <a:endParaRPr lang="en-US"/>
        </a:p>
      </dgm:t>
    </dgm:pt>
    <dgm:pt modelId="{113BC5DA-8EB8-4AF0-ACDF-7B7148C20E64}">
      <dgm:prSet custT="1"/>
      <dgm:spPr/>
      <dgm:t>
        <a:bodyPr/>
        <a:lstStyle/>
        <a:p>
          <a:r>
            <a:rPr lang="en-US" sz="1400" b="1" u="sng" dirty="0"/>
            <a:t>WSD2AR (</a:t>
          </a:r>
          <a:r>
            <a:rPr lang="en-US" sz="1400" b="1" u="sng" dirty="0" err="1"/>
            <a:t>Debt:Asset</a:t>
          </a:r>
          <a:r>
            <a:rPr lang="en-US" sz="1400" b="1" u="sng" dirty="0"/>
            <a:t> Ratio)</a:t>
          </a:r>
        </a:p>
        <a:p>
          <a:r>
            <a:rPr lang="en-US" sz="1300" dirty="0"/>
            <a:t> Importance: The debt-to-asset ratio offers insights into the financial leverage and risk exposure of households. A higher ratio indicates more debt relative to assets, suggesting potential financial strain. In the context of cannabis sales, areas with high debt-to-asset ratios might exhibit cautious spending behavior, impacting sales potential.</a:t>
          </a:r>
        </a:p>
      </dgm:t>
    </dgm:pt>
    <dgm:pt modelId="{252B2359-C3B3-496C-B081-C09F0269A843}" type="parTrans" cxnId="{D6FDEF4E-944C-4D54-8FFB-FF165D399810}">
      <dgm:prSet/>
      <dgm:spPr/>
      <dgm:t>
        <a:bodyPr/>
        <a:lstStyle/>
        <a:p>
          <a:endParaRPr lang="en-US"/>
        </a:p>
      </dgm:t>
    </dgm:pt>
    <dgm:pt modelId="{760AF8E0-537A-459D-98D8-FED42D99C885}" type="sibTrans" cxnId="{D6FDEF4E-944C-4D54-8FFB-FF165D399810}">
      <dgm:prSet/>
      <dgm:spPr/>
      <dgm:t>
        <a:bodyPr/>
        <a:lstStyle/>
        <a:p>
          <a:endParaRPr lang="en-US"/>
        </a:p>
      </dgm:t>
    </dgm:pt>
    <dgm:pt modelId="{A54135FD-0BC3-44FC-9FD5-C437C8DAB7DE}">
      <dgm:prSet/>
      <dgm:spPr/>
      <dgm:t>
        <a:bodyPr/>
        <a:lstStyle/>
        <a:p>
          <a:r>
            <a:rPr lang="en-US"/>
            <a:t>In summary, these variables provide multifaceted insights into the economic, sociological, and financial aspects of different regions. Their statistics help in understanding regional variations, predicting consumer behavior, and making informed business decisions.</a:t>
          </a:r>
        </a:p>
      </dgm:t>
    </dgm:pt>
    <dgm:pt modelId="{D92798BA-921D-4249-9FA3-32C1A55F0E60}" type="parTrans" cxnId="{F44AA3EE-4AA7-4168-A2AE-5BDE7A90F0F5}">
      <dgm:prSet/>
      <dgm:spPr/>
      <dgm:t>
        <a:bodyPr/>
        <a:lstStyle/>
        <a:p>
          <a:endParaRPr lang="en-US"/>
        </a:p>
      </dgm:t>
    </dgm:pt>
    <dgm:pt modelId="{7A07B400-3876-4835-87AC-983480FB8047}" type="sibTrans" cxnId="{F44AA3EE-4AA7-4168-A2AE-5BDE7A90F0F5}">
      <dgm:prSet/>
      <dgm:spPr/>
      <dgm:t>
        <a:bodyPr/>
        <a:lstStyle/>
        <a:p>
          <a:endParaRPr lang="en-US"/>
        </a:p>
      </dgm:t>
    </dgm:pt>
    <dgm:pt modelId="{4DD34763-D839-45E9-9206-EA94C487E1C6}" type="pres">
      <dgm:prSet presAssocID="{E228892F-8854-4CC4-845D-1C882660435E}" presName="diagram" presStyleCnt="0">
        <dgm:presLayoutVars>
          <dgm:dir/>
          <dgm:resizeHandles val="exact"/>
        </dgm:presLayoutVars>
      </dgm:prSet>
      <dgm:spPr/>
    </dgm:pt>
    <dgm:pt modelId="{D2EEE8A5-8693-4665-B451-21A4A5767C71}" type="pres">
      <dgm:prSet presAssocID="{10FD208E-7629-4F2E-B2F7-C2CC5B9A9E6E}" presName="node" presStyleLbl="node1" presStyleIdx="0" presStyleCnt="6">
        <dgm:presLayoutVars>
          <dgm:bulletEnabled val="1"/>
        </dgm:presLayoutVars>
      </dgm:prSet>
      <dgm:spPr/>
    </dgm:pt>
    <dgm:pt modelId="{1A9E1C47-804F-4A32-96C3-FF38EA2BB5D7}" type="pres">
      <dgm:prSet presAssocID="{D61E0E20-795A-4AD1-A124-8CB898FB37D6}" presName="sibTrans" presStyleCnt="0"/>
      <dgm:spPr/>
    </dgm:pt>
    <dgm:pt modelId="{A37B2D13-6C9F-4A59-B110-A2A9FCF9E17B}" type="pres">
      <dgm:prSet presAssocID="{9195B639-254B-4572-9626-86D24C606A1B}" presName="node" presStyleLbl="node1" presStyleIdx="1" presStyleCnt="6">
        <dgm:presLayoutVars>
          <dgm:bulletEnabled val="1"/>
        </dgm:presLayoutVars>
      </dgm:prSet>
      <dgm:spPr/>
    </dgm:pt>
    <dgm:pt modelId="{2E93FD65-6490-4902-89D1-732FCAA7FBCB}" type="pres">
      <dgm:prSet presAssocID="{6C559841-3F40-4880-B4BF-73E7E5076D7D}" presName="sibTrans" presStyleCnt="0"/>
      <dgm:spPr/>
    </dgm:pt>
    <dgm:pt modelId="{F686A7B8-603D-40F0-8114-DC5EFA5C31CC}" type="pres">
      <dgm:prSet presAssocID="{4E071F68-51DD-40C0-ACDB-7D2B16E6BE89}" presName="node" presStyleLbl="node1" presStyleIdx="2" presStyleCnt="6">
        <dgm:presLayoutVars>
          <dgm:bulletEnabled val="1"/>
        </dgm:presLayoutVars>
      </dgm:prSet>
      <dgm:spPr/>
    </dgm:pt>
    <dgm:pt modelId="{D140BB24-9465-4DB5-8F40-B2562FB4420E}" type="pres">
      <dgm:prSet presAssocID="{A35E88CA-4616-4849-BF0A-9AA509504685}" presName="sibTrans" presStyleCnt="0"/>
      <dgm:spPr/>
    </dgm:pt>
    <dgm:pt modelId="{8660D505-B9C0-44EB-BD47-A0A08DFDCC53}" type="pres">
      <dgm:prSet presAssocID="{D8318740-6BE4-4624-9936-19B0B2395A66}" presName="node" presStyleLbl="node1" presStyleIdx="3" presStyleCnt="6">
        <dgm:presLayoutVars>
          <dgm:bulletEnabled val="1"/>
        </dgm:presLayoutVars>
      </dgm:prSet>
      <dgm:spPr/>
    </dgm:pt>
    <dgm:pt modelId="{B9D1CDED-83A3-4630-B489-221E36CE5C9E}" type="pres">
      <dgm:prSet presAssocID="{BD890C8C-3681-4C6C-9631-933864FF1961}" presName="sibTrans" presStyleCnt="0"/>
      <dgm:spPr/>
    </dgm:pt>
    <dgm:pt modelId="{4574DA4A-2B40-489F-A677-46C16708BABF}" type="pres">
      <dgm:prSet presAssocID="{113BC5DA-8EB8-4AF0-ACDF-7B7148C20E64}" presName="node" presStyleLbl="node1" presStyleIdx="4" presStyleCnt="6">
        <dgm:presLayoutVars>
          <dgm:bulletEnabled val="1"/>
        </dgm:presLayoutVars>
      </dgm:prSet>
      <dgm:spPr/>
    </dgm:pt>
    <dgm:pt modelId="{462D13B1-2FF3-4634-9AC9-DE1BFC9DAA66}" type="pres">
      <dgm:prSet presAssocID="{760AF8E0-537A-459D-98D8-FED42D99C885}" presName="sibTrans" presStyleCnt="0"/>
      <dgm:spPr/>
    </dgm:pt>
    <dgm:pt modelId="{9F12F248-8F73-47FC-A5E0-F487BCC3C1AD}" type="pres">
      <dgm:prSet presAssocID="{A54135FD-0BC3-44FC-9FD5-C437C8DAB7DE}" presName="node" presStyleLbl="node1" presStyleIdx="5" presStyleCnt="6">
        <dgm:presLayoutVars>
          <dgm:bulletEnabled val="1"/>
        </dgm:presLayoutVars>
      </dgm:prSet>
      <dgm:spPr/>
    </dgm:pt>
  </dgm:ptLst>
  <dgm:cxnLst>
    <dgm:cxn modelId="{088A961A-6438-48BA-B7C5-518B45123C06}" type="presOf" srcId="{E228892F-8854-4CC4-845D-1C882660435E}" destId="{4DD34763-D839-45E9-9206-EA94C487E1C6}" srcOrd="0" destOrd="0" presId="urn:microsoft.com/office/officeart/2005/8/layout/default"/>
    <dgm:cxn modelId="{822F3136-B519-45B9-ACDC-6B30E6BD2EAF}" srcId="{E228892F-8854-4CC4-845D-1C882660435E}" destId="{9195B639-254B-4572-9626-86D24C606A1B}" srcOrd="1" destOrd="0" parTransId="{55218EE7-866B-4C0F-931E-32F7CCC5B77E}" sibTransId="{6C559841-3F40-4880-B4BF-73E7E5076D7D}"/>
    <dgm:cxn modelId="{A4224E65-47F1-4C75-8DD7-77E23BEF5119}" srcId="{E228892F-8854-4CC4-845D-1C882660435E}" destId="{D8318740-6BE4-4624-9936-19B0B2395A66}" srcOrd="3" destOrd="0" parTransId="{2C8B3B19-521A-46DE-8A0C-490AFF2A6DA3}" sibTransId="{BD890C8C-3681-4C6C-9631-933864FF1961}"/>
    <dgm:cxn modelId="{AF5EE36C-7D74-4B0F-A59C-F0E71CFB2BB7}" srcId="{E228892F-8854-4CC4-845D-1C882660435E}" destId="{4E071F68-51DD-40C0-ACDB-7D2B16E6BE89}" srcOrd="2" destOrd="0" parTransId="{477AD7D1-FF2C-4EF0-8CAA-84218D20A75C}" sibTransId="{A35E88CA-4616-4849-BF0A-9AA509504685}"/>
    <dgm:cxn modelId="{D6FDEF4E-944C-4D54-8FFB-FF165D399810}" srcId="{E228892F-8854-4CC4-845D-1C882660435E}" destId="{113BC5DA-8EB8-4AF0-ACDF-7B7148C20E64}" srcOrd="4" destOrd="0" parTransId="{252B2359-C3B3-496C-B081-C09F0269A843}" sibTransId="{760AF8E0-537A-459D-98D8-FED42D99C885}"/>
    <dgm:cxn modelId="{45EC9159-3D3A-4F63-9214-441528BD227C}" srcId="{E228892F-8854-4CC4-845D-1C882660435E}" destId="{10FD208E-7629-4F2E-B2F7-C2CC5B9A9E6E}" srcOrd="0" destOrd="0" parTransId="{536A8272-216C-4A3B-8A1D-049F0D734FC6}" sibTransId="{D61E0E20-795A-4AD1-A124-8CB898FB37D6}"/>
    <dgm:cxn modelId="{4358777C-D398-4ACD-92C8-C59537529750}" type="presOf" srcId="{A54135FD-0BC3-44FC-9FD5-C437C8DAB7DE}" destId="{9F12F248-8F73-47FC-A5E0-F487BCC3C1AD}" srcOrd="0" destOrd="0" presId="urn:microsoft.com/office/officeart/2005/8/layout/default"/>
    <dgm:cxn modelId="{296FC88A-AE46-4685-94F3-E225F67A1684}" type="presOf" srcId="{4E071F68-51DD-40C0-ACDB-7D2B16E6BE89}" destId="{F686A7B8-603D-40F0-8114-DC5EFA5C31CC}" srcOrd="0" destOrd="0" presId="urn:microsoft.com/office/officeart/2005/8/layout/default"/>
    <dgm:cxn modelId="{FB61FA9F-5313-46C4-BC11-3AC3EE23ABD3}" type="presOf" srcId="{D8318740-6BE4-4624-9936-19B0B2395A66}" destId="{8660D505-B9C0-44EB-BD47-A0A08DFDCC53}" srcOrd="0" destOrd="0" presId="urn:microsoft.com/office/officeart/2005/8/layout/default"/>
    <dgm:cxn modelId="{0FFE63A9-3298-4389-A776-8F1F75528473}" type="presOf" srcId="{113BC5DA-8EB8-4AF0-ACDF-7B7148C20E64}" destId="{4574DA4A-2B40-489F-A677-46C16708BABF}" srcOrd="0" destOrd="0" presId="urn:microsoft.com/office/officeart/2005/8/layout/default"/>
    <dgm:cxn modelId="{C4AE82CA-3A20-4991-BEB6-9A3EA9D8D7C2}" type="presOf" srcId="{10FD208E-7629-4F2E-B2F7-C2CC5B9A9E6E}" destId="{D2EEE8A5-8693-4665-B451-21A4A5767C71}" srcOrd="0" destOrd="0" presId="urn:microsoft.com/office/officeart/2005/8/layout/default"/>
    <dgm:cxn modelId="{F1A468D0-EAA1-4137-B5BB-DF80E6F89F9F}" type="presOf" srcId="{9195B639-254B-4572-9626-86D24C606A1B}" destId="{A37B2D13-6C9F-4A59-B110-A2A9FCF9E17B}" srcOrd="0" destOrd="0" presId="urn:microsoft.com/office/officeart/2005/8/layout/default"/>
    <dgm:cxn modelId="{F44AA3EE-4AA7-4168-A2AE-5BDE7A90F0F5}" srcId="{E228892F-8854-4CC4-845D-1C882660435E}" destId="{A54135FD-0BC3-44FC-9FD5-C437C8DAB7DE}" srcOrd="5" destOrd="0" parTransId="{D92798BA-921D-4249-9FA3-32C1A55F0E60}" sibTransId="{7A07B400-3876-4835-87AC-983480FB8047}"/>
    <dgm:cxn modelId="{480CE545-D4F6-4F11-AACA-926B38DE9B01}" type="presParOf" srcId="{4DD34763-D839-45E9-9206-EA94C487E1C6}" destId="{D2EEE8A5-8693-4665-B451-21A4A5767C71}" srcOrd="0" destOrd="0" presId="urn:microsoft.com/office/officeart/2005/8/layout/default"/>
    <dgm:cxn modelId="{6C801081-6C8F-4447-B4D8-A636775444D2}" type="presParOf" srcId="{4DD34763-D839-45E9-9206-EA94C487E1C6}" destId="{1A9E1C47-804F-4A32-96C3-FF38EA2BB5D7}" srcOrd="1" destOrd="0" presId="urn:microsoft.com/office/officeart/2005/8/layout/default"/>
    <dgm:cxn modelId="{58D3F33A-3E77-4756-B39D-336895164A80}" type="presParOf" srcId="{4DD34763-D839-45E9-9206-EA94C487E1C6}" destId="{A37B2D13-6C9F-4A59-B110-A2A9FCF9E17B}" srcOrd="2" destOrd="0" presId="urn:microsoft.com/office/officeart/2005/8/layout/default"/>
    <dgm:cxn modelId="{F850A970-2D89-4FC6-98F3-E2D68176344C}" type="presParOf" srcId="{4DD34763-D839-45E9-9206-EA94C487E1C6}" destId="{2E93FD65-6490-4902-89D1-732FCAA7FBCB}" srcOrd="3" destOrd="0" presId="urn:microsoft.com/office/officeart/2005/8/layout/default"/>
    <dgm:cxn modelId="{2A5DC40F-BF22-487A-8728-69A5807A7FB6}" type="presParOf" srcId="{4DD34763-D839-45E9-9206-EA94C487E1C6}" destId="{F686A7B8-603D-40F0-8114-DC5EFA5C31CC}" srcOrd="4" destOrd="0" presId="urn:microsoft.com/office/officeart/2005/8/layout/default"/>
    <dgm:cxn modelId="{8CF6544C-F66A-483E-AEF6-96F89D3E19A1}" type="presParOf" srcId="{4DD34763-D839-45E9-9206-EA94C487E1C6}" destId="{D140BB24-9465-4DB5-8F40-B2562FB4420E}" srcOrd="5" destOrd="0" presId="urn:microsoft.com/office/officeart/2005/8/layout/default"/>
    <dgm:cxn modelId="{B74B324E-0612-4DE4-BB58-7D433D365755}" type="presParOf" srcId="{4DD34763-D839-45E9-9206-EA94C487E1C6}" destId="{8660D505-B9C0-44EB-BD47-A0A08DFDCC53}" srcOrd="6" destOrd="0" presId="urn:microsoft.com/office/officeart/2005/8/layout/default"/>
    <dgm:cxn modelId="{8B920FA5-9B34-4D8C-AAE1-1A034F38584A}" type="presParOf" srcId="{4DD34763-D839-45E9-9206-EA94C487E1C6}" destId="{B9D1CDED-83A3-4630-B489-221E36CE5C9E}" srcOrd="7" destOrd="0" presId="urn:microsoft.com/office/officeart/2005/8/layout/default"/>
    <dgm:cxn modelId="{B5DC708E-CFF6-4261-9624-7F3BD53972CC}" type="presParOf" srcId="{4DD34763-D839-45E9-9206-EA94C487E1C6}" destId="{4574DA4A-2B40-489F-A677-46C16708BABF}" srcOrd="8" destOrd="0" presId="urn:microsoft.com/office/officeart/2005/8/layout/default"/>
    <dgm:cxn modelId="{363DB3DC-2353-4B5B-9251-EA40FBEDFF10}" type="presParOf" srcId="{4DD34763-D839-45E9-9206-EA94C487E1C6}" destId="{462D13B1-2FF3-4634-9AC9-DE1BFC9DAA66}" srcOrd="9" destOrd="0" presId="urn:microsoft.com/office/officeart/2005/8/layout/default"/>
    <dgm:cxn modelId="{A933A470-2E0D-4FC1-ADD4-521AD54F15BF}" type="presParOf" srcId="{4DD34763-D839-45E9-9206-EA94C487E1C6}" destId="{9F12F248-8F73-47FC-A5E0-F487BCC3C1A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F246F8-E1A4-442C-BD88-31EC2722497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B4789416-8904-4FA8-9B0A-57DF767DDD90}">
      <dgm:prSet/>
      <dgm:spPr/>
      <dgm:t>
        <a:bodyPr/>
        <a:lstStyle/>
        <a:p>
          <a:r>
            <a:rPr lang="en-US" b="1"/>
            <a:t>Selected Features:</a:t>
          </a:r>
          <a:endParaRPr lang="en-US"/>
        </a:p>
      </dgm:t>
    </dgm:pt>
    <dgm:pt modelId="{6B6ABF0E-EFE2-473E-B3CD-6EBB840574F3}" type="parTrans" cxnId="{58D51E65-EEF2-44A6-AADD-A762117A7E8A}">
      <dgm:prSet/>
      <dgm:spPr/>
      <dgm:t>
        <a:bodyPr/>
        <a:lstStyle/>
        <a:p>
          <a:endParaRPr lang="en-US"/>
        </a:p>
      </dgm:t>
    </dgm:pt>
    <dgm:pt modelId="{318EEA7D-A58E-4289-9C7F-A79E24A4D595}" type="sibTrans" cxnId="{58D51E65-EEF2-44A6-AADD-A762117A7E8A}">
      <dgm:prSet/>
      <dgm:spPr/>
      <dgm:t>
        <a:bodyPr/>
        <a:lstStyle/>
        <a:p>
          <a:endParaRPr lang="en-US"/>
        </a:p>
      </dgm:t>
    </dgm:pt>
    <dgm:pt modelId="{1B378E31-C9AA-49D8-AFD0-9640FC7C56DB}">
      <dgm:prSet/>
      <dgm:spPr/>
      <dgm:t>
        <a:bodyPr/>
        <a:lstStyle/>
        <a:p>
          <a:r>
            <a:rPr lang="en-US" b="1"/>
            <a:t>Spent on Tobacco and Alcoholic Beverages - </a:t>
          </a:r>
          <a:r>
            <a:rPr lang="en-US"/>
            <a:t>Indicates consumer habits related to controlled substances.</a:t>
          </a:r>
        </a:p>
      </dgm:t>
    </dgm:pt>
    <dgm:pt modelId="{C6CC96A8-2835-4BE6-87B5-FBC828867A1A}" type="parTrans" cxnId="{E3409EC7-B1FD-42F8-9461-B4A4D68BF8A9}">
      <dgm:prSet/>
      <dgm:spPr/>
      <dgm:t>
        <a:bodyPr/>
        <a:lstStyle/>
        <a:p>
          <a:endParaRPr lang="en-US"/>
        </a:p>
      </dgm:t>
    </dgm:pt>
    <dgm:pt modelId="{3D1EB345-C8F2-4AA3-977C-D4E801632A83}" type="sibTrans" cxnId="{E3409EC7-B1FD-42F8-9461-B4A4D68BF8A9}">
      <dgm:prSet/>
      <dgm:spPr/>
      <dgm:t>
        <a:bodyPr/>
        <a:lstStyle/>
        <a:p>
          <a:endParaRPr lang="en-US"/>
        </a:p>
      </dgm:t>
    </dgm:pt>
    <dgm:pt modelId="{B7210471-474E-46FA-9E51-38BBF828BBD8}">
      <dgm:prSet/>
      <dgm:spPr/>
      <dgm:t>
        <a:bodyPr/>
        <a:lstStyle/>
        <a:p>
          <a:r>
            <a:rPr lang="en-US" b="1"/>
            <a:t>Religion - Catholic - </a:t>
          </a:r>
          <a:r>
            <a:rPr lang="en-US"/>
            <a:t>May suggest cultural or societal attitudes towards cannabis.</a:t>
          </a:r>
        </a:p>
      </dgm:t>
    </dgm:pt>
    <dgm:pt modelId="{C92DF0C7-BA99-442D-989B-0C443D816BE9}" type="parTrans" cxnId="{FF02872B-F1A8-4896-B857-77F24CFE962F}">
      <dgm:prSet/>
      <dgm:spPr/>
      <dgm:t>
        <a:bodyPr/>
        <a:lstStyle/>
        <a:p>
          <a:endParaRPr lang="en-US"/>
        </a:p>
      </dgm:t>
    </dgm:pt>
    <dgm:pt modelId="{B4E6A6C9-5C31-45D5-AAC7-15A0CFF6C595}" type="sibTrans" cxnId="{FF02872B-F1A8-4896-B857-77F24CFE962F}">
      <dgm:prSet/>
      <dgm:spPr/>
      <dgm:t>
        <a:bodyPr/>
        <a:lstStyle/>
        <a:p>
          <a:endParaRPr lang="en-US"/>
        </a:p>
      </dgm:t>
    </dgm:pt>
    <dgm:pt modelId="{D18E0363-3C05-4665-876D-85758BCD2769}">
      <dgm:prSet/>
      <dgm:spPr/>
      <dgm:t>
        <a:bodyPr/>
        <a:lstStyle/>
        <a:p>
          <a:r>
            <a:rPr lang="en-US" b="1"/>
            <a:t>Travel To Work By Car As Passenger - </a:t>
          </a:r>
          <a:r>
            <a:rPr lang="en-US"/>
            <a:t>Could indicate socio-economic factors or urban vs. suburban living.</a:t>
          </a:r>
        </a:p>
      </dgm:t>
    </dgm:pt>
    <dgm:pt modelId="{9D3711F0-CEDE-4E33-95CB-487CC4F429E5}" type="parTrans" cxnId="{02D4A14A-E31A-432C-A286-F2AA15D1F5A1}">
      <dgm:prSet/>
      <dgm:spPr/>
      <dgm:t>
        <a:bodyPr/>
        <a:lstStyle/>
        <a:p>
          <a:endParaRPr lang="en-US"/>
        </a:p>
      </dgm:t>
    </dgm:pt>
    <dgm:pt modelId="{81A399F8-B6A3-4534-905F-7C90F2D34446}" type="sibTrans" cxnId="{02D4A14A-E31A-432C-A286-F2AA15D1F5A1}">
      <dgm:prSet/>
      <dgm:spPr/>
      <dgm:t>
        <a:bodyPr/>
        <a:lstStyle/>
        <a:p>
          <a:endParaRPr lang="en-US"/>
        </a:p>
      </dgm:t>
    </dgm:pt>
    <dgm:pt modelId="{3C6B23C9-EBAB-4614-A731-227D21B7717B}">
      <dgm:prSet/>
      <dgm:spPr/>
      <dgm:t>
        <a:bodyPr/>
        <a:lstStyle/>
        <a:p>
          <a:r>
            <a:rPr lang="en-US" b="1"/>
            <a:t>Immigrant Place of Birth - South America - </a:t>
          </a:r>
          <a:r>
            <a:rPr lang="en-US"/>
            <a:t>Highlights possible cultural or regional influences on cannabis spending.</a:t>
          </a:r>
        </a:p>
      </dgm:t>
    </dgm:pt>
    <dgm:pt modelId="{0A05C96D-E586-4CBA-8B53-31C2B2FADC0D}" type="parTrans" cxnId="{BB8AE3CD-0E91-4410-B241-1CC885EA6578}">
      <dgm:prSet/>
      <dgm:spPr/>
      <dgm:t>
        <a:bodyPr/>
        <a:lstStyle/>
        <a:p>
          <a:endParaRPr lang="en-US"/>
        </a:p>
      </dgm:t>
    </dgm:pt>
    <dgm:pt modelId="{E2CB0177-E37A-4065-AEB9-48CF5F5894B7}" type="sibTrans" cxnId="{BB8AE3CD-0E91-4410-B241-1CC885EA6578}">
      <dgm:prSet/>
      <dgm:spPr/>
      <dgm:t>
        <a:bodyPr/>
        <a:lstStyle/>
        <a:p>
          <a:endParaRPr lang="en-US"/>
        </a:p>
      </dgm:t>
    </dgm:pt>
    <dgm:pt modelId="{F86EE8D7-6A3A-43F0-8891-F9F38354ED91}">
      <dgm:prSet/>
      <dgm:spPr/>
      <dgm:t>
        <a:bodyPr/>
        <a:lstStyle/>
        <a:p>
          <a:r>
            <a:rPr lang="en-US" b="1"/>
            <a:t>Spent on Recreation - </a:t>
          </a:r>
          <a:r>
            <a:rPr lang="en-US"/>
            <a:t>A reflection of disposable income or lifestyle choices.</a:t>
          </a:r>
        </a:p>
      </dgm:t>
    </dgm:pt>
    <dgm:pt modelId="{B4AA1BD4-1FBB-4840-9871-7AAAA30DBBE7}" type="parTrans" cxnId="{4DC9BC44-CADB-4E70-AC68-14C9762B3632}">
      <dgm:prSet/>
      <dgm:spPr/>
      <dgm:t>
        <a:bodyPr/>
        <a:lstStyle/>
        <a:p>
          <a:endParaRPr lang="en-US"/>
        </a:p>
      </dgm:t>
    </dgm:pt>
    <dgm:pt modelId="{77D14D8C-831A-4484-8D2B-137FB69CFFAD}" type="sibTrans" cxnId="{4DC9BC44-CADB-4E70-AC68-14C9762B3632}">
      <dgm:prSet/>
      <dgm:spPr/>
      <dgm:t>
        <a:bodyPr/>
        <a:lstStyle/>
        <a:p>
          <a:endParaRPr lang="en-US"/>
        </a:p>
      </dgm:t>
    </dgm:pt>
    <dgm:pt modelId="{98C0E706-287B-4392-9C72-7CC37AC8B461}">
      <dgm:prSet/>
      <dgm:spPr/>
      <dgm:t>
        <a:bodyPr/>
        <a:lstStyle/>
        <a:p>
          <a:r>
            <a:rPr lang="en-US" b="1"/>
            <a:t>Households with Income $100,000 Or Over - </a:t>
          </a:r>
          <a:r>
            <a:rPr lang="en-US"/>
            <a:t>Indicative of economic well-being and possibly disposable income.</a:t>
          </a:r>
        </a:p>
      </dgm:t>
    </dgm:pt>
    <dgm:pt modelId="{915806DA-0E55-48D4-8CD2-7682F685028B}" type="parTrans" cxnId="{F8DA78DF-8AC8-4057-95D1-79CE6F31BC50}">
      <dgm:prSet/>
      <dgm:spPr/>
      <dgm:t>
        <a:bodyPr/>
        <a:lstStyle/>
        <a:p>
          <a:endParaRPr lang="en-US"/>
        </a:p>
      </dgm:t>
    </dgm:pt>
    <dgm:pt modelId="{0A60A7D4-1FAA-4454-8BC5-2481CFAA1316}" type="sibTrans" cxnId="{F8DA78DF-8AC8-4057-95D1-79CE6F31BC50}">
      <dgm:prSet/>
      <dgm:spPr/>
      <dgm:t>
        <a:bodyPr/>
        <a:lstStyle/>
        <a:p>
          <a:endParaRPr lang="en-US"/>
        </a:p>
      </dgm:t>
    </dgm:pt>
    <dgm:pt modelId="{BBAB9417-C674-47CC-A4F5-194E72C0AF16}">
      <dgm:prSet/>
      <dgm:spPr/>
      <dgm:t>
        <a:bodyPr/>
        <a:lstStyle/>
        <a:p>
          <a:r>
            <a:rPr lang="en-US" b="1"/>
            <a:t>Spent on Home Security Devices - </a:t>
          </a:r>
          <a:r>
            <a:rPr lang="en-US"/>
            <a:t>Might suggest security-conscious consumers or those with properties to protect.</a:t>
          </a:r>
        </a:p>
      </dgm:t>
    </dgm:pt>
    <dgm:pt modelId="{79A88A95-D9ED-4F7C-BF29-7CDCDD60C557}" type="parTrans" cxnId="{0608CF9F-6DF5-4173-9AE8-EDCEADE93BA8}">
      <dgm:prSet/>
      <dgm:spPr/>
      <dgm:t>
        <a:bodyPr/>
        <a:lstStyle/>
        <a:p>
          <a:endParaRPr lang="en-US"/>
        </a:p>
      </dgm:t>
    </dgm:pt>
    <dgm:pt modelId="{E7ACAAE5-D47F-40E1-8727-CC127B4A0FC0}" type="sibTrans" cxnId="{0608CF9F-6DF5-4173-9AE8-EDCEADE93BA8}">
      <dgm:prSet/>
      <dgm:spPr/>
      <dgm:t>
        <a:bodyPr/>
        <a:lstStyle/>
        <a:p>
          <a:endParaRPr lang="en-US"/>
        </a:p>
      </dgm:t>
    </dgm:pt>
    <dgm:pt modelId="{DA04EC52-7FBF-4F01-A32D-03D54813E8C5}">
      <dgm:prSet/>
      <dgm:spPr/>
      <dgm:t>
        <a:bodyPr/>
        <a:lstStyle/>
        <a:p>
          <a:r>
            <a:rPr lang="en-US" b="1" dirty="0"/>
            <a:t>Spent on Other Medicines and Pharmaceutical Products - </a:t>
          </a:r>
          <a:r>
            <a:rPr lang="en-US" dirty="0"/>
            <a:t>Indicates health-conscious consumers or those with medical needs.</a:t>
          </a:r>
        </a:p>
      </dgm:t>
    </dgm:pt>
    <dgm:pt modelId="{F546F5E3-9AB6-4882-BFC8-5B8593B5E4EC}" type="parTrans" cxnId="{2C2BFED8-404B-4FD6-BE43-91D3B3EF3B5A}">
      <dgm:prSet/>
      <dgm:spPr/>
      <dgm:t>
        <a:bodyPr/>
        <a:lstStyle/>
        <a:p>
          <a:endParaRPr lang="en-US"/>
        </a:p>
      </dgm:t>
    </dgm:pt>
    <dgm:pt modelId="{0296395D-F260-4B4A-B11A-75ED1BB984AB}" type="sibTrans" cxnId="{2C2BFED8-404B-4FD6-BE43-91D3B3EF3B5A}">
      <dgm:prSet/>
      <dgm:spPr/>
      <dgm:t>
        <a:bodyPr/>
        <a:lstStyle/>
        <a:p>
          <a:endParaRPr lang="en-US"/>
        </a:p>
      </dgm:t>
    </dgm:pt>
    <dgm:pt modelId="{96A1B2DC-591C-4905-A376-4626DA4519A8}">
      <dgm:prSet/>
      <dgm:spPr/>
      <dgm:t>
        <a:bodyPr/>
        <a:lstStyle/>
        <a:p>
          <a:r>
            <a:rPr lang="en-US" b="1"/>
            <a:t>Spent on Home Entertainment Equipment and Services - </a:t>
          </a:r>
          <a:r>
            <a:rPr lang="en-US"/>
            <a:t>Reflects recreational habits and disposable income.</a:t>
          </a:r>
        </a:p>
      </dgm:t>
    </dgm:pt>
    <dgm:pt modelId="{BEBE1AB5-B58E-4117-91EC-21F8D4B65C8A}" type="parTrans" cxnId="{0CC24CF8-D220-42F1-A99E-CD1856789B0F}">
      <dgm:prSet/>
      <dgm:spPr/>
      <dgm:t>
        <a:bodyPr/>
        <a:lstStyle/>
        <a:p>
          <a:endParaRPr lang="en-US"/>
        </a:p>
      </dgm:t>
    </dgm:pt>
    <dgm:pt modelId="{09A8D668-F507-46F2-828C-B78C02782764}" type="sibTrans" cxnId="{0CC24CF8-D220-42F1-A99E-CD1856789B0F}">
      <dgm:prSet/>
      <dgm:spPr/>
      <dgm:t>
        <a:bodyPr/>
        <a:lstStyle/>
        <a:p>
          <a:endParaRPr lang="en-US"/>
        </a:p>
      </dgm:t>
    </dgm:pt>
    <dgm:pt modelId="{45C4ED47-C61E-4994-923C-B9E60F17061E}">
      <dgm:prSet/>
      <dgm:spPr/>
      <dgm:t>
        <a:bodyPr/>
        <a:lstStyle/>
        <a:p>
          <a:r>
            <a:rPr lang="en-US" b="1"/>
            <a:t>Spent on Video Game Systems and Accessories - </a:t>
          </a:r>
          <a:r>
            <a:rPr lang="en-US"/>
            <a:t>A possible reflection of a younger demographic or tech-savvy consumers.</a:t>
          </a:r>
        </a:p>
      </dgm:t>
    </dgm:pt>
    <dgm:pt modelId="{73F6BE76-9C89-4CA9-BBD8-4B73D4027801}" type="parTrans" cxnId="{D0D05B65-E4F2-44AC-8116-0DAB8EE0D1B0}">
      <dgm:prSet/>
      <dgm:spPr/>
      <dgm:t>
        <a:bodyPr/>
        <a:lstStyle/>
        <a:p>
          <a:endParaRPr lang="en-US"/>
        </a:p>
      </dgm:t>
    </dgm:pt>
    <dgm:pt modelId="{12B6BFA8-56D6-4D3A-B5CF-17348785B113}" type="sibTrans" cxnId="{D0D05B65-E4F2-44AC-8116-0DAB8EE0D1B0}">
      <dgm:prSet/>
      <dgm:spPr/>
      <dgm:t>
        <a:bodyPr/>
        <a:lstStyle/>
        <a:p>
          <a:endParaRPr lang="en-US"/>
        </a:p>
      </dgm:t>
    </dgm:pt>
    <dgm:pt modelId="{54C403AE-9C39-416D-87DB-F2A667EC1D4C}">
      <dgm:prSet/>
      <dgm:spPr/>
      <dgm:t>
        <a:bodyPr/>
        <a:lstStyle/>
        <a:p>
          <a:r>
            <a:rPr lang="en-US" b="1"/>
            <a:t>Social Value - Ecological Lifestyle - </a:t>
          </a:r>
          <a:r>
            <a:rPr lang="en-US"/>
            <a:t>Shows a preference for sustainable and green living.</a:t>
          </a:r>
        </a:p>
      </dgm:t>
    </dgm:pt>
    <dgm:pt modelId="{4E69EDCF-4B79-4D7D-B7BA-EB08E86CFE14}" type="parTrans" cxnId="{F0635469-C64A-4D0D-ABCA-39C13C5A93C4}">
      <dgm:prSet/>
      <dgm:spPr/>
      <dgm:t>
        <a:bodyPr/>
        <a:lstStyle/>
        <a:p>
          <a:endParaRPr lang="en-US"/>
        </a:p>
      </dgm:t>
    </dgm:pt>
    <dgm:pt modelId="{C8F650D2-5D3D-4442-9F1C-635C4EA17144}" type="sibTrans" cxnId="{F0635469-C64A-4D0D-ABCA-39C13C5A93C4}">
      <dgm:prSet/>
      <dgm:spPr/>
      <dgm:t>
        <a:bodyPr/>
        <a:lstStyle/>
        <a:p>
          <a:endParaRPr lang="en-US"/>
        </a:p>
      </dgm:t>
    </dgm:pt>
    <dgm:pt modelId="{78DDC058-062D-4FBB-86F5-DDCBD2936D0D}">
      <dgm:prSet/>
      <dgm:spPr/>
      <dgm:t>
        <a:bodyPr/>
        <a:lstStyle/>
        <a:p>
          <a:r>
            <a:rPr lang="en-US" b="1"/>
            <a:t>Social Value - Personal Creativity - </a:t>
          </a:r>
          <a:r>
            <a:rPr lang="en-US"/>
            <a:t>Reflects a consumer's value on personal expression and creativity.</a:t>
          </a:r>
        </a:p>
      </dgm:t>
    </dgm:pt>
    <dgm:pt modelId="{43AD01C7-40DD-41D2-8D45-F54CCFB39B11}" type="parTrans" cxnId="{21458150-9D0B-4D01-8B31-42EF0114FF9C}">
      <dgm:prSet/>
      <dgm:spPr/>
      <dgm:t>
        <a:bodyPr/>
        <a:lstStyle/>
        <a:p>
          <a:endParaRPr lang="en-US"/>
        </a:p>
      </dgm:t>
    </dgm:pt>
    <dgm:pt modelId="{DB5C3CEE-1B79-493A-A5A5-9B05CF2EF104}" type="sibTrans" cxnId="{21458150-9D0B-4D01-8B31-42EF0114FF9C}">
      <dgm:prSet/>
      <dgm:spPr/>
      <dgm:t>
        <a:bodyPr/>
        <a:lstStyle/>
        <a:p>
          <a:endParaRPr lang="en-US"/>
        </a:p>
      </dgm:t>
    </dgm:pt>
    <dgm:pt modelId="{3E88EE3D-087D-455D-9836-F1780CB33513}">
      <dgm:prSet/>
      <dgm:spPr/>
      <dgm:t>
        <a:bodyPr/>
        <a:lstStyle/>
        <a:p>
          <a:r>
            <a:rPr lang="en-US" b="1"/>
            <a:t>Social Value - Flexible Families - </a:t>
          </a:r>
          <a:r>
            <a:rPr lang="en-US"/>
            <a:t>May indicate modern family structures or values.</a:t>
          </a:r>
        </a:p>
      </dgm:t>
    </dgm:pt>
    <dgm:pt modelId="{3D11AED7-D35D-4A15-8371-A3DA805E143C}" type="parTrans" cxnId="{E5146650-C6F4-4BE0-802E-80547C3B35C7}">
      <dgm:prSet/>
      <dgm:spPr/>
      <dgm:t>
        <a:bodyPr/>
        <a:lstStyle/>
        <a:p>
          <a:endParaRPr lang="en-US"/>
        </a:p>
      </dgm:t>
    </dgm:pt>
    <dgm:pt modelId="{38B1CA35-CB19-4B97-9C78-A70D503FB020}" type="sibTrans" cxnId="{E5146650-C6F4-4BE0-802E-80547C3B35C7}">
      <dgm:prSet/>
      <dgm:spPr/>
      <dgm:t>
        <a:bodyPr/>
        <a:lstStyle/>
        <a:p>
          <a:endParaRPr lang="en-US"/>
        </a:p>
      </dgm:t>
    </dgm:pt>
    <dgm:pt modelId="{E7507D4D-E8CB-406E-9FC9-1CB7D698702B}" type="pres">
      <dgm:prSet presAssocID="{7AF246F8-E1A4-442C-BD88-31EC2722497A}" presName="Name0" presStyleCnt="0">
        <dgm:presLayoutVars>
          <dgm:dir/>
          <dgm:resizeHandles val="exact"/>
        </dgm:presLayoutVars>
      </dgm:prSet>
      <dgm:spPr/>
    </dgm:pt>
    <dgm:pt modelId="{0F953FC1-69FD-470A-9E42-79FF7C147253}" type="pres">
      <dgm:prSet presAssocID="{7AF246F8-E1A4-442C-BD88-31EC2722497A}" presName="cycle" presStyleCnt="0"/>
      <dgm:spPr/>
    </dgm:pt>
    <dgm:pt modelId="{C9651231-8F98-494E-92BF-A699187880BF}" type="pres">
      <dgm:prSet presAssocID="{B4789416-8904-4FA8-9B0A-57DF767DDD90}" presName="nodeFirstNode" presStyleLbl="node1" presStyleIdx="0" presStyleCnt="1" custScaleY="146005">
        <dgm:presLayoutVars>
          <dgm:bulletEnabled val="1"/>
        </dgm:presLayoutVars>
      </dgm:prSet>
      <dgm:spPr/>
    </dgm:pt>
  </dgm:ptLst>
  <dgm:cxnLst>
    <dgm:cxn modelId="{FF02872B-F1A8-4896-B857-77F24CFE962F}" srcId="{B4789416-8904-4FA8-9B0A-57DF767DDD90}" destId="{B7210471-474E-46FA-9E51-38BBF828BBD8}" srcOrd="1" destOrd="0" parTransId="{C92DF0C7-BA99-442D-989B-0C443D816BE9}" sibTransId="{B4E6A6C9-5C31-45D5-AAC7-15A0CFF6C595}"/>
    <dgm:cxn modelId="{C4EA445C-ED6F-4EBC-965F-E9B12DFB4A37}" type="presOf" srcId="{3C6B23C9-EBAB-4614-A731-227D21B7717B}" destId="{C9651231-8F98-494E-92BF-A699187880BF}" srcOrd="0" destOrd="4" presId="urn:microsoft.com/office/officeart/2005/8/layout/cycle3"/>
    <dgm:cxn modelId="{53102542-A63A-4BF7-B5D7-9E187E7E508D}" type="presOf" srcId="{45C4ED47-C61E-4994-923C-B9E60F17061E}" destId="{C9651231-8F98-494E-92BF-A699187880BF}" srcOrd="0" destOrd="10" presId="urn:microsoft.com/office/officeart/2005/8/layout/cycle3"/>
    <dgm:cxn modelId="{4DC9BC44-CADB-4E70-AC68-14C9762B3632}" srcId="{B4789416-8904-4FA8-9B0A-57DF767DDD90}" destId="{F86EE8D7-6A3A-43F0-8891-F9F38354ED91}" srcOrd="4" destOrd="0" parTransId="{B4AA1BD4-1FBB-4840-9871-7AAAA30DBBE7}" sibTransId="{77D14D8C-831A-4484-8D2B-137FB69CFFAD}"/>
    <dgm:cxn modelId="{58D51E65-EEF2-44A6-AADD-A762117A7E8A}" srcId="{7AF246F8-E1A4-442C-BD88-31EC2722497A}" destId="{B4789416-8904-4FA8-9B0A-57DF767DDD90}" srcOrd="0" destOrd="0" parTransId="{6B6ABF0E-EFE2-473E-B3CD-6EBB840574F3}" sibTransId="{318EEA7D-A58E-4289-9C7F-A79E24A4D595}"/>
    <dgm:cxn modelId="{D0D05B65-E4F2-44AC-8116-0DAB8EE0D1B0}" srcId="{B4789416-8904-4FA8-9B0A-57DF767DDD90}" destId="{45C4ED47-C61E-4994-923C-B9E60F17061E}" srcOrd="9" destOrd="0" parTransId="{73F6BE76-9C89-4CA9-BBD8-4B73D4027801}" sibTransId="{12B6BFA8-56D6-4D3A-B5CF-17348785B113}"/>
    <dgm:cxn modelId="{F0635469-C64A-4D0D-ABCA-39C13C5A93C4}" srcId="{B4789416-8904-4FA8-9B0A-57DF767DDD90}" destId="{54C403AE-9C39-416D-87DB-F2A667EC1D4C}" srcOrd="10" destOrd="0" parTransId="{4E69EDCF-4B79-4D7D-B7BA-EB08E86CFE14}" sibTransId="{C8F650D2-5D3D-4442-9F1C-635C4EA17144}"/>
    <dgm:cxn modelId="{84837E6A-8300-47F1-88AA-6449E7F42DB5}" type="presOf" srcId="{7AF246F8-E1A4-442C-BD88-31EC2722497A}" destId="{E7507D4D-E8CB-406E-9FC9-1CB7D698702B}" srcOrd="0" destOrd="0" presId="urn:microsoft.com/office/officeart/2005/8/layout/cycle3"/>
    <dgm:cxn modelId="{02D4A14A-E31A-432C-A286-F2AA15D1F5A1}" srcId="{B4789416-8904-4FA8-9B0A-57DF767DDD90}" destId="{D18E0363-3C05-4665-876D-85758BCD2769}" srcOrd="2" destOrd="0" parTransId="{9D3711F0-CEDE-4E33-95CB-487CC4F429E5}" sibTransId="{81A399F8-B6A3-4534-905F-7C90F2D34446}"/>
    <dgm:cxn modelId="{E5146650-C6F4-4BE0-802E-80547C3B35C7}" srcId="{B4789416-8904-4FA8-9B0A-57DF767DDD90}" destId="{3E88EE3D-087D-455D-9836-F1780CB33513}" srcOrd="12" destOrd="0" parTransId="{3D11AED7-D35D-4A15-8371-A3DA805E143C}" sibTransId="{38B1CA35-CB19-4B97-9C78-A70D503FB020}"/>
    <dgm:cxn modelId="{21458150-9D0B-4D01-8B31-42EF0114FF9C}" srcId="{B4789416-8904-4FA8-9B0A-57DF767DDD90}" destId="{78DDC058-062D-4FBB-86F5-DDCBD2936D0D}" srcOrd="11" destOrd="0" parTransId="{43AD01C7-40DD-41D2-8D45-F54CCFB39B11}" sibTransId="{DB5C3CEE-1B79-493A-A5A5-9B05CF2EF104}"/>
    <dgm:cxn modelId="{4B7C8992-F8CA-4434-AFAA-3E8E52088714}" type="presOf" srcId="{F86EE8D7-6A3A-43F0-8891-F9F38354ED91}" destId="{C9651231-8F98-494E-92BF-A699187880BF}" srcOrd="0" destOrd="5" presId="urn:microsoft.com/office/officeart/2005/8/layout/cycle3"/>
    <dgm:cxn modelId="{13F1F994-F751-4A26-AD04-549A4B3B9665}" type="presOf" srcId="{96A1B2DC-591C-4905-A376-4626DA4519A8}" destId="{C9651231-8F98-494E-92BF-A699187880BF}" srcOrd="0" destOrd="9" presId="urn:microsoft.com/office/officeart/2005/8/layout/cycle3"/>
    <dgm:cxn modelId="{3BF24B9C-891F-49B9-BE58-CA26E8B63049}" type="presOf" srcId="{B7210471-474E-46FA-9E51-38BBF828BBD8}" destId="{C9651231-8F98-494E-92BF-A699187880BF}" srcOrd="0" destOrd="2" presId="urn:microsoft.com/office/officeart/2005/8/layout/cycle3"/>
    <dgm:cxn modelId="{D264C19D-CDA9-4DAC-A008-A5F4F9C973EC}" type="presOf" srcId="{BBAB9417-C674-47CC-A4F5-194E72C0AF16}" destId="{C9651231-8F98-494E-92BF-A699187880BF}" srcOrd="0" destOrd="7" presId="urn:microsoft.com/office/officeart/2005/8/layout/cycle3"/>
    <dgm:cxn modelId="{0608CF9F-6DF5-4173-9AE8-EDCEADE93BA8}" srcId="{B4789416-8904-4FA8-9B0A-57DF767DDD90}" destId="{BBAB9417-C674-47CC-A4F5-194E72C0AF16}" srcOrd="6" destOrd="0" parTransId="{79A88A95-D9ED-4F7C-BF29-7CDCDD60C557}" sibTransId="{E7ACAAE5-D47F-40E1-8727-CC127B4A0FC0}"/>
    <dgm:cxn modelId="{BC488CBB-7D0B-4B83-9380-A425CE171A22}" type="presOf" srcId="{78DDC058-062D-4FBB-86F5-DDCBD2936D0D}" destId="{C9651231-8F98-494E-92BF-A699187880BF}" srcOrd="0" destOrd="12" presId="urn:microsoft.com/office/officeart/2005/8/layout/cycle3"/>
    <dgm:cxn modelId="{C1D396BD-B30B-45A2-9EE3-0447EF14011B}" type="presOf" srcId="{B4789416-8904-4FA8-9B0A-57DF767DDD90}" destId="{C9651231-8F98-494E-92BF-A699187880BF}" srcOrd="0" destOrd="0" presId="urn:microsoft.com/office/officeart/2005/8/layout/cycle3"/>
    <dgm:cxn modelId="{73CEA2C4-1EF3-420E-B85D-D8D687A8432A}" type="presOf" srcId="{54C403AE-9C39-416D-87DB-F2A667EC1D4C}" destId="{C9651231-8F98-494E-92BF-A699187880BF}" srcOrd="0" destOrd="11" presId="urn:microsoft.com/office/officeart/2005/8/layout/cycle3"/>
    <dgm:cxn modelId="{FB715BC5-711E-4DCF-A26D-C9DF9EF5AAD8}" type="presOf" srcId="{1B378E31-C9AA-49D8-AFD0-9640FC7C56DB}" destId="{C9651231-8F98-494E-92BF-A699187880BF}" srcOrd="0" destOrd="1" presId="urn:microsoft.com/office/officeart/2005/8/layout/cycle3"/>
    <dgm:cxn modelId="{C83703C7-2E34-40AF-9E38-88F989D73538}" type="presOf" srcId="{D18E0363-3C05-4665-876D-85758BCD2769}" destId="{C9651231-8F98-494E-92BF-A699187880BF}" srcOrd="0" destOrd="3" presId="urn:microsoft.com/office/officeart/2005/8/layout/cycle3"/>
    <dgm:cxn modelId="{E3409EC7-B1FD-42F8-9461-B4A4D68BF8A9}" srcId="{B4789416-8904-4FA8-9B0A-57DF767DDD90}" destId="{1B378E31-C9AA-49D8-AFD0-9640FC7C56DB}" srcOrd="0" destOrd="0" parTransId="{C6CC96A8-2835-4BE6-87B5-FBC828867A1A}" sibTransId="{3D1EB345-C8F2-4AA3-977C-D4E801632A83}"/>
    <dgm:cxn modelId="{14C196CD-6A38-4466-B722-3903CAFDBEF7}" type="presOf" srcId="{DA04EC52-7FBF-4F01-A32D-03D54813E8C5}" destId="{C9651231-8F98-494E-92BF-A699187880BF}" srcOrd="0" destOrd="8" presId="urn:microsoft.com/office/officeart/2005/8/layout/cycle3"/>
    <dgm:cxn modelId="{BB8AE3CD-0E91-4410-B241-1CC885EA6578}" srcId="{B4789416-8904-4FA8-9B0A-57DF767DDD90}" destId="{3C6B23C9-EBAB-4614-A731-227D21B7717B}" srcOrd="3" destOrd="0" parTransId="{0A05C96D-E586-4CBA-8B53-31C2B2FADC0D}" sibTransId="{E2CB0177-E37A-4065-AEB9-48CF5F5894B7}"/>
    <dgm:cxn modelId="{2C2BFED8-404B-4FD6-BE43-91D3B3EF3B5A}" srcId="{B4789416-8904-4FA8-9B0A-57DF767DDD90}" destId="{DA04EC52-7FBF-4F01-A32D-03D54813E8C5}" srcOrd="7" destOrd="0" parTransId="{F546F5E3-9AB6-4882-BFC8-5B8593B5E4EC}" sibTransId="{0296395D-F260-4B4A-B11A-75ED1BB984AB}"/>
    <dgm:cxn modelId="{87128CD9-1A8E-46B3-A4D7-F9041FBB173B}" type="presOf" srcId="{98C0E706-287B-4392-9C72-7CC37AC8B461}" destId="{C9651231-8F98-494E-92BF-A699187880BF}" srcOrd="0" destOrd="6" presId="urn:microsoft.com/office/officeart/2005/8/layout/cycle3"/>
    <dgm:cxn modelId="{F8DA78DF-8AC8-4057-95D1-79CE6F31BC50}" srcId="{B4789416-8904-4FA8-9B0A-57DF767DDD90}" destId="{98C0E706-287B-4392-9C72-7CC37AC8B461}" srcOrd="5" destOrd="0" parTransId="{915806DA-0E55-48D4-8CD2-7682F685028B}" sibTransId="{0A60A7D4-1FAA-4454-8BC5-2481CFAA1316}"/>
    <dgm:cxn modelId="{6ADF84F0-2759-42EB-B87E-9A7EE471264A}" type="presOf" srcId="{3E88EE3D-087D-455D-9836-F1780CB33513}" destId="{C9651231-8F98-494E-92BF-A699187880BF}" srcOrd="0" destOrd="13" presId="urn:microsoft.com/office/officeart/2005/8/layout/cycle3"/>
    <dgm:cxn modelId="{0CC24CF8-D220-42F1-A99E-CD1856789B0F}" srcId="{B4789416-8904-4FA8-9B0A-57DF767DDD90}" destId="{96A1B2DC-591C-4905-A376-4626DA4519A8}" srcOrd="8" destOrd="0" parTransId="{BEBE1AB5-B58E-4117-91EC-21F8D4B65C8A}" sibTransId="{09A8D668-F507-46F2-828C-B78C02782764}"/>
    <dgm:cxn modelId="{A10AFB0B-FD54-4C6F-8DC5-6A833919EEF8}" type="presParOf" srcId="{E7507D4D-E8CB-406E-9FC9-1CB7D698702B}" destId="{0F953FC1-69FD-470A-9E42-79FF7C147253}" srcOrd="0" destOrd="0" presId="urn:microsoft.com/office/officeart/2005/8/layout/cycle3"/>
    <dgm:cxn modelId="{1FAE9A53-DA63-43C2-A713-AD945E524F20}" type="presParOf" srcId="{0F953FC1-69FD-470A-9E42-79FF7C147253}" destId="{C9651231-8F98-494E-92BF-A699187880BF}" srcOrd="0"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F7A59-A4F9-42B7-8F01-23B5DC6D5F08}">
      <dsp:nvSpPr>
        <dsp:cNvPr id="0" name=""/>
        <dsp:cNvSpPr/>
      </dsp:nvSpPr>
      <dsp:spPr>
        <a:xfrm>
          <a:off x="802487" y="91509"/>
          <a:ext cx="846588" cy="84658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421C32-76DA-4D51-9340-6D191C1DFE55}">
      <dsp:nvSpPr>
        <dsp:cNvPr id="0" name=""/>
        <dsp:cNvSpPr/>
      </dsp:nvSpPr>
      <dsp:spPr>
        <a:xfrm>
          <a:off x="980271" y="269293"/>
          <a:ext cx="491021" cy="4910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74C395-CDF3-4C31-B8D6-5D6525E6EBF5}">
      <dsp:nvSpPr>
        <dsp:cNvPr id="0" name=""/>
        <dsp:cNvSpPr/>
      </dsp:nvSpPr>
      <dsp:spPr>
        <a:xfrm>
          <a:off x="1830487" y="91509"/>
          <a:ext cx="1995528" cy="846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Understanding the Challenge: </a:t>
          </a:r>
          <a:r>
            <a:rPr lang="en-US" sz="1100" kern="1200"/>
            <a:t>Define the business problem. Identifying top areas for cannabis store openings. Recognize the importance of a data-driven approach.</a:t>
          </a:r>
        </a:p>
      </dsp:txBody>
      <dsp:txXfrm>
        <a:off x="1830487" y="91509"/>
        <a:ext cx="1995528" cy="846588"/>
      </dsp:txXfrm>
    </dsp:sp>
    <dsp:sp modelId="{147B0617-EE04-4BD9-A80B-0F1E2250DB75}">
      <dsp:nvSpPr>
        <dsp:cNvPr id="0" name=""/>
        <dsp:cNvSpPr/>
      </dsp:nvSpPr>
      <dsp:spPr>
        <a:xfrm>
          <a:off x="4173722" y="91509"/>
          <a:ext cx="846588" cy="84658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C5516-637B-44AC-9713-439B1B1B3640}">
      <dsp:nvSpPr>
        <dsp:cNvPr id="0" name=""/>
        <dsp:cNvSpPr/>
      </dsp:nvSpPr>
      <dsp:spPr>
        <a:xfrm>
          <a:off x="4351505" y="269293"/>
          <a:ext cx="491021" cy="4910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86F216-7863-4439-B048-83BA549A7CFC}">
      <dsp:nvSpPr>
        <dsp:cNvPr id="0" name=""/>
        <dsp:cNvSpPr/>
      </dsp:nvSpPr>
      <dsp:spPr>
        <a:xfrm>
          <a:off x="5201721" y="91509"/>
          <a:ext cx="1995528" cy="846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Data Assimilation: Import necessary datasets. Merge and consolidate data for a holistic view.</a:t>
          </a:r>
        </a:p>
      </dsp:txBody>
      <dsp:txXfrm>
        <a:off x="5201721" y="91509"/>
        <a:ext cx="1995528" cy="846588"/>
      </dsp:txXfrm>
    </dsp:sp>
    <dsp:sp modelId="{9A602061-35AD-44C0-8C61-AF0A44B329D2}">
      <dsp:nvSpPr>
        <dsp:cNvPr id="0" name=""/>
        <dsp:cNvSpPr/>
      </dsp:nvSpPr>
      <dsp:spPr>
        <a:xfrm>
          <a:off x="7544956" y="91509"/>
          <a:ext cx="846588" cy="84658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72FB66-0E56-4D57-A9D4-5ED9E1980761}">
      <dsp:nvSpPr>
        <dsp:cNvPr id="0" name=""/>
        <dsp:cNvSpPr/>
      </dsp:nvSpPr>
      <dsp:spPr>
        <a:xfrm>
          <a:off x="7722740" y="269293"/>
          <a:ext cx="491021" cy="4910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E8152B-CBBC-4D1C-8013-0A7810B10A5F}">
      <dsp:nvSpPr>
        <dsp:cNvPr id="0" name=""/>
        <dsp:cNvSpPr/>
      </dsp:nvSpPr>
      <dsp:spPr>
        <a:xfrm>
          <a:off x="8572956" y="91509"/>
          <a:ext cx="1995528" cy="846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Exploratory Data Analysis (EDA): Dive deep into individual variables. Visualize distributions and relationships.</a:t>
          </a:r>
        </a:p>
      </dsp:txBody>
      <dsp:txXfrm>
        <a:off x="8572956" y="91509"/>
        <a:ext cx="1995528" cy="846588"/>
      </dsp:txXfrm>
    </dsp:sp>
    <dsp:sp modelId="{5D086285-2AC5-4CC0-8CF1-A6D02D24B10F}">
      <dsp:nvSpPr>
        <dsp:cNvPr id="0" name=""/>
        <dsp:cNvSpPr/>
      </dsp:nvSpPr>
      <dsp:spPr>
        <a:xfrm>
          <a:off x="802487" y="1639420"/>
          <a:ext cx="846588" cy="84658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C599A7-92A3-4202-94B1-7DB0115E0149}">
      <dsp:nvSpPr>
        <dsp:cNvPr id="0" name=""/>
        <dsp:cNvSpPr/>
      </dsp:nvSpPr>
      <dsp:spPr>
        <a:xfrm>
          <a:off x="980271" y="1817204"/>
          <a:ext cx="491021" cy="4910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5440B1-4DF6-4C7A-AC9E-05966A912315}">
      <dsp:nvSpPr>
        <dsp:cNvPr id="0" name=""/>
        <dsp:cNvSpPr/>
      </dsp:nvSpPr>
      <dsp:spPr>
        <a:xfrm>
          <a:off x="1830487" y="1639420"/>
          <a:ext cx="1995528" cy="846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Feature Engineering &amp; Selection: Correlation analysis to gauge variable importance. Employ stepwise forward, backward elimination, and sequential feature selection.</a:t>
          </a:r>
        </a:p>
      </dsp:txBody>
      <dsp:txXfrm>
        <a:off x="1830487" y="1639420"/>
        <a:ext cx="1995528" cy="846588"/>
      </dsp:txXfrm>
    </dsp:sp>
    <dsp:sp modelId="{2800899D-8C33-425B-BB1C-709DEC4F9037}">
      <dsp:nvSpPr>
        <dsp:cNvPr id="0" name=""/>
        <dsp:cNvSpPr/>
      </dsp:nvSpPr>
      <dsp:spPr>
        <a:xfrm>
          <a:off x="4173722" y="1639420"/>
          <a:ext cx="846588" cy="84658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56C6A4-000C-4ED3-B901-7ADA2C0E7180}">
      <dsp:nvSpPr>
        <dsp:cNvPr id="0" name=""/>
        <dsp:cNvSpPr/>
      </dsp:nvSpPr>
      <dsp:spPr>
        <a:xfrm>
          <a:off x="4351505" y="1817204"/>
          <a:ext cx="491021" cy="4910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D239AA-CB0B-4DAA-AFDA-A4464F97FEA6}">
      <dsp:nvSpPr>
        <dsp:cNvPr id="0" name=""/>
        <dsp:cNvSpPr/>
      </dsp:nvSpPr>
      <dsp:spPr>
        <a:xfrm>
          <a:off x="5201721" y="1639420"/>
          <a:ext cx="1995528" cy="846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Modeling: Selection of predictive models suitable for the dataset. Training and optimizing models on the data.</a:t>
          </a:r>
        </a:p>
      </dsp:txBody>
      <dsp:txXfrm>
        <a:off x="5201721" y="1639420"/>
        <a:ext cx="1995528" cy="846588"/>
      </dsp:txXfrm>
    </dsp:sp>
    <dsp:sp modelId="{E14BF82B-3996-40C4-ADF3-98A83668E5C8}">
      <dsp:nvSpPr>
        <dsp:cNvPr id="0" name=""/>
        <dsp:cNvSpPr/>
      </dsp:nvSpPr>
      <dsp:spPr>
        <a:xfrm>
          <a:off x="7544956" y="1639420"/>
          <a:ext cx="846588" cy="84658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90D8CD-55BD-48AB-B141-6CDB8E9D368D}">
      <dsp:nvSpPr>
        <dsp:cNvPr id="0" name=""/>
        <dsp:cNvSpPr/>
      </dsp:nvSpPr>
      <dsp:spPr>
        <a:xfrm>
          <a:off x="7722740" y="1817204"/>
          <a:ext cx="491021" cy="49102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73D3AA-EB7A-4EA1-A5CF-360596114189}">
      <dsp:nvSpPr>
        <dsp:cNvPr id="0" name=""/>
        <dsp:cNvSpPr/>
      </dsp:nvSpPr>
      <dsp:spPr>
        <a:xfrm>
          <a:off x="8572956" y="1639420"/>
          <a:ext cx="1995528" cy="846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Validation &amp; Evaluation: Use advanced techniques like decile charts and Lorenz curves. Assess model accuracy and reliability.</a:t>
          </a:r>
        </a:p>
      </dsp:txBody>
      <dsp:txXfrm>
        <a:off x="8572956" y="1639420"/>
        <a:ext cx="1995528" cy="846588"/>
      </dsp:txXfrm>
    </dsp:sp>
    <dsp:sp modelId="{312F9DA3-B187-47A7-88E3-6D431CF82955}">
      <dsp:nvSpPr>
        <dsp:cNvPr id="0" name=""/>
        <dsp:cNvSpPr/>
      </dsp:nvSpPr>
      <dsp:spPr>
        <a:xfrm>
          <a:off x="802487" y="3187332"/>
          <a:ext cx="846588" cy="84658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B01162-BC80-4FB8-9A14-895943A8890F}">
      <dsp:nvSpPr>
        <dsp:cNvPr id="0" name=""/>
        <dsp:cNvSpPr/>
      </dsp:nvSpPr>
      <dsp:spPr>
        <a:xfrm>
          <a:off x="980271" y="3365115"/>
          <a:ext cx="491021" cy="49102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7B589A-6FFA-4686-8F2E-88CB99589978}">
      <dsp:nvSpPr>
        <dsp:cNvPr id="0" name=""/>
        <dsp:cNvSpPr/>
      </dsp:nvSpPr>
      <dsp:spPr>
        <a:xfrm>
          <a:off x="1830487" y="3187332"/>
          <a:ext cx="1995528" cy="846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Insight Extraction &amp; Recommendations: Derive actionable insights from model predictions. Recommend the top 5 best store locations in Ontario.</a:t>
          </a:r>
        </a:p>
      </dsp:txBody>
      <dsp:txXfrm>
        <a:off x="1830487" y="3187332"/>
        <a:ext cx="1995528" cy="846588"/>
      </dsp:txXfrm>
    </dsp:sp>
    <dsp:sp modelId="{CA54AEF2-B8E8-4CEC-A820-17257513E427}">
      <dsp:nvSpPr>
        <dsp:cNvPr id="0" name=""/>
        <dsp:cNvSpPr/>
      </dsp:nvSpPr>
      <dsp:spPr>
        <a:xfrm>
          <a:off x="4173722" y="3187332"/>
          <a:ext cx="846588" cy="84658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57C3F0-5C4C-4732-8634-AAF564617BEC}">
      <dsp:nvSpPr>
        <dsp:cNvPr id="0" name=""/>
        <dsp:cNvSpPr/>
      </dsp:nvSpPr>
      <dsp:spPr>
        <a:xfrm>
          <a:off x="4351505" y="3365115"/>
          <a:ext cx="491021" cy="491021"/>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663D8B-00BD-4C93-BDBD-81CC7F4FC08E}">
      <dsp:nvSpPr>
        <dsp:cNvPr id="0" name=""/>
        <dsp:cNvSpPr/>
      </dsp:nvSpPr>
      <dsp:spPr>
        <a:xfrm>
          <a:off x="5201721" y="3187332"/>
          <a:ext cx="1995528" cy="846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Business Implementation: Strategize store openings based on recommendations. Monitor performance and recalibrate strategy as needed.</a:t>
          </a:r>
        </a:p>
      </dsp:txBody>
      <dsp:txXfrm>
        <a:off x="5201721" y="3187332"/>
        <a:ext cx="1995528" cy="8465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23DD5C-77B2-4457-B55C-77B233D1223B}">
      <dsp:nvSpPr>
        <dsp:cNvPr id="0" name=""/>
        <dsp:cNvSpPr/>
      </dsp:nvSpPr>
      <dsp:spPr>
        <a:xfrm>
          <a:off x="3157" y="382405"/>
          <a:ext cx="1677691" cy="5365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i="0" kern="1200"/>
            <a:t>Strategic Direction</a:t>
          </a:r>
          <a:r>
            <a:rPr lang="en-US" sz="1500" b="0" i="0" kern="1200"/>
            <a:t>:</a:t>
          </a:r>
          <a:endParaRPr lang="en-US" sz="1500" kern="1200"/>
        </a:p>
      </dsp:txBody>
      <dsp:txXfrm>
        <a:off x="3157" y="382405"/>
        <a:ext cx="1677691" cy="536595"/>
      </dsp:txXfrm>
    </dsp:sp>
    <dsp:sp modelId="{C2117A13-FB46-4817-A5B9-694F38697AED}">
      <dsp:nvSpPr>
        <dsp:cNvPr id="0" name=""/>
        <dsp:cNvSpPr/>
      </dsp:nvSpPr>
      <dsp:spPr>
        <a:xfrm>
          <a:off x="3157" y="919001"/>
          <a:ext cx="1677691" cy="230837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a:t>Aligns company's mission with actionable insights.</a:t>
          </a:r>
          <a:endParaRPr lang="en-US" sz="1500" kern="1200"/>
        </a:p>
        <a:p>
          <a:pPr marL="114300" lvl="1" indent="-114300" algn="l" defTabSz="666750">
            <a:lnSpc>
              <a:spcPct val="90000"/>
            </a:lnSpc>
            <a:spcBef>
              <a:spcPct val="0"/>
            </a:spcBef>
            <a:spcAft>
              <a:spcPct val="15000"/>
            </a:spcAft>
            <a:buChar char="•"/>
          </a:pPr>
          <a:r>
            <a:rPr lang="en-US" sz="1500" b="0" i="0" kern="1200"/>
            <a:t>Ensures all stakeholders work cohesively towards a common goal.</a:t>
          </a:r>
          <a:endParaRPr lang="en-US" sz="1500" kern="1200"/>
        </a:p>
      </dsp:txBody>
      <dsp:txXfrm>
        <a:off x="3157" y="919001"/>
        <a:ext cx="1677691" cy="2308373"/>
      </dsp:txXfrm>
    </dsp:sp>
    <dsp:sp modelId="{7E4B525F-1DAF-4334-A81A-031D4AB71896}">
      <dsp:nvSpPr>
        <dsp:cNvPr id="0" name=""/>
        <dsp:cNvSpPr/>
      </dsp:nvSpPr>
      <dsp:spPr>
        <a:xfrm>
          <a:off x="1915725" y="382405"/>
          <a:ext cx="1677691" cy="5365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i="0" kern="1200"/>
            <a:t>Informed Decision-Making</a:t>
          </a:r>
          <a:r>
            <a:rPr lang="en-US" sz="1500" b="0" i="0" kern="1200"/>
            <a:t>:</a:t>
          </a:r>
          <a:endParaRPr lang="en-US" sz="1500" kern="1200"/>
        </a:p>
      </dsp:txBody>
      <dsp:txXfrm>
        <a:off x="1915725" y="382405"/>
        <a:ext cx="1677691" cy="536595"/>
      </dsp:txXfrm>
    </dsp:sp>
    <dsp:sp modelId="{22384ADF-9152-4B6B-8278-41A3E2D31EF8}">
      <dsp:nvSpPr>
        <dsp:cNvPr id="0" name=""/>
        <dsp:cNvSpPr/>
      </dsp:nvSpPr>
      <dsp:spPr>
        <a:xfrm>
          <a:off x="1915725" y="919001"/>
          <a:ext cx="1677691" cy="230837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a:t>Data-driven insights offer clarity.</a:t>
          </a:r>
          <a:endParaRPr lang="en-US" sz="1500" kern="1200"/>
        </a:p>
        <a:p>
          <a:pPr marL="114300" lvl="1" indent="-114300" algn="l" defTabSz="666750">
            <a:lnSpc>
              <a:spcPct val="90000"/>
            </a:lnSpc>
            <a:spcBef>
              <a:spcPct val="0"/>
            </a:spcBef>
            <a:spcAft>
              <a:spcPct val="15000"/>
            </a:spcAft>
            <a:buChar char="•"/>
          </a:pPr>
          <a:r>
            <a:rPr lang="en-US" sz="1500" b="0" i="0" kern="1200"/>
            <a:t>Minimizes risks, maximizes ROI.</a:t>
          </a:r>
          <a:endParaRPr lang="en-US" sz="1500" kern="1200"/>
        </a:p>
      </dsp:txBody>
      <dsp:txXfrm>
        <a:off x="1915725" y="919001"/>
        <a:ext cx="1677691" cy="2308373"/>
      </dsp:txXfrm>
    </dsp:sp>
    <dsp:sp modelId="{A5B2AAC7-D1F7-4A2B-BF03-BA41D460EBC6}">
      <dsp:nvSpPr>
        <dsp:cNvPr id="0" name=""/>
        <dsp:cNvSpPr/>
      </dsp:nvSpPr>
      <dsp:spPr>
        <a:xfrm>
          <a:off x="3828293" y="382405"/>
          <a:ext cx="1677691" cy="5365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i="0" kern="1200"/>
            <a:t>Optimal Resource Allocation</a:t>
          </a:r>
          <a:r>
            <a:rPr lang="en-US" sz="1500" b="0" i="0" kern="1200"/>
            <a:t>:</a:t>
          </a:r>
          <a:endParaRPr lang="en-US" sz="1500" kern="1200"/>
        </a:p>
      </dsp:txBody>
      <dsp:txXfrm>
        <a:off x="3828293" y="382405"/>
        <a:ext cx="1677691" cy="536595"/>
      </dsp:txXfrm>
    </dsp:sp>
    <dsp:sp modelId="{989B0B2C-F78A-46D4-9772-FD0F70C3E294}">
      <dsp:nvSpPr>
        <dsp:cNvPr id="0" name=""/>
        <dsp:cNvSpPr/>
      </dsp:nvSpPr>
      <dsp:spPr>
        <a:xfrm>
          <a:off x="3828293" y="919001"/>
          <a:ext cx="1677691" cy="230837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a:t>Ensures investments (time, money, manpower) are directed to the most promising areas.</a:t>
          </a:r>
          <a:endParaRPr lang="en-US" sz="1500" kern="1200"/>
        </a:p>
        <a:p>
          <a:pPr marL="114300" lvl="1" indent="-114300" algn="l" defTabSz="666750">
            <a:lnSpc>
              <a:spcPct val="90000"/>
            </a:lnSpc>
            <a:spcBef>
              <a:spcPct val="0"/>
            </a:spcBef>
            <a:spcAft>
              <a:spcPct val="15000"/>
            </a:spcAft>
            <a:buChar char="•"/>
          </a:pPr>
          <a:r>
            <a:rPr lang="en-US" sz="1500" b="0" i="0" kern="1200"/>
            <a:t>Improves efficiency and profitability.</a:t>
          </a:r>
          <a:endParaRPr lang="en-US" sz="1500" kern="1200"/>
        </a:p>
      </dsp:txBody>
      <dsp:txXfrm>
        <a:off x="3828293" y="919001"/>
        <a:ext cx="1677691" cy="2308373"/>
      </dsp:txXfrm>
    </dsp:sp>
    <dsp:sp modelId="{6AA6A0F5-BBF2-4D09-9BF5-4D94B4225168}">
      <dsp:nvSpPr>
        <dsp:cNvPr id="0" name=""/>
        <dsp:cNvSpPr/>
      </dsp:nvSpPr>
      <dsp:spPr>
        <a:xfrm>
          <a:off x="5740861" y="382405"/>
          <a:ext cx="1677691" cy="5365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i="0" kern="1200"/>
            <a:t>Brand Reputation</a:t>
          </a:r>
          <a:r>
            <a:rPr lang="en-US" sz="1500" b="0" i="0" kern="1200"/>
            <a:t>:</a:t>
          </a:r>
          <a:endParaRPr lang="en-US" sz="1500" kern="1200"/>
        </a:p>
      </dsp:txBody>
      <dsp:txXfrm>
        <a:off x="5740861" y="382405"/>
        <a:ext cx="1677691" cy="536595"/>
      </dsp:txXfrm>
    </dsp:sp>
    <dsp:sp modelId="{45FEF720-A9DC-49FC-8837-53CE1C8F8F24}">
      <dsp:nvSpPr>
        <dsp:cNvPr id="0" name=""/>
        <dsp:cNvSpPr/>
      </dsp:nvSpPr>
      <dsp:spPr>
        <a:xfrm>
          <a:off x="5740861" y="919001"/>
          <a:ext cx="1677691" cy="230837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a:t>Making informed, strategic decisions enhances brand image.</a:t>
          </a:r>
          <a:endParaRPr lang="en-US" sz="1500" kern="1200"/>
        </a:p>
        <a:p>
          <a:pPr marL="114300" lvl="1" indent="-114300" algn="l" defTabSz="666750">
            <a:lnSpc>
              <a:spcPct val="90000"/>
            </a:lnSpc>
            <a:spcBef>
              <a:spcPct val="0"/>
            </a:spcBef>
            <a:spcAft>
              <a:spcPct val="15000"/>
            </a:spcAft>
            <a:buChar char="•"/>
          </a:pPr>
          <a:r>
            <a:rPr lang="en-US" sz="1500" b="0" i="0" kern="1200"/>
            <a:t>Positions Richard Boire Inc. as an industry leader in cannabis retail.</a:t>
          </a:r>
          <a:endParaRPr lang="en-US" sz="1500" kern="1200"/>
        </a:p>
      </dsp:txBody>
      <dsp:txXfrm>
        <a:off x="5740861" y="919001"/>
        <a:ext cx="1677691" cy="2308373"/>
      </dsp:txXfrm>
    </dsp:sp>
    <dsp:sp modelId="{C2458F8B-0350-4E26-90C9-45CDA9ACE330}">
      <dsp:nvSpPr>
        <dsp:cNvPr id="0" name=""/>
        <dsp:cNvSpPr/>
      </dsp:nvSpPr>
      <dsp:spPr>
        <a:xfrm>
          <a:off x="7653429" y="382405"/>
          <a:ext cx="1677691" cy="5365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i="0" kern="1200"/>
            <a:t>Future Growth</a:t>
          </a:r>
          <a:r>
            <a:rPr lang="en-US" sz="1500" b="0" i="0" kern="1200"/>
            <a:t>:</a:t>
          </a:r>
          <a:endParaRPr lang="en-US" sz="1500" kern="1200"/>
        </a:p>
      </dsp:txBody>
      <dsp:txXfrm>
        <a:off x="7653429" y="382405"/>
        <a:ext cx="1677691" cy="536595"/>
      </dsp:txXfrm>
    </dsp:sp>
    <dsp:sp modelId="{308113D5-FF1A-4801-AC8E-25CB6FB870A4}">
      <dsp:nvSpPr>
        <dsp:cNvPr id="0" name=""/>
        <dsp:cNvSpPr/>
      </dsp:nvSpPr>
      <dsp:spPr>
        <a:xfrm>
          <a:off x="7653429" y="919001"/>
          <a:ext cx="1677691" cy="230837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a:t>Insights today lay the foundation for tomorrow's expansion.</a:t>
          </a:r>
          <a:endParaRPr lang="en-US" sz="1500" kern="1200"/>
        </a:p>
        <a:p>
          <a:pPr marL="114300" lvl="1" indent="-114300" algn="l" defTabSz="666750">
            <a:lnSpc>
              <a:spcPct val="90000"/>
            </a:lnSpc>
            <a:spcBef>
              <a:spcPct val="0"/>
            </a:spcBef>
            <a:spcAft>
              <a:spcPct val="15000"/>
            </a:spcAft>
            <a:buChar char="•"/>
          </a:pPr>
          <a:r>
            <a:rPr lang="en-US" sz="1500" b="0" i="0" kern="1200"/>
            <a:t>Helps stakeholders anticipate and plan for future challenges.</a:t>
          </a:r>
          <a:endParaRPr lang="en-US" sz="1500" kern="1200"/>
        </a:p>
      </dsp:txBody>
      <dsp:txXfrm>
        <a:off x="7653429" y="919001"/>
        <a:ext cx="1677691" cy="2308373"/>
      </dsp:txXfrm>
    </dsp:sp>
    <dsp:sp modelId="{355ED40C-513A-413E-A190-09936DC4A479}">
      <dsp:nvSpPr>
        <dsp:cNvPr id="0" name=""/>
        <dsp:cNvSpPr/>
      </dsp:nvSpPr>
      <dsp:spPr>
        <a:xfrm>
          <a:off x="9565997" y="382405"/>
          <a:ext cx="1677691" cy="53659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i="0" kern="1200"/>
            <a:t>Stakeholder Confidence</a:t>
          </a:r>
          <a:r>
            <a:rPr lang="en-US" sz="1500" b="0" i="0" kern="1200"/>
            <a:t>:</a:t>
          </a:r>
          <a:endParaRPr lang="en-US" sz="1500" kern="1200"/>
        </a:p>
      </dsp:txBody>
      <dsp:txXfrm>
        <a:off x="9565997" y="382405"/>
        <a:ext cx="1677691" cy="536595"/>
      </dsp:txXfrm>
    </dsp:sp>
    <dsp:sp modelId="{03A42625-2171-4F83-A9E4-82A2E67866B0}">
      <dsp:nvSpPr>
        <dsp:cNvPr id="0" name=""/>
        <dsp:cNvSpPr/>
      </dsp:nvSpPr>
      <dsp:spPr>
        <a:xfrm>
          <a:off x="9565997" y="919001"/>
          <a:ext cx="1677691" cy="230837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a:t>Transparent, data-driven decisions instill confidence in investors, employees, and partners.</a:t>
          </a:r>
          <a:endParaRPr lang="en-US" sz="1500" kern="1200"/>
        </a:p>
        <a:p>
          <a:pPr marL="114300" lvl="1" indent="-114300" algn="l" defTabSz="666750">
            <a:lnSpc>
              <a:spcPct val="90000"/>
            </a:lnSpc>
            <a:spcBef>
              <a:spcPct val="0"/>
            </a:spcBef>
            <a:spcAft>
              <a:spcPct val="15000"/>
            </a:spcAft>
            <a:buChar char="•"/>
          </a:pPr>
          <a:r>
            <a:rPr lang="en-US" sz="1500" b="0" i="0" kern="1200"/>
            <a:t>Bolsters company stability and long-term vision.</a:t>
          </a:r>
          <a:endParaRPr lang="en-US" sz="1500" kern="1200"/>
        </a:p>
      </dsp:txBody>
      <dsp:txXfrm>
        <a:off x="9565997" y="919001"/>
        <a:ext cx="1677691" cy="23083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C5BD4-BB8A-4AB8-9338-448DF874A317}">
      <dsp:nvSpPr>
        <dsp:cNvPr id="0" name=""/>
        <dsp:cNvSpPr/>
      </dsp:nvSpPr>
      <dsp:spPr>
        <a:xfrm>
          <a:off x="0" y="186142"/>
          <a:ext cx="6189473" cy="9991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1" u="sng" kern="1200" dirty="0"/>
            <a:t>ECYACTUR (Unemployment Rate): </a:t>
          </a:r>
        </a:p>
        <a:p>
          <a:pPr marL="0" lvl="0" indent="0" algn="l" defTabSz="800100">
            <a:lnSpc>
              <a:spcPct val="90000"/>
            </a:lnSpc>
            <a:spcBef>
              <a:spcPct val="0"/>
            </a:spcBef>
            <a:spcAft>
              <a:spcPct val="35000"/>
            </a:spcAft>
            <a:buNone/>
          </a:pPr>
          <a:r>
            <a:rPr lang="en-IN" sz="1500" b="1" i="0" kern="1200" dirty="0"/>
            <a:t>Mean</a:t>
          </a:r>
          <a:r>
            <a:rPr lang="en-IN" sz="1500" b="0" i="0" kern="1200" dirty="0"/>
            <a:t>: 6.54, </a:t>
          </a:r>
          <a:r>
            <a:rPr lang="en-IN" sz="1500" b="1" i="0" kern="1200" dirty="0"/>
            <a:t>Median</a:t>
          </a:r>
          <a:r>
            <a:rPr lang="en-IN" sz="1500" b="0" i="0" kern="1200" dirty="0"/>
            <a:t>: 6.20, </a:t>
          </a:r>
          <a:r>
            <a:rPr lang="en-IN" sz="1500" b="1" i="0" kern="1200" dirty="0"/>
            <a:t>Standard Deviation</a:t>
          </a:r>
          <a:r>
            <a:rPr lang="en-IN" sz="1500" b="0" i="0" kern="1200" dirty="0"/>
            <a:t>: 2.53, </a:t>
          </a:r>
          <a:r>
            <a:rPr lang="en-IN" sz="1500" b="1" i="0" kern="1200" dirty="0"/>
            <a:t>Variance</a:t>
          </a:r>
          <a:r>
            <a:rPr lang="en-IN" sz="1500" b="0" i="0" kern="1200" dirty="0"/>
            <a:t>: 6.40, </a:t>
          </a:r>
          <a:r>
            <a:rPr lang="en-IN" sz="1500" b="1" i="0" kern="1200" dirty="0"/>
            <a:t>Range</a:t>
          </a:r>
          <a:r>
            <a:rPr lang="en-IN" sz="1500" b="0" i="0" kern="1200" dirty="0"/>
            <a:t>: [0, 25.20].</a:t>
          </a:r>
          <a:endParaRPr lang="en-US" sz="1500" kern="1200" dirty="0"/>
        </a:p>
      </dsp:txBody>
      <dsp:txXfrm>
        <a:off x="48776" y="234918"/>
        <a:ext cx="6091921" cy="901628"/>
      </dsp:txXfrm>
    </dsp:sp>
    <dsp:sp modelId="{1C3949E6-E189-4585-9B60-CF73B7E862DB}">
      <dsp:nvSpPr>
        <dsp:cNvPr id="0" name=""/>
        <dsp:cNvSpPr/>
      </dsp:nvSpPr>
      <dsp:spPr>
        <a:xfrm>
          <a:off x="0" y="1225642"/>
          <a:ext cx="6189473" cy="999180"/>
        </a:xfrm>
        <a:prstGeom prst="roundRect">
          <a:avLst/>
        </a:prstGeom>
        <a:solidFill>
          <a:schemeClr val="accent2">
            <a:hueOff val="216453"/>
            <a:satOff val="21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1" u="sng" kern="1200" dirty="0"/>
            <a:t>SV00271 (Social Value - Social Darwinism): </a:t>
          </a:r>
        </a:p>
        <a:p>
          <a:pPr marL="0" lvl="0" indent="0" algn="l" defTabSz="800100">
            <a:lnSpc>
              <a:spcPct val="90000"/>
            </a:lnSpc>
            <a:spcBef>
              <a:spcPct val="0"/>
            </a:spcBef>
            <a:spcAft>
              <a:spcPct val="35000"/>
            </a:spcAft>
            <a:buNone/>
          </a:pPr>
          <a:r>
            <a:rPr lang="en-IN" sz="1500" b="1" i="0" kern="1200" dirty="0"/>
            <a:t>Mean: 6.538869997384253, Median: 6.2, Standard Deviation: 2.5304210820602537, Minimum: 0.0, Maximum: 25.2</a:t>
          </a:r>
          <a:endParaRPr lang="en-US" sz="1500" kern="1200" dirty="0"/>
        </a:p>
      </dsp:txBody>
      <dsp:txXfrm>
        <a:off x="48776" y="1274418"/>
        <a:ext cx="6091921" cy="901628"/>
      </dsp:txXfrm>
    </dsp:sp>
    <dsp:sp modelId="{C7C3C8BD-BB6C-4748-9AE2-D6F01638469C}">
      <dsp:nvSpPr>
        <dsp:cNvPr id="0" name=""/>
        <dsp:cNvSpPr/>
      </dsp:nvSpPr>
      <dsp:spPr>
        <a:xfrm>
          <a:off x="0" y="2265142"/>
          <a:ext cx="6189473" cy="999180"/>
        </a:xfrm>
        <a:prstGeom prst="roundRect">
          <a:avLst/>
        </a:prstGeom>
        <a:solidFill>
          <a:schemeClr val="accent2">
            <a:hueOff val="432906"/>
            <a:satOff val="420"/>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i="1" u="sng" kern="1200" dirty="0"/>
            <a:t>HSTA002B (</a:t>
          </a:r>
          <a:r>
            <a:rPr lang="en-US" sz="1600" b="1" i="1" u="sng" kern="1200" dirty="0"/>
            <a:t>Spent on - Other tobacco products and smokers' supplies)</a:t>
          </a:r>
          <a:r>
            <a:rPr lang="en-IN" sz="1600" b="1" i="1" u="sng" kern="1200" dirty="0"/>
            <a:t>:</a:t>
          </a:r>
        </a:p>
        <a:p>
          <a:pPr marL="0" lvl="0" indent="0" algn="l" defTabSz="711200">
            <a:lnSpc>
              <a:spcPct val="90000"/>
            </a:lnSpc>
            <a:spcBef>
              <a:spcPct val="0"/>
            </a:spcBef>
            <a:spcAft>
              <a:spcPct val="35000"/>
            </a:spcAft>
            <a:buNone/>
          </a:pPr>
          <a:r>
            <a:rPr lang="en-IN" sz="1400" b="1" i="0" kern="1200" dirty="0"/>
            <a:t>Mean</a:t>
          </a:r>
          <a:r>
            <a:rPr lang="en-IN" sz="1400" b="0" i="0" kern="1200" dirty="0"/>
            <a:t>: 1.74, </a:t>
          </a:r>
          <a:r>
            <a:rPr lang="en-IN" sz="1400" b="1" i="0" kern="1200" dirty="0"/>
            <a:t>Median</a:t>
          </a:r>
          <a:r>
            <a:rPr lang="en-IN" sz="1400" b="0" i="0" kern="1200" dirty="0"/>
            <a:t>: 1.32, </a:t>
          </a:r>
          <a:r>
            <a:rPr lang="en-IN" sz="1400" b="1" i="0" kern="1200" dirty="0"/>
            <a:t>Standard Deviation</a:t>
          </a:r>
          <a:r>
            <a:rPr lang="en-IN" sz="1400" b="0" i="0" kern="1200" dirty="0"/>
            <a:t>: 1.37, </a:t>
          </a:r>
          <a:r>
            <a:rPr lang="en-IN" sz="1400" b="1" i="0" kern="1200" dirty="0"/>
            <a:t>Variance</a:t>
          </a:r>
          <a:r>
            <a:rPr lang="en-IN" sz="1400" b="0" i="0" kern="1200" dirty="0"/>
            <a:t>: 1.87, </a:t>
          </a:r>
          <a:r>
            <a:rPr lang="en-IN" sz="1400" b="1" i="0" kern="1200" dirty="0"/>
            <a:t>Range</a:t>
          </a:r>
          <a:r>
            <a:rPr lang="en-IN" sz="1400" b="0" i="0" kern="1200" dirty="0"/>
            <a:t>: [0, 8.70].</a:t>
          </a:r>
          <a:endParaRPr lang="en-US" sz="1400" kern="1200" dirty="0"/>
        </a:p>
      </dsp:txBody>
      <dsp:txXfrm>
        <a:off x="48776" y="2313918"/>
        <a:ext cx="6091921" cy="901628"/>
      </dsp:txXfrm>
    </dsp:sp>
    <dsp:sp modelId="{C9638F47-2508-4017-A739-5BC807D1E67D}">
      <dsp:nvSpPr>
        <dsp:cNvPr id="0" name=""/>
        <dsp:cNvSpPr/>
      </dsp:nvSpPr>
      <dsp:spPr>
        <a:xfrm>
          <a:off x="0" y="3304642"/>
          <a:ext cx="6189473" cy="999180"/>
        </a:xfrm>
        <a:prstGeom prst="roundRect">
          <a:avLst/>
        </a:prstGeom>
        <a:solidFill>
          <a:schemeClr val="accent2">
            <a:hueOff val="649359"/>
            <a:satOff val="629"/>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i="1" u="sng" kern="1200" dirty="0"/>
            <a:t>WSWORTHV (</a:t>
          </a:r>
          <a:r>
            <a:rPr lang="en-IN" sz="1600" b="1" i="1" u="sng" kern="1200" dirty="0" err="1"/>
            <a:t>WealthScapes</a:t>
          </a:r>
          <a:r>
            <a:rPr lang="en-IN" sz="1600" b="1" i="1" u="sng" kern="1200" dirty="0"/>
            <a:t> Net Worth – Value): </a:t>
          </a:r>
        </a:p>
        <a:p>
          <a:pPr marL="0" lvl="0" indent="0" algn="l" defTabSz="711200">
            <a:lnSpc>
              <a:spcPct val="90000"/>
            </a:lnSpc>
            <a:spcBef>
              <a:spcPct val="0"/>
            </a:spcBef>
            <a:spcAft>
              <a:spcPct val="35000"/>
            </a:spcAft>
            <a:buNone/>
          </a:pPr>
          <a:r>
            <a:rPr lang="en-IN" sz="1400" b="1" i="0" kern="1200" dirty="0"/>
            <a:t>Mean</a:t>
          </a:r>
          <a:r>
            <a:rPr lang="en-IN" sz="1400" b="0" i="0" kern="1200" dirty="0"/>
            <a:t>: 1,210,874, </a:t>
          </a:r>
          <a:r>
            <a:rPr lang="en-IN" sz="1400" b="1" i="0" kern="1200" dirty="0"/>
            <a:t>Median</a:t>
          </a:r>
          <a:r>
            <a:rPr lang="en-IN" sz="1400" b="0" i="0" kern="1200" dirty="0"/>
            <a:t>: 921,522, </a:t>
          </a:r>
          <a:r>
            <a:rPr lang="en-IN" sz="1400" b="1" i="0" kern="1200" dirty="0"/>
            <a:t>Standard Deviation</a:t>
          </a:r>
          <a:r>
            <a:rPr lang="en-IN" sz="1400" b="0" i="0" kern="1200" dirty="0"/>
            <a:t>: 1,111,168, </a:t>
          </a:r>
          <a:r>
            <a:rPr lang="en-IN" sz="1400" b="1" i="0" kern="1200" dirty="0"/>
            <a:t>Range</a:t>
          </a:r>
          <a:r>
            <a:rPr lang="en-IN" sz="1400" b="0" i="0" kern="1200" dirty="0"/>
            <a:t>: [-1,722.08, 12,099,540].</a:t>
          </a:r>
          <a:endParaRPr lang="en-US" sz="1400" kern="1200" dirty="0"/>
        </a:p>
      </dsp:txBody>
      <dsp:txXfrm>
        <a:off x="48776" y="3353418"/>
        <a:ext cx="6091921" cy="901628"/>
      </dsp:txXfrm>
    </dsp:sp>
    <dsp:sp modelId="{25DA762C-359A-4A54-9807-1B909557318F}">
      <dsp:nvSpPr>
        <dsp:cNvPr id="0" name=""/>
        <dsp:cNvSpPr/>
      </dsp:nvSpPr>
      <dsp:spPr>
        <a:xfrm>
          <a:off x="0" y="4344142"/>
          <a:ext cx="6189473" cy="999180"/>
        </a:xfrm>
        <a:prstGeom prst="roundRect">
          <a:avLst/>
        </a:prstGeom>
        <a:solidFill>
          <a:schemeClr val="accent2">
            <a:hueOff val="865812"/>
            <a:satOff val="839"/>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i="1" u="sng" kern="1200" dirty="0"/>
            <a:t>WSD2AR (</a:t>
          </a:r>
          <a:r>
            <a:rPr lang="en-IN" sz="1600" b="1" i="1" u="sng" kern="1200" dirty="0" err="1"/>
            <a:t>Debt:Asset</a:t>
          </a:r>
          <a:r>
            <a:rPr lang="en-IN" sz="1600" b="1" i="1" u="sng" kern="1200" dirty="0"/>
            <a:t> Ratio): </a:t>
          </a:r>
        </a:p>
        <a:p>
          <a:pPr marL="0" lvl="0" indent="0" algn="l" defTabSz="711200">
            <a:lnSpc>
              <a:spcPct val="90000"/>
            </a:lnSpc>
            <a:spcBef>
              <a:spcPct val="0"/>
            </a:spcBef>
            <a:spcAft>
              <a:spcPct val="35000"/>
            </a:spcAft>
            <a:buNone/>
          </a:pPr>
          <a:r>
            <a:rPr lang="en-IN" sz="1400" b="1" i="0" kern="1200" dirty="0"/>
            <a:t>Mean</a:t>
          </a:r>
          <a:r>
            <a:rPr lang="en-IN" sz="1400" b="0" i="0" kern="1200" dirty="0"/>
            <a:t>: 0.19, </a:t>
          </a:r>
          <a:r>
            <a:rPr lang="en-IN" sz="1400" b="1" i="0" kern="1200" dirty="0"/>
            <a:t>Median</a:t>
          </a:r>
          <a:r>
            <a:rPr lang="en-IN" sz="1400" b="0" i="0" kern="1200" dirty="0"/>
            <a:t>: 0.18, </a:t>
          </a:r>
          <a:r>
            <a:rPr lang="en-IN" sz="1400" b="1" i="0" kern="1200" dirty="0"/>
            <a:t>Standard Deviation</a:t>
          </a:r>
          <a:r>
            <a:rPr lang="en-IN" sz="1400" b="0" i="0" kern="1200" dirty="0"/>
            <a:t>: 0.08, </a:t>
          </a:r>
          <a:r>
            <a:rPr lang="en-IN" sz="1400" b="1" i="0" kern="1200" dirty="0"/>
            <a:t>Variance</a:t>
          </a:r>
          <a:r>
            <a:rPr lang="en-IN" sz="1400" b="0" i="0" kern="1200" dirty="0"/>
            <a:t>: 0.0066, </a:t>
          </a:r>
          <a:r>
            <a:rPr lang="en-IN" sz="1400" b="1" i="0" kern="1200" dirty="0"/>
            <a:t>Range</a:t>
          </a:r>
          <a:r>
            <a:rPr lang="en-IN" sz="1400" b="0" i="0" kern="1200" dirty="0"/>
            <a:t>: [0, 1.06].</a:t>
          </a:r>
          <a:endParaRPr lang="en-US" sz="1400" kern="1200" dirty="0"/>
        </a:p>
      </dsp:txBody>
      <dsp:txXfrm>
        <a:off x="48776" y="4392918"/>
        <a:ext cx="6091921" cy="901628"/>
      </dsp:txXfrm>
    </dsp:sp>
    <dsp:sp modelId="{63EDA7DE-F087-44FF-9BDD-6BA8A0816747}">
      <dsp:nvSpPr>
        <dsp:cNvPr id="0" name=""/>
        <dsp:cNvSpPr/>
      </dsp:nvSpPr>
      <dsp:spPr>
        <a:xfrm>
          <a:off x="0" y="5383642"/>
          <a:ext cx="6189473" cy="999180"/>
        </a:xfrm>
        <a:prstGeom prst="roundRect">
          <a:avLst/>
        </a:prstGeom>
        <a:solidFill>
          <a:schemeClr val="accent2">
            <a:hueOff val="1082265"/>
            <a:satOff val="1049"/>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IN" sz="1400" b="0" i="0" kern="1200" dirty="0"/>
            <a:t>These statistics provide an in-depth view of the distribution of the selected independent variables, capturing central tendencies, dispersions, and overall variability. Each variable offers unique insights into different facets of the dataset, paving the way for a comprehensive analysis.</a:t>
          </a:r>
          <a:endParaRPr lang="en-US" sz="1400" kern="1200" dirty="0"/>
        </a:p>
      </dsp:txBody>
      <dsp:txXfrm>
        <a:off x="48776" y="5432418"/>
        <a:ext cx="6091921" cy="9016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EEE8A5-8693-4665-B451-21A4A5767C71}">
      <dsp:nvSpPr>
        <dsp:cNvPr id="0" name=""/>
        <dsp:cNvSpPr/>
      </dsp:nvSpPr>
      <dsp:spPr>
        <a:xfrm>
          <a:off x="699329" y="1210"/>
          <a:ext cx="3195799" cy="191747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ECYACTUR (Unemployment Rate) </a:t>
          </a:r>
          <a:r>
            <a:rPr lang="en-US" sz="1300" kern="1200" dirty="0"/>
            <a:t>Importance: The unemployment rate serves as a significant economic indicator, reflecting the health of the job market in a particular region. A higher rate might suggest economic stagnation, possibly leading to reduced purchasing power. In the context of cannabis sales, understanding the unemployment rate can offer insights into the potential spending capacity of consumers in different areas.</a:t>
          </a:r>
        </a:p>
      </dsp:txBody>
      <dsp:txXfrm>
        <a:off x="699329" y="1210"/>
        <a:ext cx="3195799" cy="1917479"/>
      </dsp:txXfrm>
    </dsp:sp>
    <dsp:sp modelId="{A37B2D13-6C9F-4A59-B110-A2A9FCF9E17B}">
      <dsp:nvSpPr>
        <dsp:cNvPr id="0" name=""/>
        <dsp:cNvSpPr/>
      </dsp:nvSpPr>
      <dsp:spPr>
        <a:xfrm>
          <a:off x="4214709" y="1210"/>
          <a:ext cx="3195799" cy="191747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SV00271 (Social Value - Social Darwinism)</a:t>
          </a:r>
          <a:r>
            <a:rPr lang="en-US" sz="1400" u="sng" kern="1200" dirty="0"/>
            <a:t> </a:t>
          </a:r>
          <a:r>
            <a:rPr lang="en-US" sz="1300" kern="1200" dirty="0"/>
            <a:t>Importance: This metric provides a sociological perspective, shedding light on the societal values and beliefs prevalent in different regions. Areas with higher values might indicate a more competitive, individualistic population. Such insights can be pivotal in tailoring marketing strategies, understanding consumer behavior, and predicting the acceptance of cannabis products.</a:t>
          </a:r>
        </a:p>
      </dsp:txBody>
      <dsp:txXfrm>
        <a:off x="4214709" y="1210"/>
        <a:ext cx="3195799" cy="1917479"/>
      </dsp:txXfrm>
    </dsp:sp>
    <dsp:sp modelId="{F686A7B8-603D-40F0-8114-DC5EFA5C31CC}">
      <dsp:nvSpPr>
        <dsp:cNvPr id="0" name=""/>
        <dsp:cNvSpPr/>
      </dsp:nvSpPr>
      <dsp:spPr>
        <a:xfrm>
          <a:off x="7730088" y="1210"/>
          <a:ext cx="3195799" cy="191747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HSTA002B (Spent on - Other tobacco products and smokers' supplies</a:t>
          </a:r>
          <a:r>
            <a:rPr lang="en-US" sz="1400" b="1" kern="1200" dirty="0"/>
            <a:t>)</a:t>
          </a:r>
        </a:p>
        <a:p>
          <a:pPr marL="0" lvl="0" indent="0" algn="ctr" defTabSz="622300">
            <a:lnSpc>
              <a:spcPct val="90000"/>
            </a:lnSpc>
            <a:spcBef>
              <a:spcPct val="0"/>
            </a:spcBef>
            <a:spcAft>
              <a:spcPct val="35000"/>
            </a:spcAft>
            <a:buNone/>
          </a:pPr>
          <a:r>
            <a:rPr lang="en-US" sz="1200" kern="1200" dirty="0"/>
            <a:t>Importance: Spending on tobacco products and related supplies can be a proxy for the prevalence of smoking habits in a region. Areas with higher spending might have a population more inclined towards smoking, suggesting potential receptiveness to cannabis products. It can also indicate disposable income dedicated to such recreational activities.</a:t>
          </a:r>
        </a:p>
      </dsp:txBody>
      <dsp:txXfrm>
        <a:off x="7730088" y="1210"/>
        <a:ext cx="3195799" cy="1917479"/>
      </dsp:txXfrm>
    </dsp:sp>
    <dsp:sp modelId="{8660D505-B9C0-44EB-BD47-A0A08DFDCC53}">
      <dsp:nvSpPr>
        <dsp:cNvPr id="0" name=""/>
        <dsp:cNvSpPr/>
      </dsp:nvSpPr>
      <dsp:spPr>
        <a:xfrm>
          <a:off x="699329" y="2238270"/>
          <a:ext cx="3195799" cy="191747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WSWORTHV (</a:t>
          </a:r>
          <a:r>
            <a:rPr lang="en-US" sz="1400" b="1" u="sng" kern="1200" dirty="0" err="1"/>
            <a:t>WealthScapes</a:t>
          </a:r>
          <a:r>
            <a:rPr lang="en-US" sz="1400" b="1" u="sng" kern="1200" dirty="0"/>
            <a:t> Net Worth - Value)</a:t>
          </a:r>
        </a:p>
        <a:p>
          <a:pPr marL="0" lvl="0" indent="0" algn="ctr" defTabSz="622300">
            <a:lnSpc>
              <a:spcPct val="90000"/>
            </a:lnSpc>
            <a:spcBef>
              <a:spcPct val="0"/>
            </a:spcBef>
            <a:spcAft>
              <a:spcPct val="35000"/>
            </a:spcAft>
            <a:buNone/>
          </a:pPr>
          <a:r>
            <a:rPr lang="en-US" sz="1200" kern="1200" dirty="0"/>
            <a:t> Importance: Net worth provides a snapshot of the wealth and financial health of households in a region. Higher net worth might indicate areas with affluent consumers, possibly leading to higher spending capacity. For a business like Richard </a:t>
          </a:r>
          <a:r>
            <a:rPr lang="en-US" sz="1200" kern="1200" dirty="0" err="1"/>
            <a:t>Boire</a:t>
          </a:r>
          <a:r>
            <a:rPr lang="en-US" sz="1200" kern="1200" dirty="0"/>
            <a:t> Inc., understanding regional net worth can help in pricing strategies and store placement.</a:t>
          </a:r>
        </a:p>
      </dsp:txBody>
      <dsp:txXfrm>
        <a:off x="699329" y="2238270"/>
        <a:ext cx="3195799" cy="1917479"/>
      </dsp:txXfrm>
    </dsp:sp>
    <dsp:sp modelId="{4574DA4A-2B40-489F-A677-46C16708BABF}">
      <dsp:nvSpPr>
        <dsp:cNvPr id="0" name=""/>
        <dsp:cNvSpPr/>
      </dsp:nvSpPr>
      <dsp:spPr>
        <a:xfrm>
          <a:off x="4214709" y="2238270"/>
          <a:ext cx="3195799" cy="19174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u="sng" kern="1200" dirty="0"/>
            <a:t>WSD2AR (</a:t>
          </a:r>
          <a:r>
            <a:rPr lang="en-US" sz="1400" b="1" u="sng" kern="1200" dirty="0" err="1"/>
            <a:t>Debt:Asset</a:t>
          </a:r>
          <a:r>
            <a:rPr lang="en-US" sz="1400" b="1" u="sng" kern="1200" dirty="0"/>
            <a:t> Ratio)</a:t>
          </a:r>
        </a:p>
        <a:p>
          <a:pPr marL="0" lvl="0" indent="0" algn="ctr" defTabSz="622300">
            <a:lnSpc>
              <a:spcPct val="90000"/>
            </a:lnSpc>
            <a:spcBef>
              <a:spcPct val="0"/>
            </a:spcBef>
            <a:spcAft>
              <a:spcPct val="35000"/>
            </a:spcAft>
            <a:buNone/>
          </a:pPr>
          <a:r>
            <a:rPr lang="en-US" sz="1300" kern="1200" dirty="0"/>
            <a:t> Importance: The debt-to-asset ratio offers insights into the financial leverage and risk exposure of households. A higher ratio indicates more debt relative to assets, suggesting potential financial strain. In the context of cannabis sales, areas with high debt-to-asset ratios might exhibit cautious spending behavior, impacting sales potential.</a:t>
          </a:r>
        </a:p>
      </dsp:txBody>
      <dsp:txXfrm>
        <a:off x="4214709" y="2238270"/>
        <a:ext cx="3195799" cy="1917479"/>
      </dsp:txXfrm>
    </dsp:sp>
    <dsp:sp modelId="{9F12F248-8F73-47FC-A5E0-F487BCC3C1AD}">
      <dsp:nvSpPr>
        <dsp:cNvPr id="0" name=""/>
        <dsp:cNvSpPr/>
      </dsp:nvSpPr>
      <dsp:spPr>
        <a:xfrm>
          <a:off x="7730088" y="2238270"/>
          <a:ext cx="3195799" cy="191747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 summary, these variables provide multifaceted insights into the economic, sociological, and financial aspects of different regions. Their statistics help in understanding regional variations, predicting consumer behavior, and making informed business decisions.</a:t>
          </a:r>
        </a:p>
      </dsp:txBody>
      <dsp:txXfrm>
        <a:off x="7730088" y="2238270"/>
        <a:ext cx="3195799" cy="19174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51231-8F98-494E-92BF-A699187880BF}">
      <dsp:nvSpPr>
        <dsp:cNvPr id="0" name=""/>
        <dsp:cNvSpPr/>
      </dsp:nvSpPr>
      <dsp:spPr>
        <a:xfrm>
          <a:off x="0" y="71351"/>
          <a:ext cx="7668882" cy="5598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Selected Features:</a:t>
          </a:r>
          <a:endParaRPr lang="en-US" sz="1700" kern="1200"/>
        </a:p>
        <a:p>
          <a:pPr marL="114300" lvl="1" indent="-114300" algn="l" defTabSz="577850">
            <a:lnSpc>
              <a:spcPct val="90000"/>
            </a:lnSpc>
            <a:spcBef>
              <a:spcPct val="0"/>
            </a:spcBef>
            <a:spcAft>
              <a:spcPct val="15000"/>
            </a:spcAft>
            <a:buChar char="•"/>
          </a:pPr>
          <a:r>
            <a:rPr lang="en-US" sz="1300" b="1" kern="1200"/>
            <a:t>Spent on Tobacco and Alcoholic Beverages - </a:t>
          </a:r>
          <a:r>
            <a:rPr lang="en-US" sz="1300" kern="1200"/>
            <a:t>Indicates consumer habits related to controlled substances.</a:t>
          </a:r>
        </a:p>
        <a:p>
          <a:pPr marL="114300" lvl="1" indent="-114300" algn="l" defTabSz="577850">
            <a:lnSpc>
              <a:spcPct val="90000"/>
            </a:lnSpc>
            <a:spcBef>
              <a:spcPct val="0"/>
            </a:spcBef>
            <a:spcAft>
              <a:spcPct val="15000"/>
            </a:spcAft>
            <a:buChar char="•"/>
          </a:pPr>
          <a:r>
            <a:rPr lang="en-US" sz="1300" b="1" kern="1200"/>
            <a:t>Religion - Catholic - </a:t>
          </a:r>
          <a:r>
            <a:rPr lang="en-US" sz="1300" kern="1200"/>
            <a:t>May suggest cultural or societal attitudes towards cannabis.</a:t>
          </a:r>
        </a:p>
        <a:p>
          <a:pPr marL="114300" lvl="1" indent="-114300" algn="l" defTabSz="577850">
            <a:lnSpc>
              <a:spcPct val="90000"/>
            </a:lnSpc>
            <a:spcBef>
              <a:spcPct val="0"/>
            </a:spcBef>
            <a:spcAft>
              <a:spcPct val="15000"/>
            </a:spcAft>
            <a:buChar char="•"/>
          </a:pPr>
          <a:r>
            <a:rPr lang="en-US" sz="1300" b="1" kern="1200"/>
            <a:t>Travel To Work By Car As Passenger - </a:t>
          </a:r>
          <a:r>
            <a:rPr lang="en-US" sz="1300" kern="1200"/>
            <a:t>Could indicate socio-economic factors or urban vs. suburban living.</a:t>
          </a:r>
        </a:p>
        <a:p>
          <a:pPr marL="114300" lvl="1" indent="-114300" algn="l" defTabSz="577850">
            <a:lnSpc>
              <a:spcPct val="90000"/>
            </a:lnSpc>
            <a:spcBef>
              <a:spcPct val="0"/>
            </a:spcBef>
            <a:spcAft>
              <a:spcPct val="15000"/>
            </a:spcAft>
            <a:buChar char="•"/>
          </a:pPr>
          <a:r>
            <a:rPr lang="en-US" sz="1300" b="1" kern="1200"/>
            <a:t>Immigrant Place of Birth - South America - </a:t>
          </a:r>
          <a:r>
            <a:rPr lang="en-US" sz="1300" kern="1200"/>
            <a:t>Highlights possible cultural or regional influences on cannabis spending.</a:t>
          </a:r>
        </a:p>
        <a:p>
          <a:pPr marL="114300" lvl="1" indent="-114300" algn="l" defTabSz="577850">
            <a:lnSpc>
              <a:spcPct val="90000"/>
            </a:lnSpc>
            <a:spcBef>
              <a:spcPct val="0"/>
            </a:spcBef>
            <a:spcAft>
              <a:spcPct val="15000"/>
            </a:spcAft>
            <a:buChar char="•"/>
          </a:pPr>
          <a:r>
            <a:rPr lang="en-US" sz="1300" b="1" kern="1200"/>
            <a:t>Spent on Recreation - </a:t>
          </a:r>
          <a:r>
            <a:rPr lang="en-US" sz="1300" kern="1200"/>
            <a:t>A reflection of disposable income or lifestyle choices.</a:t>
          </a:r>
        </a:p>
        <a:p>
          <a:pPr marL="114300" lvl="1" indent="-114300" algn="l" defTabSz="577850">
            <a:lnSpc>
              <a:spcPct val="90000"/>
            </a:lnSpc>
            <a:spcBef>
              <a:spcPct val="0"/>
            </a:spcBef>
            <a:spcAft>
              <a:spcPct val="15000"/>
            </a:spcAft>
            <a:buChar char="•"/>
          </a:pPr>
          <a:r>
            <a:rPr lang="en-US" sz="1300" b="1" kern="1200"/>
            <a:t>Households with Income $100,000 Or Over - </a:t>
          </a:r>
          <a:r>
            <a:rPr lang="en-US" sz="1300" kern="1200"/>
            <a:t>Indicative of economic well-being and possibly disposable income.</a:t>
          </a:r>
        </a:p>
        <a:p>
          <a:pPr marL="114300" lvl="1" indent="-114300" algn="l" defTabSz="577850">
            <a:lnSpc>
              <a:spcPct val="90000"/>
            </a:lnSpc>
            <a:spcBef>
              <a:spcPct val="0"/>
            </a:spcBef>
            <a:spcAft>
              <a:spcPct val="15000"/>
            </a:spcAft>
            <a:buChar char="•"/>
          </a:pPr>
          <a:r>
            <a:rPr lang="en-US" sz="1300" b="1" kern="1200"/>
            <a:t>Spent on Home Security Devices - </a:t>
          </a:r>
          <a:r>
            <a:rPr lang="en-US" sz="1300" kern="1200"/>
            <a:t>Might suggest security-conscious consumers or those with properties to protect.</a:t>
          </a:r>
        </a:p>
        <a:p>
          <a:pPr marL="114300" lvl="1" indent="-114300" algn="l" defTabSz="577850">
            <a:lnSpc>
              <a:spcPct val="90000"/>
            </a:lnSpc>
            <a:spcBef>
              <a:spcPct val="0"/>
            </a:spcBef>
            <a:spcAft>
              <a:spcPct val="15000"/>
            </a:spcAft>
            <a:buChar char="•"/>
          </a:pPr>
          <a:r>
            <a:rPr lang="en-US" sz="1300" b="1" kern="1200" dirty="0"/>
            <a:t>Spent on Other Medicines and Pharmaceutical Products - </a:t>
          </a:r>
          <a:r>
            <a:rPr lang="en-US" sz="1300" kern="1200" dirty="0"/>
            <a:t>Indicates health-conscious consumers or those with medical needs.</a:t>
          </a:r>
        </a:p>
        <a:p>
          <a:pPr marL="114300" lvl="1" indent="-114300" algn="l" defTabSz="577850">
            <a:lnSpc>
              <a:spcPct val="90000"/>
            </a:lnSpc>
            <a:spcBef>
              <a:spcPct val="0"/>
            </a:spcBef>
            <a:spcAft>
              <a:spcPct val="15000"/>
            </a:spcAft>
            <a:buChar char="•"/>
          </a:pPr>
          <a:r>
            <a:rPr lang="en-US" sz="1300" b="1" kern="1200"/>
            <a:t>Spent on Home Entertainment Equipment and Services - </a:t>
          </a:r>
          <a:r>
            <a:rPr lang="en-US" sz="1300" kern="1200"/>
            <a:t>Reflects recreational habits and disposable income.</a:t>
          </a:r>
        </a:p>
        <a:p>
          <a:pPr marL="114300" lvl="1" indent="-114300" algn="l" defTabSz="577850">
            <a:lnSpc>
              <a:spcPct val="90000"/>
            </a:lnSpc>
            <a:spcBef>
              <a:spcPct val="0"/>
            </a:spcBef>
            <a:spcAft>
              <a:spcPct val="15000"/>
            </a:spcAft>
            <a:buChar char="•"/>
          </a:pPr>
          <a:r>
            <a:rPr lang="en-US" sz="1300" b="1" kern="1200"/>
            <a:t>Spent on Video Game Systems and Accessories - </a:t>
          </a:r>
          <a:r>
            <a:rPr lang="en-US" sz="1300" kern="1200"/>
            <a:t>A possible reflection of a younger demographic or tech-savvy consumers.</a:t>
          </a:r>
        </a:p>
        <a:p>
          <a:pPr marL="114300" lvl="1" indent="-114300" algn="l" defTabSz="577850">
            <a:lnSpc>
              <a:spcPct val="90000"/>
            </a:lnSpc>
            <a:spcBef>
              <a:spcPct val="0"/>
            </a:spcBef>
            <a:spcAft>
              <a:spcPct val="15000"/>
            </a:spcAft>
            <a:buChar char="•"/>
          </a:pPr>
          <a:r>
            <a:rPr lang="en-US" sz="1300" b="1" kern="1200"/>
            <a:t>Social Value - Ecological Lifestyle - </a:t>
          </a:r>
          <a:r>
            <a:rPr lang="en-US" sz="1300" kern="1200"/>
            <a:t>Shows a preference for sustainable and green living.</a:t>
          </a:r>
        </a:p>
        <a:p>
          <a:pPr marL="114300" lvl="1" indent="-114300" algn="l" defTabSz="577850">
            <a:lnSpc>
              <a:spcPct val="90000"/>
            </a:lnSpc>
            <a:spcBef>
              <a:spcPct val="0"/>
            </a:spcBef>
            <a:spcAft>
              <a:spcPct val="15000"/>
            </a:spcAft>
            <a:buChar char="•"/>
          </a:pPr>
          <a:r>
            <a:rPr lang="en-US" sz="1300" b="1" kern="1200"/>
            <a:t>Social Value - Personal Creativity - </a:t>
          </a:r>
          <a:r>
            <a:rPr lang="en-US" sz="1300" kern="1200"/>
            <a:t>Reflects a consumer's value on personal expression and creativity.</a:t>
          </a:r>
        </a:p>
        <a:p>
          <a:pPr marL="114300" lvl="1" indent="-114300" algn="l" defTabSz="577850">
            <a:lnSpc>
              <a:spcPct val="90000"/>
            </a:lnSpc>
            <a:spcBef>
              <a:spcPct val="0"/>
            </a:spcBef>
            <a:spcAft>
              <a:spcPct val="15000"/>
            </a:spcAft>
            <a:buChar char="•"/>
          </a:pPr>
          <a:r>
            <a:rPr lang="en-US" sz="1300" b="1" kern="1200"/>
            <a:t>Social Value - Flexible Families - </a:t>
          </a:r>
          <a:r>
            <a:rPr lang="en-US" sz="1300" kern="1200"/>
            <a:t>May indicate modern family structures or values.</a:t>
          </a:r>
        </a:p>
      </dsp:txBody>
      <dsp:txXfrm>
        <a:off x="273295" y="344646"/>
        <a:ext cx="7122292" cy="505188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D8D1EB-EE81-4FDE-9A72-835EA926F6D1}" type="datetimeFigureOut">
              <a:rPr lang="en-GB" smtClean="0"/>
              <a:t>04/06/2024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93487B-0647-45E1-BB8A-7BE06F827761}" type="slidenum">
              <a:rPr lang="en-GB" smtClean="0"/>
              <a:t>‹#›</a:t>
            </a:fld>
            <a:endParaRPr lang="en-GB"/>
          </a:p>
        </p:txBody>
      </p:sp>
    </p:spTree>
    <p:extLst>
      <p:ext uri="{BB962C8B-B14F-4D97-AF65-F5344CB8AC3E}">
        <p14:creationId xmlns:p14="http://schemas.microsoft.com/office/powerpoint/2010/main" val="103294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93487B-0647-45E1-BB8A-7BE06F827761}" type="slidenum">
              <a:rPr lang="en-GB" smtClean="0"/>
              <a:t>2</a:t>
            </a:fld>
            <a:endParaRPr lang="en-GB"/>
          </a:p>
        </p:txBody>
      </p:sp>
    </p:spTree>
    <p:extLst>
      <p:ext uri="{BB962C8B-B14F-4D97-AF65-F5344CB8AC3E}">
        <p14:creationId xmlns:p14="http://schemas.microsoft.com/office/powerpoint/2010/main" val="2285933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93487B-0647-45E1-BB8A-7BE06F827761}" type="slidenum">
              <a:rPr lang="en-GB" smtClean="0"/>
              <a:t>13</a:t>
            </a:fld>
            <a:endParaRPr lang="en-GB"/>
          </a:p>
        </p:txBody>
      </p:sp>
    </p:spTree>
    <p:extLst>
      <p:ext uri="{BB962C8B-B14F-4D97-AF65-F5344CB8AC3E}">
        <p14:creationId xmlns:p14="http://schemas.microsoft.com/office/powerpoint/2010/main" val="3974788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93487B-0647-45E1-BB8A-7BE06F827761}" type="slidenum">
              <a:rPr lang="en-GB" smtClean="0"/>
              <a:t>14</a:t>
            </a:fld>
            <a:endParaRPr lang="en-GB"/>
          </a:p>
        </p:txBody>
      </p:sp>
    </p:spTree>
    <p:extLst>
      <p:ext uri="{BB962C8B-B14F-4D97-AF65-F5344CB8AC3E}">
        <p14:creationId xmlns:p14="http://schemas.microsoft.com/office/powerpoint/2010/main" val="4135119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93487B-0647-45E1-BB8A-7BE06F827761}" type="slidenum">
              <a:rPr lang="en-GB" smtClean="0"/>
              <a:t>15</a:t>
            </a:fld>
            <a:endParaRPr lang="en-GB"/>
          </a:p>
        </p:txBody>
      </p:sp>
    </p:spTree>
    <p:extLst>
      <p:ext uri="{BB962C8B-B14F-4D97-AF65-F5344CB8AC3E}">
        <p14:creationId xmlns:p14="http://schemas.microsoft.com/office/powerpoint/2010/main" val="180281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93487B-0647-45E1-BB8A-7BE06F827761}" type="slidenum">
              <a:rPr lang="en-GB" smtClean="0"/>
              <a:t>16</a:t>
            </a:fld>
            <a:endParaRPr lang="en-GB"/>
          </a:p>
        </p:txBody>
      </p:sp>
    </p:spTree>
    <p:extLst>
      <p:ext uri="{BB962C8B-B14F-4D97-AF65-F5344CB8AC3E}">
        <p14:creationId xmlns:p14="http://schemas.microsoft.com/office/powerpoint/2010/main" val="3765428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93487B-0647-45E1-BB8A-7BE06F827761}" type="slidenum">
              <a:rPr lang="en-GB" smtClean="0"/>
              <a:t>17</a:t>
            </a:fld>
            <a:endParaRPr lang="en-GB"/>
          </a:p>
        </p:txBody>
      </p:sp>
    </p:spTree>
    <p:extLst>
      <p:ext uri="{BB962C8B-B14F-4D97-AF65-F5344CB8AC3E}">
        <p14:creationId xmlns:p14="http://schemas.microsoft.com/office/powerpoint/2010/main" val="3429526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93487B-0647-45E1-BB8A-7BE06F827761}" type="slidenum">
              <a:rPr lang="en-GB" smtClean="0"/>
              <a:t>18</a:t>
            </a:fld>
            <a:endParaRPr lang="en-GB"/>
          </a:p>
        </p:txBody>
      </p:sp>
    </p:spTree>
    <p:extLst>
      <p:ext uri="{BB962C8B-B14F-4D97-AF65-F5344CB8AC3E}">
        <p14:creationId xmlns:p14="http://schemas.microsoft.com/office/powerpoint/2010/main" val="621971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93487B-0647-45E1-BB8A-7BE06F827761}" type="slidenum">
              <a:rPr lang="en-GB" smtClean="0"/>
              <a:t>19</a:t>
            </a:fld>
            <a:endParaRPr lang="en-GB"/>
          </a:p>
        </p:txBody>
      </p:sp>
    </p:spTree>
    <p:extLst>
      <p:ext uri="{BB962C8B-B14F-4D97-AF65-F5344CB8AC3E}">
        <p14:creationId xmlns:p14="http://schemas.microsoft.com/office/powerpoint/2010/main" val="53771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93487B-0647-45E1-BB8A-7BE06F827761}" type="slidenum">
              <a:rPr lang="en-GB" smtClean="0"/>
              <a:t>20</a:t>
            </a:fld>
            <a:endParaRPr lang="en-GB"/>
          </a:p>
        </p:txBody>
      </p:sp>
    </p:spTree>
    <p:extLst>
      <p:ext uri="{BB962C8B-B14F-4D97-AF65-F5344CB8AC3E}">
        <p14:creationId xmlns:p14="http://schemas.microsoft.com/office/powerpoint/2010/main" val="744487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93487B-0647-45E1-BB8A-7BE06F827761}" type="slidenum">
              <a:rPr lang="en-GB" smtClean="0"/>
              <a:t>21</a:t>
            </a:fld>
            <a:endParaRPr lang="en-GB"/>
          </a:p>
        </p:txBody>
      </p:sp>
    </p:spTree>
    <p:extLst>
      <p:ext uri="{BB962C8B-B14F-4D97-AF65-F5344CB8AC3E}">
        <p14:creationId xmlns:p14="http://schemas.microsoft.com/office/powerpoint/2010/main" val="3323910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793487B-0647-45E1-BB8A-7BE06F827761}" type="slidenum">
              <a:rPr lang="en-GB" smtClean="0"/>
              <a:t>3</a:t>
            </a:fld>
            <a:endParaRPr lang="en-GB"/>
          </a:p>
        </p:txBody>
      </p:sp>
    </p:spTree>
    <p:extLst>
      <p:ext uri="{BB962C8B-B14F-4D97-AF65-F5344CB8AC3E}">
        <p14:creationId xmlns:p14="http://schemas.microsoft.com/office/powerpoint/2010/main" val="211037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793487B-0647-45E1-BB8A-7BE06F827761}" type="slidenum">
              <a:rPr lang="en-GB" smtClean="0"/>
              <a:t>4</a:t>
            </a:fld>
            <a:endParaRPr lang="en-GB"/>
          </a:p>
        </p:txBody>
      </p:sp>
    </p:spTree>
    <p:extLst>
      <p:ext uri="{BB962C8B-B14F-4D97-AF65-F5344CB8AC3E}">
        <p14:creationId xmlns:p14="http://schemas.microsoft.com/office/powerpoint/2010/main" val="3276387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93487B-0647-45E1-BB8A-7BE06F827761}" type="slidenum">
              <a:rPr lang="en-GB" smtClean="0"/>
              <a:t>5</a:t>
            </a:fld>
            <a:endParaRPr lang="en-GB"/>
          </a:p>
        </p:txBody>
      </p:sp>
    </p:spTree>
    <p:extLst>
      <p:ext uri="{BB962C8B-B14F-4D97-AF65-F5344CB8AC3E}">
        <p14:creationId xmlns:p14="http://schemas.microsoft.com/office/powerpoint/2010/main" val="3794139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793487B-0647-45E1-BB8A-7BE06F827761}" type="slidenum">
              <a:rPr lang="en-GB" smtClean="0"/>
              <a:t>7</a:t>
            </a:fld>
            <a:endParaRPr lang="en-GB"/>
          </a:p>
        </p:txBody>
      </p:sp>
    </p:spTree>
    <p:extLst>
      <p:ext uri="{BB962C8B-B14F-4D97-AF65-F5344CB8AC3E}">
        <p14:creationId xmlns:p14="http://schemas.microsoft.com/office/powerpoint/2010/main" val="366885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793487B-0647-45E1-BB8A-7BE06F827761}" type="slidenum">
              <a:rPr lang="en-GB" smtClean="0"/>
              <a:t>8</a:t>
            </a:fld>
            <a:endParaRPr lang="en-GB"/>
          </a:p>
        </p:txBody>
      </p:sp>
    </p:spTree>
    <p:extLst>
      <p:ext uri="{BB962C8B-B14F-4D97-AF65-F5344CB8AC3E}">
        <p14:creationId xmlns:p14="http://schemas.microsoft.com/office/powerpoint/2010/main" val="4284228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793487B-0647-45E1-BB8A-7BE06F827761}" type="slidenum">
              <a:rPr lang="en-GB" smtClean="0"/>
              <a:t>9</a:t>
            </a:fld>
            <a:endParaRPr lang="en-GB"/>
          </a:p>
        </p:txBody>
      </p:sp>
    </p:spTree>
    <p:extLst>
      <p:ext uri="{BB962C8B-B14F-4D97-AF65-F5344CB8AC3E}">
        <p14:creationId xmlns:p14="http://schemas.microsoft.com/office/powerpoint/2010/main" val="4139781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793487B-0647-45E1-BB8A-7BE06F827761}" type="slidenum">
              <a:rPr lang="en-GB" smtClean="0"/>
              <a:t>10</a:t>
            </a:fld>
            <a:endParaRPr lang="en-GB"/>
          </a:p>
        </p:txBody>
      </p:sp>
    </p:spTree>
    <p:extLst>
      <p:ext uri="{BB962C8B-B14F-4D97-AF65-F5344CB8AC3E}">
        <p14:creationId xmlns:p14="http://schemas.microsoft.com/office/powerpoint/2010/main" val="1470599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93487B-0647-45E1-BB8A-7BE06F827761}" type="slidenum">
              <a:rPr lang="en-GB" smtClean="0"/>
              <a:t>12</a:t>
            </a:fld>
            <a:endParaRPr lang="en-GB"/>
          </a:p>
        </p:txBody>
      </p:sp>
    </p:spTree>
    <p:extLst>
      <p:ext uri="{BB962C8B-B14F-4D97-AF65-F5344CB8AC3E}">
        <p14:creationId xmlns:p14="http://schemas.microsoft.com/office/powerpoint/2010/main" val="393948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6/4/2024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759260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6/4/2024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25567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6/4/2024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857615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6/4/2024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7524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6/4/2024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128430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6/4/2024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75343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6/4/2024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417028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6/4/2024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2606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6/4/2024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4895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6/4/2024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0187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6/4/2024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06699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6/4/2024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132144057"/>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5AEBDC7E-DB6F-E4D9-16F2-7E06F309D91D}"/>
              </a:ext>
            </a:extLst>
          </p:cNvPr>
          <p:cNvSpPr/>
          <p:nvPr/>
        </p:nvSpPr>
        <p:spPr>
          <a:xfrm>
            <a:off x="8153773" y="4119837"/>
            <a:ext cx="3918857" cy="2661395"/>
          </a:xfrm>
          <a:prstGeom prst="roundRect">
            <a:avLst/>
          </a:prstGeom>
          <a:solidFill>
            <a:schemeClr val="accent6">
              <a:lumMod val="60000"/>
              <a:lumOff val="40000"/>
              <a:alpha val="684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6" name="Rectangle 25">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510BB698-7C67-528D-43A4-4C1E8C31003F}"/>
              </a:ext>
            </a:extLst>
          </p:cNvPr>
          <p:cNvPicPr>
            <a:picLocks noChangeAspect="1"/>
          </p:cNvPicPr>
          <p:nvPr/>
        </p:nvPicPr>
        <p:blipFill rotWithShape="1">
          <a:blip r:embed="rId2"/>
          <a:srcRect b="3434"/>
          <a:stretch/>
        </p:blipFill>
        <p:spPr>
          <a:xfrm>
            <a:off x="20" y="10"/>
            <a:ext cx="12191979" cy="6857989"/>
          </a:xfrm>
          <a:prstGeom prst="rect">
            <a:avLst/>
          </a:prstGeom>
        </p:spPr>
      </p:pic>
      <p:sp>
        <p:nvSpPr>
          <p:cNvPr id="28" name="Freeform: Shape 27">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D48BAD-9E9D-F160-D581-296C3DF273A8}"/>
              </a:ext>
            </a:extLst>
          </p:cNvPr>
          <p:cNvSpPr>
            <a:spLocks noGrp="1"/>
          </p:cNvSpPr>
          <p:nvPr>
            <p:ph type="ctrTitle"/>
          </p:nvPr>
        </p:nvSpPr>
        <p:spPr>
          <a:xfrm>
            <a:off x="4521388" y="1863836"/>
            <a:ext cx="3149221" cy="2256001"/>
          </a:xfrm>
        </p:spPr>
        <p:txBody>
          <a:bodyPr anchor="b">
            <a:normAutofit fontScale="90000"/>
          </a:bodyPr>
          <a:lstStyle/>
          <a:p>
            <a:pPr algn="ctr"/>
            <a:r>
              <a:rPr lang="en-US" sz="3600" b="1" i="0" dirty="0">
                <a:solidFill>
                  <a:srgbClr val="D1D5DB"/>
                </a:solidFill>
                <a:effectLst/>
                <a:latin typeface="Times New Roman" panose="02020603050405020304" pitchFamily="18" charset="0"/>
                <a:cs typeface="Times New Roman" panose="02020603050405020304" pitchFamily="18" charset="0"/>
              </a:rPr>
              <a:t>Green Horizons: </a:t>
            </a:r>
            <a:r>
              <a:rPr lang="en-US" sz="3200" b="0" i="0" dirty="0">
                <a:solidFill>
                  <a:srgbClr val="D1D5DB"/>
                </a:solidFill>
                <a:effectLst/>
                <a:latin typeface="Times New Roman" panose="02020603050405020304" pitchFamily="18" charset="0"/>
                <a:cs typeface="Times New Roman" panose="02020603050405020304" pitchFamily="18" charset="0"/>
              </a:rPr>
              <a:t>Predictive Analytics for Optimal Cannabis Store Locations</a:t>
            </a:r>
            <a:endParaRPr lang="en-US" sz="6000"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054E5FA-D577-9CEE-B664-9F83DDC0BFC7}"/>
              </a:ext>
            </a:extLst>
          </p:cNvPr>
          <p:cNvSpPr>
            <a:spLocks noGrp="1"/>
          </p:cNvSpPr>
          <p:nvPr>
            <p:ph type="subTitle" idx="1"/>
          </p:nvPr>
        </p:nvSpPr>
        <p:spPr>
          <a:xfrm>
            <a:off x="4642513" y="4196605"/>
            <a:ext cx="2906973" cy="948601"/>
          </a:xfrm>
        </p:spPr>
        <p:txBody>
          <a:bodyPr anchor="t">
            <a:normAutofit/>
          </a:bodyPr>
          <a:lstStyle/>
          <a:p>
            <a:pPr algn="ctr"/>
            <a:r>
              <a:rPr lang="en-CA" b="0" i="0" dirty="0">
                <a:solidFill>
                  <a:schemeClr val="bg1"/>
                </a:solidFill>
                <a:effectLst/>
                <a:latin typeface="Times New Roman" panose="02020603050405020304" pitchFamily="18" charset="0"/>
                <a:cs typeface="Times New Roman" panose="02020603050405020304" pitchFamily="18" charset="0"/>
              </a:rPr>
              <a:t>BAN210ZCC</a:t>
            </a:r>
          </a:p>
          <a:p>
            <a:pPr algn="ctr"/>
            <a:r>
              <a:rPr lang="en-CA" dirty="0">
                <a:solidFill>
                  <a:schemeClr val="bg1"/>
                </a:solidFill>
                <a:latin typeface="Times New Roman" panose="02020603050405020304" pitchFamily="18" charset="0"/>
                <a:cs typeface="Times New Roman" panose="02020603050405020304" pitchFamily="18" charset="0"/>
              </a:rPr>
              <a:t>Project 2</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DA387AA-0C94-1ACB-CA8D-0C8B791DAAAB}"/>
              </a:ext>
            </a:extLst>
          </p:cNvPr>
          <p:cNvSpPr txBox="1"/>
          <p:nvPr/>
        </p:nvSpPr>
        <p:spPr>
          <a:xfrm>
            <a:off x="177300" y="3968795"/>
            <a:ext cx="3920610" cy="2685159"/>
          </a:xfrm>
          <a:prstGeom prst="rect">
            <a:avLst/>
          </a:prstGeom>
          <a:solidFill>
            <a:schemeClr val="accent6">
              <a:lumMod val="75000"/>
              <a:alpha val="45815"/>
            </a:schemeClr>
          </a:solidFill>
        </p:spPr>
        <p:txBody>
          <a:bodyPr wrap="square">
            <a:spAutoFit/>
          </a:bodyPr>
          <a:lstStyle/>
          <a:p>
            <a:pPr>
              <a:lnSpc>
                <a:spcPct val="150000"/>
              </a:lnSpc>
            </a:pPr>
            <a:r>
              <a:rPr lang="en-US" sz="1600" b="1" u="sng" dirty="0">
                <a:solidFill>
                  <a:schemeClr val="bg1"/>
                </a:solidFill>
                <a:latin typeface="Times New Roman" panose="02020603050405020304" pitchFamily="18" charset="0"/>
                <a:cs typeface="Times New Roman" panose="02020603050405020304" pitchFamily="18" charset="0"/>
              </a:rPr>
              <a:t>Group 5</a:t>
            </a:r>
          </a:p>
          <a:p>
            <a:pPr>
              <a:lnSpc>
                <a:spcPct val="150000"/>
              </a:lnSpc>
            </a:pPr>
            <a:endParaRPr lang="en-US" sz="1400" b="1" u="sng" dirty="0">
              <a:solidFill>
                <a:schemeClr val="bg1"/>
              </a:solidFill>
              <a:latin typeface="Times New Roman" panose="02020603050405020304" pitchFamily="18" charset="0"/>
              <a:cs typeface="Times New Roman" panose="02020603050405020304" pitchFamily="18" charset="0"/>
            </a:endParaRPr>
          </a:p>
          <a:p>
            <a:pPr indent="-228600">
              <a:lnSpc>
                <a:spcPct val="150000"/>
              </a:lnSpc>
              <a:buFont typeface="Arial" panose="020B0604020202020204" pitchFamily="34" charset="0"/>
              <a:buChar char="•"/>
            </a:pPr>
            <a:r>
              <a:rPr lang="en-US" sz="1400" dirty="0">
                <a:solidFill>
                  <a:schemeClr val="bg1"/>
                </a:solidFill>
                <a:latin typeface="Times New Roman" panose="02020603050405020304" pitchFamily="18" charset="0"/>
                <a:cs typeface="Times New Roman" panose="02020603050405020304" pitchFamily="18" charset="0"/>
              </a:rPr>
              <a:t>Mohammad Daniyal 		(118877208)</a:t>
            </a:r>
          </a:p>
          <a:p>
            <a:pPr indent="-228600">
              <a:lnSpc>
                <a:spcPct val="150000"/>
              </a:lnSpc>
              <a:buFont typeface="Arial" panose="020B0604020202020204" pitchFamily="34" charset="0"/>
              <a:buChar char="•"/>
            </a:pPr>
            <a:r>
              <a:rPr lang="en-US" sz="1400" dirty="0" err="1">
                <a:solidFill>
                  <a:schemeClr val="bg1"/>
                </a:solidFill>
                <a:latin typeface="Times New Roman" panose="02020603050405020304" pitchFamily="18" charset="0"/>
                <a:cs typeface="Times New Roman" panose="02020603050405020304" pitchFamily="18" charset="0"/>
              </a:rPr>
              <a:t>Karanjeet</a:t>
            </a:r>
            <a:r>
              <a:rPr lang="en-US" sz="1400" dirty="0">
                <a:solidFill>
                  <a:schemeClr val="bg1"/>
                </a:solidFill>
                <a:latin typeface="Times New Roman" panose="02020603050405020304" pitchFamily="18" charset="0"/>
                <a:cs typeface="Times New Roman" panose="02020603050405020304" pitchFamily="18" charset="0"/>
              </a:rPr>
              <a:t> Singh </a:t>
            </a:r>
            <a:r>
              <a:rPr lang="en-US" sz="1400" dirty="0" err="1">
                <a:solidFill>
                  <a:schemeClr val="bg1"/>
                </a:solidFill>
                <a:latin typeface="Times New Roman" panose="02020603050405020304" pitchFamily="18" charset="0"/>
                <a:cs typeface="Times New Roman" panose="02020603050405020304" pitchFamily="18" charset="0"/>
              </a:rPr>
              <a:t>Makker</a:t>
            </a:r>
            <a:r>
              <a:rPr lang="en-US" sz="1400" dirty="0">
                <a:solidFill>
                  <a:schemeClr val="bg1"/>
                </a:solidFill>
                <a:latin typeface="Times New Roman" panose="02020603050405020304" pitchFamily="18" charset="0"/>
                <a:cs typeface="Times New Roman" panose="02020603050405020304" pitchFamily="18" charset="0"/>
              </a:rPr>
              <a:t> 	(167789213)</a:t>
            </a:r>
          </a:p>
          <a:p>
            <a:pPr indent="-228600">
              <a:lnSpc>
                <a:spcPct val="150000"/>
              </a:lnSpc>
              <a:buFont typeface="Arial" panose="020B0604020202020204" pitchFamily="34" charset="0"/>
              <a:buChar char="•"/>
            </a:pPr>
            <a:r>
              <a:rPr lang="en-US" sz="1400" dirty="0">
                <a:solidFill>
                  <a:schemeClr val="bg1"/>
                </a:solidFill>
                <a:latin typeface="Times New Roman" panose="02020603050405020304" pitchFamily="18" charset="0"/>
                <a:cs typeface="Times New Roman" panose="02020603050405020304" pitchFamily="18" charset="0"/>
              </a:rPr>
              <a:t>Muhammad Arsalan Shams 	(130518228)</a:t>
            </a:r>
          </a:p>
          <a:p>
            <a:pPr indent="-228600">
              <a:lnSpc>
                <a:spcPct val="150000"/>
              </a:lnSpc>
              <a:buFont typeface="Arial" panose="020B0604020202020204" pitchFamily="34" charset="0"/>
              <a:buChar char="•"/>
            </a:pPr>
            <a:r>
              <a:rPr lang="en-US" sz="1400" dirty="0" err="1">
                <a:solidFill>
                  <a:schemeClr val="bg1"/>
                </a:solidFill>
                <a:latin typeface="Times New Roman" panose="02020603050405020304" pitchFamily="18" charset="0"/>
                <a:cs typeface="Times New Roman" panose="02020603050405020304" pitchFamily="18" charset="0"/>
              </a:rPr>
              <a:t>Pareen</a:t>
            </a:r>
            <a:r>
              <a:rPr lang="en-US" sz="1400" dirty="0">
                <a:solidFill>
                  <a:schemeClr val="bg1"/>
                </a:solidFill>
                <a:latin typeface="Times New Roman" panose="02020603050405020304" pitchFamily="18" charset="0"/>
                <a:cs typeface="Times New Roman" panose="02020603050405020304" pitchFamily="18" charset="0"/>
              </a:rPr>
              <a:t> Suresh </a:t>
            </a:r>
            <a:r>
              <a:rPr lang="en-US" sz="1400" dirty="0" err="1">
                <a:solidFill>
                  <a:schemeClr val="bg1"/>
                </a:solidFill>
                <a:latin typeface="Times New Roman" panose="02020603050405020304" pitchFamily="18" charset="0"/>
                <a:cs typeface="Times New Roman" panose="02020603050405020304" pitchFamily="18" charset="0"/>
              </a:rPr>
              <a:t>Harsosa</a:t>
            </a:r>
            <a:r>
              <a:rPr lang="en-US" sz="1400" dirty="0">
                <a:solidFill>
                  <a:schemeClr val="bg1"/>
                </a:solidFill>
                <a:latin typeface="Times New Roman" panose="02020603050405020304" pitchFamily="18" charset="0"/>
                <a:cs typeface="Times New Roman" panose="02020603050405020304" pitchFamily="18" charset="0"/>
              </a:rPr>
              <a:t> 	(112515226)</a:t>
            </a:r>
          </a:p>
          <a:p>
            <a:pPr indent="-228600">
              <a:lnSpc>
                <a:spcPct val="150000"/>
              </a:lnSpc>
              <a:buFont typeface="Arial" panose="020B0604020202020204" pitchFamily="34" charset="0"/>
              <a:buChar char="•"/>
            </a:pPr>
            <a:r>
              <a:rPr lang="en-US" sz="1400" dirty="0" err="1">
                <a:solidFill>
                  <a:schemeClr val="bg1"/>
                </a:solidFill>
                <a:latin typeface="Times New Roman" panose="02020603050405020304" pitchFamily="18" charset="0"/>
                <a:cs typeface="Times New Roman" panose="02020603050405020304" pitchFamily="18" charset="0"/>
              </a:rPr>
              <a:t>Priyavrat</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Mehla</a:t>
            </a:r>
            <a:r>
              <a:rPr lang="en-US" sz="1400" dirty="0">
                <a:solidFill>
                  <a:schemeClr val="bg1"/>
                </a:solidFill>
                <a:latin typeface="Times New Roman" panose="02020603050405020304" pitchFamily="18" charset="0"/>
                <a:cs typeface="Times New Roman" panose="02020603050405020304" pitchFamily="18" charset="0"/>
              </a:rPr>
              <a:t> 		(152453213)</a:t>
            </a:r>
          </a:p>
          <a:p>
            <a:pPr indent="-228600">
              <a:lnSpc>
                <a:spcPct val="150000"/>
              </a:lnSpc>
              <a:buFont typeface="Arial" panose="020B0604020202020204" pitchFamily="34" charset="0"/>
              <a:buChar char="•"/>
            </a:pPr>
            <a:r>
              <a:rPr lang="en-US" sz="1400" dirty="0" err="1">
                <a:solidFill>
                  <a:schemeClr val="bg1"/>
                </a:solidFill>
                <a:latin typeface="Times New Roman" panose="02020603050405020304" pitchFamily="18" charset="0"/>
                <a:cs typeface="Times New Roman" panose="02020603050405020304" pitchFamily="18" charset="0"/>
              </a:rPr>
              <a:t>Oluwafunmilayo</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Atinuke</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Oke</a:t>
            </a:r>
            <a:r>
              <a:rPr lang="en-US" sz="1400" dirty="0">
                <a:solidFill>
                  <a:schemeClr val="bg1"/>
                </a:solidFill>
                <a:latin typeface="Times New Roman" panose="02020603050405020304" pitchFamily="18" charset="0"/>
                <a:cs typeface="Times New Roman" panose="02020603050405020304" pitchFamily="18" charset="0"/>
              </a:rPr>
              <a:t> 	(116727223)</a:t>
            </a:r>
          </a:p>
        </p:txBody>
      </p:sp>
      <p:pic>
        <p:nvPicPr>
          <p:cNvPr id="1028" name="Picture 4" descr="Download Seneca College Logo in SVG Vector or PNG File Format - Logo.wine">
            <a:extLst>
              <a:ext uri="{FF2B5EF4-FFF2-40B4-BE49-F238E27FC236}">
                <a16:creationId xmlns:a16="http://schemas.microsoft.com/office/drawing/2014/main" id="{11420EBF-9D2F-3C7A-0BD7-BE5FF1275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5228" y="76768"/>
            <a:ext cx="2697402" cy="225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1">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52D9B4-12A6-D361-CC0F-B5A8F5F96F77}"/>
              </a:ext>
            </a:extLst>
          </p:cNvPr>
          <p:cNvSpPr>
            <a:spLocks noGrp="1"/>
          </p:cNvSpPr>
          <p:nvPr>
            <p:ph type="title"/>
          </p:nvPr>
        </p:nvSpPr>
        <p:spPr>
          <a:xfrm>
            <a:off x="959994" y="943705"/>
            <a:ext cx="10287000" cy="1279329"/>
          </a:xfrm>
        </p:spPr>
        <p:txBody>
          <a:bodyPr>
            <a:normAutofit fontScale="90000"/>
          </a:bodyPr>
          <a:lstStyle/>
          <a:p>
            <a:pPr algn="ctr"/>
            <a:r>
              <a:rPr lang="en-CA" b="1" i="0" dirty="0">
                <a:effectLst/>
                <a:latin typeface="Times New Roman" panose="02020603050405020304" pitchFamily="18" charset="0"/>
                <a:cs typeface="Times New Roman" panose="02020603050405020304" pitchFamily="18" charset="0"/>
              </a:rPr>
              <a:t>Importance of statistics of these Independent Variables</a:t>
            </a:r>
            <a:endParaRPr lang="en-US" dirty="0">
              <a:latin typeface="Times New Roman" panose="02020603050405020304" pitchFamily="18" charset="0"/>
              <a:cs typeface="Times New Roman" panose="02020603050405020304" pitchFamily="18" charset="0"/>
            </a:endParaRPr>
          </a:p>
        </p:txBody>
      </p:sp>
      <p:cxnSp>
        <p:nvCxnSpPr>
          <p:cNvPr id="59" name="Straight Connector 53">
            <a:extLst>
              <a:ext uri="{FF2B5EF4-FFF2-40B4-BE49-F238E27FC236}">
                <a16:creationId xmlns:a16="http://schemas.microsoft.com/office/drawing/2014/main" id="{AB882E83-38EA-4A57-928E-B07CFAFB7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3574" y="2359560"/>
            <a:ext cx="7217448"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60" name="Content Placeholder 3">
            <a:extLst>
              <a:ext uri="{FF2B5EF4-FFF2-40B4-BE49-F238E27FC236}">
                <a16:creationId xmlns:a16="http://schemas.microsoft.com/office/drawing/2014/main" id="{E65BEDE7-18F4-DBA2-ACF0-F10F02B36ED4}"/>
              </a:ext>
            </a:extLst>
          </p:cNvPr>
          <p:cNvGraphicFramePr>
            <a:graphicFrameLocks noGrp="1"/>
          </p:cNvGraphicFramePr>
          <p:nvPr>
            <p:ph idx="1"/>
            <p:extLst>
              <p:ext uri="{D42A27DB-BD31-4B8C-83A1-F6EECF244321}">
                <p14:modId xmlns:p14="http://schemas.microsoft.com/office/powerpoint/2010/main" val="151897557"/>
              </p:ext>
            </p:extLst>
          </p:nvPr>
        </p:nvGraphicFramePr>
        <p:xfrm>
          <a:off x="135858" y="2496087"/>
          <a:ext cx="11625218" cy="4156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0276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2" name="Freeform: Shape 11">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7" name="Rectangle 16">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7B423-ADB9-9E29-50A4-324691B154D6}"/>
              </a:ext>
            </a:extLst>
          </p:cNvPr>
          <p:cNvSpPr>
            <a:spLocks noGrp="1"/>
          </p:cNvSpPr>
          <p:nvPr>
            <p:ph type="title"/>
          </p:nvPr>
        </p:nvSpPr>
        <p:spPr>
          <a:xfrm>
            <a:off x="960120" y="620110"/>
            <a:ext cx="4470832" cy="1287238"/>
          </a:xfrm>
        </p:spPr>
        <p:txBody>
          <a:bodyPr vert="horz" lIns="91440" tIns="45720" rIns="91440" bIns="45720" rtlCol="0" anchor="ctr">
            <a:normAutofit fontScale="90000"/>
          </a:bodyPr>
          <a:lstStyle/>
          <a:p>
            <a:pPr>
              <a:lnSpc>
                <a:spcPct val="90000"/>
              </a:lnSpc>
            </a:pPr>
            <a:r>
              <a:rPr lang="en-US" sz="3400" b="1" kern="1200" dirty="0">
                <a:solidFill>
                  <a:schemeClr val="tx2"/>
                </a:solidFill>
                <a:latin typeface="+mj-lt"/>
                <a:ea typeface="+mj-ea"/>
                <a:cs typeface="+mj-cs"/>
              </a:rPr>
              <a:t>ECYACTUR (Unemployment Rate):</a:t>
            </a:r>
            <a:br>
              <a:rPr lang="en-US" sz="3400" kern="1200" dirty="0">
                <a:solidFill>
                  <a:schemeClr val="tx2"/>
                </a:solidFill>
                <a:latin typeface="+mj-lt"/>
                <a:ea typeface="+mj-ea"/>
                <a:cs typeface="+mj-cs"/>
              </a:rPr>
            </a:br>
            <a:endParaRPr lang="en-US" sz="3400" kern="1200" dirty="0">
              <a:solidFill>
                <a:schemeClr val="tx2"/>
              </a:solidFill>
              <a:latin typeface="+mj-lt"/>
              <a:ea typeface="+mj-ea"/>
              <a:cs typeface="+mj-cs"/>
            </a:endParaRPr>
          </a:p>
        </p:txBody>
      </p:sp>
      <p:sp>
        <p:nvSpPr>
          <p:cNvPr id="4" name="Text Placeholder 3">
            <a:extLst>
              <a:ext uri="{FF2B5EF4-FFF2-40B4-BE49-F238E27FC236}">
                <a16:creationId xmlns:a16="http://schemas.microsoft.com/office/drawing/2014/main" id="{9FF31095-5149-8900-ECBB-013DBBD69104}"/>
              </a:ext>
            </a:extLst>
          </p:cNvPr>
          <p:cNvSpPr>
            <a:spLocks noGrp="1"/>
          </p:cNvSpPr>
          <p:nvPr>
            <p:ph type="body" sz="half" idx="2"/>
          </p:nvPr>
        </p:nvSpPr>
        <p:spPr>
          <a:xfrm>
            <a:off x="723636" y="1718442"/>
            <a:ext cx="4943800" cy="4519448"/>
          </a:xfrm>
        </p:spPr>
        <p:txBody>
          <a:bodyPr vert="horz" lIns="91440" tIns="45720" rIns="91440" bIns="45720" rtlCol="0" anchor="t">
            <a:normAutofit/>
          </a:bodyPr>
          <a:lstStyle/>
          <a:p>
            <a:pPr marL="285750" indent="-285750" algn="just">
              <a:lnSpc>
                <a:spcPct val="100000"/>
              </a:lnSpc>
              <a:buFont typeface="Arial" panose="020B0604020202020204" pitchFamily="34" charset="0"/>
              <a:buChar char="•"/>
            </a:pPr>
            <a:r>
              <a:rPr lang="en-US" dirty="0"/>
              <a:t>The average unemployment rate across regions is 6.54%, suggesting that on average, about 6.54% of the workforce is unemployed in the areas captured in the dataset.</a:t>
            </a:r>
          </a:p>
          <a:p>
            <a:pPr marL="285750" indent="-285750" algn="just">
              <a:lnSpc>
                <a:spcPct val="100000"/>
              </a:lnSpc>
              <a:buFont typeface="Arial" panose="020B0604020202020204" pitchFamily="34" charset="0"/>
              <a:buChar char="•"/>
            </a:pPr>
            <a:r>
              <a:rPr lang="en-US" dirty="0"/>
              <a:t>With a median closely aligned with the mean at 6.20%, it indicates that the unemployment rate's distribution is relatively symmetrical.</a:t>
            </a:r>
          </a:p>
          <a:p>
            <a:pPr marL="285750" indent="-285750" algn="just">
              <a:lnSpc>
                <a:spcPct val="100000"/>
              </a:lnSpc>
              <a:buFont typeface="Arial" panose="020B0604020202020204" pitchFamily="34" charset="0"/>
              <a:buChar char="•"/>
            </a:pPr>
            <a:r>
              <a:rPr lang="en-US" dirty="0"/>
              <a:t>A standard deviation of 2.53 implies that the unemployment rates across regions can vary by about 2.53 percentage points from the mean.</a:t>
            </a:r>
          </a:p>
          <a:p>
            <a:pPr marL="285750" indent="-285750" algn="just">
              <a:lnSpc>
                <a:spcPct val="100000"/>
              </a:lnSpc>
              <a:buFont typeface="Arial" panose="020B0604020202020204" pitchFamily="34" charset="0"/>
              <a:buChar char="•"/>
            </a:pPr>
            <a:r>
              <a:rPr lang="en-US" dirty="0"/>
              <a:t>The range indicates that some areas enjoy full employment (0% unemployment), while others face a high unemployment rate of up to 25.20%. Such a broad range emphasizes the diversity in economic conditions across regions.</a:t>
            </a:r>
          </a:p>
        </p:txBody>
      </p:sp>
      <p:cxnSp>
        <p:nvCxnSpPr>
          <p:cNvPr id="19" name="Straight Connector 18">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DAC3212-824D-6EBC-47DF-F5E111F7A01D}"/>
              </a:ext>
            </a:extLst>
          </p:cNvPr>
          <p:cNvPicPr>
            <a:picLocks noChangeAspect="1"/>
          </p:cNvPicPr>
          <p:nvPr/>
        </p:nvPicPr>
        <p:blipFill>
          <a:blip r:embed="rId2"/>
          <a:stretch>
            <a:fillRect/>
          </a:stretch>
        </p:blipFill>
        <p:spPr>
          <a:xfrm>
            <a:off x="6768669" y="808161"/>
            <a:ext cx="4848551" cy="5241676"/>
          </a:xfrm>
          <a:prstGeom prst="rect">
            <a:avLst/>
          </a:prstGeom>
        </p:spPr>
      </p:pic>
    </p:spTree>
    <p:extLst>
      <p:ext uri="{BB962C8B-B14F-4D97-AF65-F5344CB8AC3E}">
        <p14:creationId xmlns:p14="http://schemas.microsoft.com/office/powerpoint/2010/main" val="3086047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4" name="Group 23">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35" name="Freeform: Shape 24">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5">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26">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27">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39" name="Rectangle 29">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7B423-ADB9-9E29-50A4-324691B154D6}"/>
              </a:ext>
            </a:extLst>
          </p:cNvPr>
          <p:cNvSpPr>
            <a:spLocks noGrp="1"/>
          </p:cNvSpPr>
          <p:nvPr>
            <p:ph type="title"/>
          </p:nvPr>
        </p:nvSpPr>
        <p:spPr>
          <a:xfrm>
            <a:off x="960120" y="960030"/>
            <a:ext cx="4470832" cy="1507398"/>
          </a:xfrm>
        </p:spPr>
        <p:txBody>
          <a:bodyPr vert="horz" lIns="91440" tIns="45720" rIns="91440" bIns="45720" rtlCol="0" anchor="ctr">
            <a:normAutofit/>
          </a:bodyPr>
          <a:lstStyle/>
          <a:p>
            <a:pPr>
              <a:lnSpc>
                <a:spcPct val="90000"/>
              </a:lnSpc>
            </a:pPr>
            <a:r>
              <a:rPr lang="en-US" sz="3400" b="1" kern="1200" dirty="0">
                <a:solidFill>
                  <a:schemeClr val="tx2"/>
                </a:solidFill>
                <a:latin typeface="+mj-lt"/>
                <a:ea typeface="+mj-ea"/>
                <a:cs typeface="+mj-cs"/>
              </a:rPr>
              <a:t>SV00271 (Social Value - Social Darwinism):</a:t>
            </a:r>
            <a:br>
              <a:rPr lang="en-US" sz="3400" kern="1200" dirty="0">
                <a:solidFill>
                  <a:schemeClr val="tx2"/>
                </a:solidFill>
                <a:latin typeface="+mj-lt"/>
                <a:ea typeface="+mj-ea"/>
                <a:cs typeface="+mj-cs"/>
              </a:rPr>
            </a:br>
            <a:endParaRPr lang="en-US" sz="3400" kern="1200" dirty="0">
              <a:solidFill>
                <a:schemeClr val="tx2"/>
              </a:solidFill>
              <a:latin typeface="+mj-lt"/>
              <a:ea typeface="+mj-ea"/>
              <a:cs typeface="+mj-cs"/>
            </a:endParaRPr>
          </a:p>
        </p:txBody>
      </p:sp>
      <p:sp>
        <p:nvSpPr>
          <p:cNvPr id="4" name="Text Placeholder 3">
            <a:extLst>
              <a:ext uri="{FF2B5EF4-FFF2-40B4-BE49-F238E27FC236}">
                <a16:creationId xmlns:a16="http://schemas.microsoft.com/office/drawing/2014/main" id="{9FF31095-5149-8900-ECBB-013DBBD69104}"/>
              </a:ext>
            </a:extLst>
          </p:cNvPr>
          <p:cNvSpPr>
            <a:spLocks noGrp="1"/>
          </p:cNvSpPr>
          <p:nvPr>
            <p:ph type="body" sz="half" idx="2"/>
          </p:nvPr>
        </p:nvSpPr>
        <p:spPr>
          <a:xfrm>
            <a:off x="961649" y="2045178"/>
            <a:ext cx="4924143" cy="4040312"/>
          </a:xfrm>
        </p:spPr>
        <p:txBody>
          <a:bodyPr vert="horz" lIns="91440" tIns="45720" rIns="91440" bIns="45720" rtlCol="0" anchor="t">
            <a:normAutofit fontScale="92500" lnSpcReduction="20000"/>
          </a:bodyPr>
          <a:lstStyle/>
          <a:p>
            <a:pPr marL="285750" indent="-285750">
              <a:lnSpc>
                <a:spcPct val="100000"/>
              </a:lnSpc>
              <a:buFont typeface="Arial" panose="020B0604020202020204" pitchFamily="34" charset="0"/>
              <a:buChar char="•"/>
            </a:pPr>
            <a:r>
              <a:rPr lang="en-US" sz="1700" dirty="0"/>
              <a:t>The average value for Social Darwinism stands at 6.54. This might indicate the general sentiment or belief level in Social Darwinism principles across the regions captured in the dataset.</a:t>
            </a:r>
          </a:p>
          <a:p>
            <a:pPr marL="285750" indent="-285750">
              <a:lnSpc>
                <a:spcPct val="100000"/>
              </a:lnSpc>
              <a:buFont typeface="Arial" panose="020B0604020202020204" pitchFamily="34" charset="0"/>
              <a:buChar char="•"/>
            </a:pPr>
            <a:r>
              <a:rPr lang="en-US" sz="1700" dirty="0"/>
              <a:t>A median value of 6.2, closely aligned with the mean, suggests that the distribution of values for this social metric is relatively symmetrical across the regions.</a:t>
            </a:r>
          </a:p>
          <a:p>
            <a:pPr marL="285750" indent="-285750">
              <a:lnSpc>
                <a:spcPct val="100000"/>
              </a:lnSpc>
              <a:buFont typeface="Arial" panose="020B0604020202020204" pitchFamily="34" charset="0"/>
              <a:buChar char="•"/>
            </a:pPr>
            <a:r>
              <a:rPr lang="en-US" sz="1700" dirty="0"/>
              <a:t>The standard deviation of 2.53 indicates moderate variability in Social Darwinism values across different regions. This could mean that while many regions might share similar values, there are some with significantly differing views.</a:t>
            </a:r>
          </a:p>
          <a:p>
            <a:pPr marL="285750" indent="-285750">
              <a:lnSpc>
                <a:spcPct val="100000"/>
              </a:lnSpc>
              <a:buFont typeface="Arial" panose="020B0604020202020204" pitchFamily="34" charset="0"/>
              <a:buChar char="•"/>
            </a:pPr>
            <a:r>
              <a:rPr lang="en-US" sz="1700" dirty="0"/>
              <a:t>The range, from a minimum of 0.0 to a maximum of 25.2, highlights a broad spectrum of societal values and beliefs. Some regions might not endorse Social Darwinism at all, while others might have a strong inclination towards it.</a:t>
            </a:r>
          </a:p>
        </p:txBody>
      </p:sp>
      <p:cxnSp>
        <p:nvCxnSpPr>
          <p:cNvPr id="40" name="Straight Connector 31">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E478486-8FB1-D527-80CA-B8B4822BBBDB}"/>
              </a:ext>
            </a:extLst>
          </p:cNvPr>
          <p:cNvPicPr>
            <a:picLocks noChangeAspect="1"/>
          </p:cNvPicPr>
          <p:nvPr/>
        </p:nvPicPr>
        <p:blipFill>
          <a:blip r:embed="rId3"/>
          <a:stretch>
            <a:fillRect/>
          </a:stretch>
        </p:blipFill>
        <p:spPr>
          <a:xfrm>
            <a:off x="6768669" y="1010785"/>
            <a:ext cx="4848551" cy="4836428"/>
          </a:xfrm>
          <a:prstGeom prst="rect">
            <a:avLst/>
          </a:prstGeom>
        </p:spPr>
      </p:pic>
    </p:spTree>
    <p:extLst>
      <p:ext uri="{BB962C8B-B14F-4D97-AF65-F5344CB8AC3E}">
        <p14:creationId xmlns:p14="http://schemas.microsoft.com/office/powerpoint/2010/main" val="2873769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46" name="Freeform: Shape 45">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51" name="Rectangle 50">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7B423-ADB9-9E29-50A4-324691B154D6}"/>
              </a:ext>
            </a:extLst>
          </p:cNvPr>
          <p:cNvSpPr>
            <a:spLocks noGrp="1"/>
          </p:cNvSpPr>
          <p:nvPr>
            <p:ph type="title"/>
          </p:nvPr>
        </p:nvSpPr>
        <p:spPr>
          <a:xfrm>
            <a:off x="960120" y="960030"/>
            <a:ext cx="4470832" cy="1507398"/>
          </a:xfrm>
        </p:spPr>
        <p:txBody>
          <a:bodyPr vert="horz" lIns="91440" tIns="45720" rIns="91440" bIns="45720" rtlCol="0" anchor="ctr">
            <a:normAutofit/>
          </a:bodyPr>
          <a:lstStyle/>
          <a:p>
            <a:pPr>
              <a:lnSpc>
                <a:spcPct val="90000"/>
              </a:lnSpc>
            </a:pPr>
            <a:r>
              <a:rPr lang="en-US" sz="2500" b="1" kern="1200">
                <a:solidFill>
                  <a:schemeClr val="tx2"/>
                </a:solidFill>
                <a:latin typeface="+mj-lt"/>
                <a:ea typeface="+mj-ea"/>
                <a:cs typeface="+mj-cs"/>
              </a:rPr>
              <a:t>HSTA002B (Spent on - Other tobacco products and smokers' supplies):</a:t>
            </a:r>
            <a:br>
              <a:rPr lang="en-US" sz="2500" kern="1200">
                <a:solidFill>
                  <a:schemeClr val="tx2"/>
                </a:solidFill>
                <a:latin typeface="+mj-lt"/>
                <a:ea typeface="+mj-ea"/>
                <a:cs typeface="+mj-cs"/>
              </a:rPr>
            </a:br>
            <a:endParaRPr lang="en-US" sz="2500" kern="1200">
              <a:solidFill>
                <a:schemeClr val="tx2"/>
              </a:solidFill>
              <a:latin typeface="+mj-lt"/>
              <a:ea typeface="+mj-ea"/>
              <a:cs typeface="+mj-cs"/>
            </a:endParaRPr>
          </a:p>
        </p:txBody>
      </p:sp>
      <p:sp>
        <p:nvSpPr>
          <p:cNvPr id="4" name="Text Placeholder 3">
            <a:extLst>
              <a:ext uri="{FF2B5EF4-FFF2-40B4-BE49-F238E27FC236}">
                <a16:creationId xmlns:a16="http://schemas.microsoft.com/office/drawing/2014/main" id="{9FF31095-5149-8900-ECBB-013DBBD69104}"/>
              </a:ext>
            </a:extLst>
          </p:cNvPr>
          <p:cNvSpPr>
            <a:spLocks noGrp="1"/>
          </p:cNvSpPr>
          <p:nvPr>
            <p:ph type="body" sz="half" idx="2"/>
          </p:nvPr>
        </p:nvSpPr>
        <p:spPr>
          <a:xfrm>
            <a:off x="952501" y="2844800"/>
            <a:ext cx="4470831" cy="3053170"/>
          </a:xfrm>
        </p:spPr>
        <p:txBody>
          <a:bodyPr vert="horz" lIns="91440" tIns="45720" rIns="91440" bIns="45720" rtlCol="0" anchor="t">
            <a:normAutofit/>
          </a:bodyPr>
          <a:lstStyle/>
          <a:p>
            <a:pPr marL="285750" indent="-285750">
              <a:lnSpc>
                <a:spcPct val="100000"/>
              </a:lnSpc>
              <a:buFont typeface="Arial" panose="020B0604020202020204" pitchFamily="34" charset="0"/>
              <a:buChar char="•"/>
            </a:pPr>
            <a:r>
              <a:rPr lang="en-US"/>
              <a:t>On average, 1.74 units (could be in currency or other scale) are spent on tobacco products and related supplies.</a:t>
            </a:r>
          </a:p>
          <a:p>
            <a:pPr marL="285750" indent="-285750">
              <a:lnSpc>
                <a:spcPct val="100000"/>
              </a:lnSpc>
              <a:buFont typeface="Arial" panose="020B0604020202020204" pitchFamily="34" charset="0"/>
              <a:buChar char="•"/>
            </a:pPr>
            <a:r>
              <a:rPr lang="en-US"/>
              <a:t>The median being lower than the mean at 1.32 suggests a skew towards lower values, indicating that a significant number of regions might have lower spending.</a:t>
            </a:r>
          </a:p>
          <a:p>
            <a:pPr marL="285750" indent="-285750">
              <a:lnSpc>
                <a:spcPct val="100000"/>
              </a:lnSpc>
              <a:buFont typeface="Arial" panose="020B0604020202020204" pitchFamily="34" charset="0"/>
              <a:buChar char="•"/>
            </a:pPr>
            <a:r>
              <a:rPr lang="en-US"/>
              <a:t>The range from 0 to 8.70 units shows variability in spending habits, which can be crucial in understanding consumer preferences.</a:t>
            </a:r>
          </a:p>
        </p:txBody>
      </p:sp>
      <p:cxnSp>
        <p:nvCxnSpPr>
          <p:cNvPr id="53" name="Straight Connector 52">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C4ECE2F-D286-C758-47C9-B8B9BF2B3E03}"/>
              </a:ext>
            </a:extLst>
          </p:cNvPr>
          <p:cNvPicPr>
            <a:picLocks noChangeAspect="1"/>
          </p:cNvPicPr>
          <p:nvPr/>
        </p:nvPicPr>
        <p:blipFill>
          <a:blip r:embed="rId3"/>
          <a:stretch>
            <a:fillRect/>
          </a:stretch>
        </p:blipFill>
        <p:spPr>
          <a:xfrm>
            <a:off x="6768669" y="1235030"/>
            <a:ext cx="4848551" cy="4387938"/>
          </a:xfrm>
          <a:prstGeom prst="rect">
            <a:avLst/>
          </a:prstGeom>
        </p:spPr>
      </p:pic>
    </p:spTree>
    <p:extLst>
      <p:ext uri="{BB962C8B-B14F-4D97-AF65-F5344CB8AC3E}">
        <p14:creationId xmlns:p14="http://schemas.microsoft.com/office/powerpoint/2010/main" val="2594040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59" name="Freeform: Shape 58">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64" name="Rectangle 63">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7B423-ADB9-9E29-50A4-324691B154D6}"/>
              </a:ext>
            </a:extLst>
          </p:cNvPr>
          <p:cNvSpPr>
            <a:spLocks noGrp="1"/>
          </p:cNvSpPr>
          <p:nvPr>
            <p:ph type="title"/>
          </p:nvPr>
        </p:nvSpPr>
        <p:spPr>
          <a:xfrm>
            <a:off x="960120" y="960030"/>
            <a:ext cx="4470832" cy="1507398"/>
          </a:xfrm>
        </p:spPr>
        <p:txBody>
          <a:bodyPr vert="horz" lIns="91440" tIns="45720" rIns="91440" bIns="45720" rtlCol="0" anchor="ctr">
            <a:normAutofit/>
          </a:bodyPr>
          <a:lstStyle/>
          <a:p>
            <a:pPr>
              <a:lnSpc>
                <a:spcPct val="90000"/>
              </a:lnSpc>
            </a:pPr>
            <a:r>
              <a:rPr lang="en-US" sz="2800" b="1" kern="1200">
                <a:solidFill>
                  <a:schemeClr val="tx2"/>
                </a:solidFill>
                <a:latin typeface="+mj-lt"/>
                <a:ea typeface="+mj-ea"/>
                <a:cs typeface="+mj-cs"/>
              </a:rPr>
              <a:t>WSWORTHV (WealthScapes Net Worth - Value):</a:t>
            </a:r>
            <a:br>
              <a:rPr lang="en-US" sz="2800" kern="1200">
                <a:solidFill>
                  <a:schemeClr val="tx2"/>
                </a:solidFill>
                <a:latin typeface="+mj-lt"/>
                <a:ea typeface="+mj-ea"/>
                <a:cs typeface="+mj-cs"/>
              </a:rPr>
            </a:br>
            <a:endParaRPr lang="en-US" sz="2800" kern="1200">
              <a:solidFill>
                <a:schemeClr val="tx2"/>
              </a:solidFill>
              <a:latin typeface="+mj-lt"/>
              <a:ea typeface="+mj-ea"/>
              <a:cs typeface="+mj-cs"/>
            </a:endParaRPr>
          </a:p>
        </p:txBody>
      </p:sp>
      <p:sp>
        <p:nvSpPr>
          <p:cNvPr id="4" name="Text Placeholder 3">
            <a:extLst>
              <a:ext uri="{FF2B5EF4-FFF2-40B4-BE49-F238E27FC236}">
                <a16:creationId xmlns:a16="http://schemas.microsoft.com/office/drawing/2014/main" id="{9FF31095-5149-8900-ECBB-013DBBD69104}"/>
              </a:ext>
            </a:extLst>
          </p:cNvPr>
          <p:cNvSpPr>
            <a:spLocks noGrp="1"/>
          </p:cNvSpPr>
          <p:nvPr>
            <p:ph type="body" sz="half" idx="2"/>
          </p:nvPr>
        </p:nvSpPr>
        <p:spPr>
          <a:xfrm>
            <a:off x="952501" y="2844800"/>
            <a:ext cx="4470831" cy="3053170"/>
          </a:xfrm>
        </p:spPr>
        <p:txBody>
          <a:bodyPr vert="horz" lIns="91440" tIns="45720" rIns="91440" bIns="45720" rtlCol="0" anchor="t">
            <a:normAutofit/>
          </a:bodyPr>
          <a:lstStyle/>
          <a:p>
            <a:pPr marL="285750" indent="-285750">
              <a:lnSpc>
                <a:spcPct val="100000"/>
              </a:lnSpc>
              <a:buFont typeface="Arial" panose="020B0604020202020204" pitchFamily="34" charset="0"/>
              <a:buChar char="•"/>
            </a:pPr>
            <a:r>
              <a:rPr lang="en-US" dirty="0"/>
              <a:t>The average net worth across regions is a significant 1,210,874 units, suggesting relatively high affluence.</a:t>
            </a:r>
          </a:p>
          <a:p>
            <a:pPr marL="285750" indent="-285750">
              <a:lnSpc>
                <a:spcPct val="100000"/>
              </a:lnSpc>
              <a:buFont typeface="Arial" panose="020B0604020202020204" pitchFamily="34" charset="0"/>
              <a:buChar char="•"/>
            </a:pPr>
            <a:r>
              <a:rPr lang="en-US" dirty="0"/>
              <a:t>A median net worth of 921,522 implies that many regions might have a net worth below the average.</a:t>
            </a:r>
          </a:p>
          <a:p>
            <a:pPr marL="285750" indent="-285750">
              <a:lnSpc>
                <a:spcPct val="100000"/>
              </a:lnSpc>
              <a:buFont typeface="Arial" panose="020B0604020202020204" pitchFamily="34" charset="0"/>
              <a:buChar char="•"/>
            </a:pPr>
            <a:r>
              <a:rPr lang="en-US" dirty="0"/>
              <a:t>A vast standard deviation of 1,111,168 highlights the economic disparities across regions.</a:t>
            </a:r>
          </a:p>
          <a:p>
            <a:pPr marL="285750" indent="-285750">
              <a:lnSpc>
                <a:spcPct val="100000"/>
              </a:lnSpc>
              <a:buFont typeface="Arial" panose="020B0604020202020204" pitchFamily="34" charset="0"/>
              <a:buChar char="•"/>
            </a:pPr>
            <a:r>
              <a:rPr lang="en-US" dirty="0"/>
              <a:t>The range, from a negative net worth of -1,722.08 to an enormous 12,099,540, underscores the vast economic differences across various regions.</a:t>
            </a:r>
          </a:p>
        </p:txBody>
      </p:sp>
      <p:cxnSp>
        <p:nvCxnSpPr>
          <p:cNvPr id="66" name="Straight Connector 65">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159E57D-C68E-B012-287F-5B4DC9BB0E5B}"/>
              </a:ext>
            </a:extLst>
          </p:cNvPr>
          <p:cNvPicPr>
            <a:picLocks noChangeAspect="1"/>
          </p:cNvPicPr>
          <p:nvPr/>
        </p:nvPicPr>
        <p:blipFill>
          <a:blip r:embed="rId3"/>
          <a:stretch>
            <a:fillRect/>
          </a:stretch>
        </p:blipFill>
        <p:spPr>
          <a:xfrm>
            <a:off x="6768669" y="936171"/>
            <a:ext cx="4848551" cy="4985657"/>
          </a:xfrm>
          <a:prstGeom prst="rect">
            <a:avLst/>
          </a:prstGeom>
        </p:spPr>
      </p:pic>
    </p:spTree>
    <p:extLst>
      <p:ext uri="{BB962C8B-B14F-4D97-AF65-F5344CB8AC3E}">
        <p14:creationId xmlns:p14="http://schemas.microsoft.com/office/powerpoint/2010/main" val="264795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72" name="Freeform: Shape 71">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73">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77" name="Rectangle 76">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7B423-ADB9-9E29-50A4-324691B154D6}"/>
              </a:ext>
            </a:extLst>
          </p:cNvPr>
          <p:cNvSpPr>
            <a:spLocks noGrp="1"/>
          </p:cNvSpPr>
          <p:nvPr>
            <p:ph type="title"/>
          </p:nvPr>
        </p:nvSpPr>
        <p:spPr>
          <a:xfrm>
            <a:off x="960120" y="960030"/>
            <a:ext cx="4470832" cy="1507398"/>
          </a:xfrm>
        </p:spPr>
        <p:txBody>
          <a:bodyPr vert="horz" lIns="91440" tIns="45720" rIns="91440" bIns="45720" rtlCol="0" anchor="ctr">
            <a:normAutofit/>
          </a:bodyPr>
          <a:lstStyle/>
          <a:p>
            <a:pPr>
              <a:lnSpc>
                <a:spcPct val="90000"/>
              </a:lnSpc>
            </a:pPr>
            <a:r>
              <a:rPr lang="en-US" sz="3400" b="1" kern="1200">
                <a:solidFill>
                  <a:schemeClr val="tx2"/>
                </a:solidFill>
                <a:latin typeface="+mj-lt"/>
                <a:ea typeface="+mj-ea"/>
                <a:cs typeface="+mj-cs"/>
              </a:rPr>
              <a:t>WSD2AR (Debt:Asset Ratio):</a:t>
            </a:r>
            <a:br>
              <a:rPr lang="en-US" sz="3400" kern="1200">
                <a:solidFill>
                  <a:schemeClr val="tx2"/>
                </a:solidFill>
                <a:latin typeface="+mj-lt"/>
                <a:ea typeface="+mj-ea"/>
                <a:cs typeface="+mj-cs"/>
              </a:rPr>
            </a:br>
            <a:endParaRPr lang="en-US" sz="3400" kern="1200">
              <a:solidFill>
                <a:schemeClr val="tx2"/>
              </a:solidFill>
              <a:latin typeface="+mj-lt"/>
              <a:ea typeface="+mj-ea"/>
              <a:cs typeface="+mj-cs"/>
            </a:endParaRPr>
          </a:p>
        </p:txBody>
      </p:sp>
      <p:sp>
        <p:nvSpPr>
          <p:cNvPr id="4" name="Text Placeholder 3">
            <a:extLst>
              <a:ext uri="{FF2B5EF4-FFF2-40B4-BE49-F238E27FC236}">
                <a16:creationId xmlns:a16="http://schemas.microsoft.com/office/drawing/2014/main" id="{9FF31095-5149-8900-ECBB-013DBBD69104}"/>
              </a:ext>
            </a:extLst>
          </p:cNvPr>
          <p:cNvSpPr>
            <a:spLocks noGrp="1"/>
          </p:cNvSpPr>
          <p:nvPr>
            <p:ph type="body" sz="half" idx="2"/>
          </p:nvPr>
        </p:nvSpPr>
        <p:spPr>
          <a:xfrm>
            <a:off x="952501" y="2296772"/>
            <a:ext cx="4943801" cy="3394558"/>
          </a:xfrm>
        </p:spPr>
        <p:txBody>
          <a:bodyPr vert="horz" lIns="91440" tIns="45720" rIns="91440" bIns="45720" rtlCol="0" anchor="t">
            <a:normAutofit/>
          </a:bodyPr>
          <a:lstStyle/>
          <a:p>
            <a:pPr marL="285750" indent="-285750">
              <a:lnSpc>
                <a:spcPct val="100000"/>
              </a:lnSpc>
              <a:buFont typeface="Arial" panose="020B0604020202020204" pitchFamily="34" charset="0"/>
              <a:buChar char="•"/>
            </a:pPr>
            <a:r>
              <a:rPr lang="en-US" dirty="0"/>
              <a:t>The average debt-to-asset ratio is 0.19, suggesting that for every unit of asset, there's a debt of 0.19 units on average across regions, indicating a relatively healthy financial stance.</a:t>
            </a:r>
          </a:p>
          <a:p>
            <a:pPr marL="285750" indent="-285750">
              <a:lnSpc>
                <a:spcPct val="100000"/>
              </a:lnSpc>
              <a:buFont typeface="Arial" panose="020B0604020202020204" pitchFamily="34" charset="0"/>
              <a:buChar char="•"/>
            </a:pPr>
            <a:r>
              <a:rPr lang="en-US" dirty="0"/>
              <a:t>The close mean and median values (0.19 and 0.18 respectively) hint at a balanced distribution.</a:t>
            </a:r>
          </a:p>
          <a:p>
            <a:pPr marL="285750" indent="-285750">
              <a:lnSpc>
                <a:spcPct val="100000"/>
              </a:lnSpc>
              <a:buFont typeface="Arial" panose="020B0604020202020204" pitchFamily="34" charset="0"/>
              <a:buChar char="•"/>
            </a:pPr>
            <a:r>
              <a:rPr lang="en-US" dirty="0"/>
              <a:t>With a standard deviation of 0.08, there's a moderate variation in the financial health of regions.</a:t>
            </a:r>
          </a:p>
          <a:p>
            <a:pPr marL="285750" indent="-285750">
              <a:lnSpc>
                <a:spcPct val="100000"/>
              </a:lnSpc>
              <a:buFont typeface="Arial" panose="020B0604020202020204" pitchFamily="34" charset="0"/>
              <a:buChar char="•"/>
            </a:pPr>
            <a:r>
              <a:rPr lang="en-US" dirty="0"/>
              <a:t>The range, from a minimum of 0.0 to a maximum of 1.06, indicates some regions are debt-free while others have a debt that surpasses their assets.</a:t>
            </a:r>
          </a:p>
        </p:txBody>
      </p:sp>
      <p:cxnSp>
        <p:nvCxnSpPr>
          <p:cNvPr id="79" name="Straight Connector 78">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6" name="Picture 5" descr="A screen shot of a computer program&#10;&#10;Description automatically generated">
            <a:extLst>
              <a:ext uri="{FF2B5EF4-FFF2-40B4-BE49-F238E27FC236}">
                <a16:creationId xmlns:a16="http://schemas.microsoft.com/office/drawing/2014/main" id="{FE4A23BC-63D8-1640-BC5F-6865BE662CED}"/>
              </a:ext>
            </a:extLst>
          </p:cNvPr>
          <p:cNvPicPr>
            <a:picLocks noChangeAspect="1"/>
          </p:cNvPicPr>
          <p:nvPr/>
        </p:nvPicPr>
        <p:blipFill>
          <a:blip r:embed="rId3"/>
          <a:stretch>
            <a:fillRect/>
          </a:stretch>
        </p:blipFill>
        <p:spPr>
          <a:xfrm>
            <a:off x="6768669" y="750242"/>
            <a:ext cx="4848551" cy="5357515"/>
          </a:xfrm>
          <a:prstGeom prst="rect">
            <a:avLst/>
          </a:prstGeom>
        </p:spPr>
      </p:pic>
    </p:spTree>
    <p:extLst>
      <p:ext uri="{BB962C8B-B14F-4D97-AF65-F5344CB8AC3E}">
        <p14:creationId xmlns:p14="http://schemas.microsoft.com/office/powerpoint/2010/main" val="266384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85" name="Freeform: Shape 84">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90" name="Rectangle 89">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7B423-ADB9-9E29-50A4-324691B154D6}"/>
              </a:ext>
            </a:extLst>
          </p:cNvPr>
          <p:cNvSpPr>
            <a:spLocks noGrp="1"/>
          </p:cNvSpPr>
          <p:nvPr>
            <p:ph type="title"/>
          </p:nvPr>
        </p:nvSpPr>
        <p:spPr>
          <a:xfrm>
            <a:off x="960120" y="960030"/>
            <a:ext cx="4470832" cy="1507398"/>
          </a:xfrm>
        </p:spPr>
        <p:txBody>
          <a:bodyPr vert="horz" lIns="91440" tIns="45720" rIns="91440" bIns="45720" rtlCol="0" anchor="ctr">
            <a:normAutofit/>
          </a:bodyPr>
          <a:lstStyle/>
          <a:p>
            <a:pPr>
              <a:lnSpc>
                <a:spcPct val="90000"/>
              </a:lnSpc>
            </a:pPr>
            <a:r>
              <a:rPr lang="en-US" sz="3400" b="1" kern="1200" dirty="0">
                <a:solidFill>
                  <a:schemeClr val="tx2"/>
                </a:solidFill>
                <a:latin typeface="+mj-lt"/>
                <a:ea typeface="+mj-ea"/>
                <a:cs typeface="+mj-cs"/>
              </a:rPr>
              <a:t>Random Sample from Dataset</a:t>
            </a:r>
            <a:br>
              <a:rPr lang="en-US" sz="3400" kern="1200" dirty="0">
                <a:solidFill>
                  <a:schemeClr val="tx2"/>
                </a:solidFill>
                <a:latin typeface="+mj-lt"/>
                <a:ea typeface="+mj-ea"/>
                <a:cs typeface="+mj-cs"/>
              </a:rPr>
            </a:br>
            <a:endParaRPr lang="en-US" sz="3400" kern="1200" dirty="0">
              <a:solidFill>
                <a:schemeClr val="tx2"/>
              </a:solidFill>
              <a:latin typeface="+mj-lt"/>
              <a:ea typeface="+mj-ea"/>
              <a:cs typeface="+mj-cs"/>
            </a:endParaRPr>
          </a:p>
        </p:txBody>
      </p:sp>
      <p:sp>
        <p:nvSpPr>
          <p:cNvPr id="4" name="Text Placeholder 3">
            <a:extLst>
              <a:ext uri="{FF2B5EF4-FFF2-40B4-BE49-F238E27FC236}">
                <a16:creationId xmlns:a16="http://schemas.microsoft.com/office/drawing/2014/main" id="{9FF31095-5149-8900-ECBB-013DBBD69104}"/>
              </a:ext>
            </a:extLst>
          </p:cNvPr>
          <p:cNvSpPr>
            <a:spLocks noGrp="1"/>
          </p:cNvSpPr>
          <p:nvPr>
            <p:ph type="body" sz="half" idx="2"/>
          </p:nvPr>
        </p:nvSpPr>
        <p:spPr>
          <a:xfrm>
            <a:off x="490124" y="2091559"/>
            <a:ext cx="5521789" cy="4288220"/>
          </a:xfrm>
        </p:spPr>
        <p:txBody>
          <a:bodyPr vert="horz" lIns="91440" tIns="45720" rIns="91440" bIns="45720" rtlCol="0" anchor="t">
            <a:normAutofit lnSpcReduction="10000"/>
          </a:bodyPr>
          <a:lstStyle/>
          <a:p>
            <a:pPr>
              <a:lnSpc>
                <a:spcPct val="100000"/>
              </a:lnSpc>
            </a:pPr>
            <a:r>
              <a:rPr lang="en-US" sz="1400" b="1" dirty="0"/>
              <a:t>Purpose: </a:t>
            </a:r>
            <a:r>
              <a:rPr lang="en-US" sz="1400" dirty="0"/>
              <a:t>To offer a snapshot of the raw data from the analytical, giving viewers/stakeholders a tangible sense/overview of the dataset structure and the type of information, it contains.</a:t>
            </a:r>
          </a:p>
          <a:p>
            <a:pPr>
              <a:lnSpc>
                <a:spcPct val="100000"/>
              </a:lnSpc>
            </a:pPr>
            <a:endParaRPr lang="en-US" sz="1400" dirty="0"/>
          </a:p>
          <a:p>
            <a:pPr>
              <a:lnSpc>
                <a:spcPct val="100000"/>
              </a:lnSpc>
            </a:pPr>
            <a:r>
              <a:rPr lang="en-US" sz="1400" b="1" dirty="0"/>
              <a:t>Content:</a:t>
            </a:r>
          </a:p>
          <a:p>
            <a:pPr marL="285750" indent="-285750">
              <a:lnSpc>
                <a:spcPct val="100000"/>
              </a:lnSpc>
              <a:buFont typeface="Arial" panose="020B0604020202020204" pitchFamily="34" charset="0"/>
              <a:buChar char="•"/>
            </a:pPr>
            <a:r>
              <a:rPr lang="en-US" sz="1400" dirty="0"/>
              <a:t>A table showcasing 10 randomly selected records.</a:t>
            </a:r>
          </a:p>
          <a:p>
            <a:pPr marL="285750" indent="-285750">
              <a:lnSpc>
                <a:spcPct val="100000"/>
              </a:lnSpc>
              <a:buFont typeface="Arial" panose="020B0604020202020204" pitchFamily="34" charset="0"/>
              <a:buChar char="•"/>
            </a:pPr>
            <a:r>
              <a:rPr lang="en-US" sz="1400" dirty="0"/>
              <a:t>Each record provides insights into variables like unemployment rate, social values, spending on tobacco products, net worth, and debt-to-asset ratio, among others.</a:t>
            </a:r>
          </a:p>
          <a:p>
            <a:pPr>
              <a:lnSpc>
                <a:spcPct val="100000"/>
              </a:lnSpc>
            </a:pPr>
            <a:endParaRPr lang="en-US" sz="1400" dirty="0"/>
          </a:p>
          <a:p>
            <a:pPr>
              <a:lnSpc>
                <a:spcPct val="100000"/>
              </a:lnSpc>
            </a:pPr>
            <a:r>
              <a:rPr lang="en-US" sz="1400" b="1" dirty="0"/>
              <a:t>Importance:</a:t>
            </a:r>
          </a:p>
          <a:p>
            <a:pPr marL="285750" indent="-285750">
              <a:lnSpc>
                <a:spcPct val="100000"/>
              </a:lnSpc>
              <a:buFont typeface="Arial" panose="020B0604020202020204" pitchFamily="34" charset="0"/>
              <a:buChar char="•"/>
            </a:pPr>
            <a:r>
              <a:rPr lang="en-US" sz="1400" dirty="0"/>
              <a:t>Helps in familiarizing stakeholders with the actual data.</a:t>
            </a:r>
          </a:p>
          <a:p>
            <a:pPr marL="285750" indent="-285750">
              <a:lnSpc>
                <a:spcPct val="100000"/>
              </a:lnSpc>
              <a:buFont typeface="Arial" panose="020B0604020202020204" pitchFamily="34" charset="0"/>
              <a:buChar char="•"/>
            </a:pPr>
            <a:r>
              <a:rPr lang="en-US" sz="1400" dirty="0"/>
              <a:t>Demonstrates the diversity and breadth of information available for analysis.</a:t>
            </a:r>
          </a:p>
          <a:p>
            <a:pPr marL="285750" indent="-285750">
              <a:lnSpc>
                <a:spcPct val="100000"/>
              </a:lnSpc>
              <a:buFont typeface="Arial" panose="020B0604020202020204" pitchFamily="34" charset="0"/>
              <a:buChar char="•"/>
            </a:pPr>
            <a:r>
              <a:rPr lang="en-US" sz="1400" dirty="0"/>
              <a:t>Assists in setting context for subsequent analyses and discussions.</a:t>
            </a:r>
          </a:p>
        </p:txBody>
      </p:sp>
      <p:cxnSp>
        <p:nvCxnSpPr>
          <p:cNvPr id="92" name="Straight Connector 91">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7ED669F-9848-76B6-47B8-16863EA3B09B}"/>
              </a:ext>
            </a:extLst>
          </p:cNvPr>
          <p:cNvPicPr>
            <a:picLocks noChangeAspect="1"/>
          </p:cNvPicPr>
          <p:nvPr/>
        </p:nvPicPr>
        <p:blipFill>
          <a:blip r:embed="rId3"/>
          <a:stretch>
            <a:fillRect/>
          </a:stretch>
        </p:blipFill>
        <p:spPr>
          <a:xfrm>
            <a:off x="6156506" y="1823190"/>
            <a:ext cx="5951409" cy="4074780"/>
          </a:xfrm>
          <a:prstGeom prst="rect">
            <a:avLst/>
          </a:prstGeom>
        </p:spPr>
      </p:pic>
    </p:spTree>
    <p:extLst>
      <p:ext uri="{BB962C8B-B14F-4D97-AF65-F5344CB8AC3E}">
        <p14:creationId xmlns:p14="http://schemas.microsoft.com/office/powerpoint/2010/main" val="2984006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07" name="Freeform: Shape 11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11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Shape 11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Shape 11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16" name="Rectangle 115">
            <a:extLst>
              <a:ext uri="{FF2B5EF4-FFF2-40B4-BE49-F238E27FC236}">
                <a16:creationId xmlns:a16="http://schemas.microsoft.com/office/drawing/2014/main" id="{B6B04054-9023-8941-A94B-771CBBABE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7B423-ADB9-9E29-50A4-324691B154D6}"/>
              </a:ext>
            </a:extLst>
          </p:cNvPr>
          <p:cNvSpPr>
            <a:spLocks noGrp="1"/>
          </p:cNvSpPr>
          <p:nvPr>
            <p:ph type="title"/>
          </p:nvPr>
        </p:nvSpPr>
        <p:spPr>
          <a:xfrm>
            <a:off x="960120" y="960120"/>
            <a:ext cx="5428423" cy="1508760"/>
          </a:xfrm>
        </p:spPr>
        <p:txBody>
          <a:bodyPr vert="horz" lIns="91440" tIns="45720" rIns="91440" bIns="45720" rtlCol="0" anchor="ctr">
            <a:normAutofit/>
          </a:bodyPr>
          <a:lstStyle/>
          <a:p>
            <a:pPr>
              <a:lnSpc>
                <a:spcPct val="90000"/>
              </a:lnSpc>
            </a:pPr>
            <a:r>
              <a:rPr lang="en-US" sz="3400" b="1" kern="1200" dirty="0">
                <a:solidFill>
                  <a:schemeClr val="tx2"/>
                </a:solidFill>
                <a:latin typeface="+mj-lt"/>
                <a:ea typeface="+mj-ea"/>
                <a:cs typeface="+mj-cs"/>
              </a:rPr>
              <a:t>Introduction to Correlation Analysis</a:t>
            </a:r>
            <a:br>
              <a:rPr lang="en-US" sz="3400" kern="1200" dirty="0">
                <a:solidFill>
                  <a:schemeClr val="tx2"/>
                </a:solidFill>
                <a:latin typeface="+mj-lt"/>
                <a:ea typeface="+mj-ea"/>
                <a:cs typeface="+mj-cs"/>
              </a:rPr>
            </a:br>
            <a:endParaRPr lang="en-US" sz="3400" kern="1200" dirty="0">
              <a:solidFill>
                <a:schemeClr val="tx2"/>
              </a:solidFill>
              <a:latin typeface="+mj-lt"/>
              <a:ea typeface="+mj-ea"/>
              <a:cs typeface="+mj-cs"/>
            </a:endParaRPr>
          </a:p>
        </p:txBody>
      </p:sp>
      <p:sp>
        <p:nvSpPr>
          <p:cNvPr id="4" name="Text Placeholder 3">
            <a:extLst>
              <a:ext uri="{FF2B5EF4-FFF2-40B4-BE49-F238E27FC236}">
                <a16:creationId xmlns:a16="http://schemas.microsoft.com/office/drawing/2014/main" id="{9FF31095-5149-8900-ECBB-013DBBD69104}"/>
              </a:ext>
            </a:extLst>
          </p:cNvPr>
          <p:cNvSpPr>
            <a:spLocks noGrp="1"/>
          </p:cNvSpPr>
          <p:nvPr>
            <p:ph type="body" sz="half" idx="2"/>
          </p:nvPr>
        </p:nvSpPr>
        <p:spPr>
          <a:xfrm>
            <a:off x="952499" y="2196663"/>
            <a:ext cx="5293857" cy="3708838"/>
          </a:xfrm>
        </p:spPr>
        <p:txBody>
          <a:bodyPr vert="horz" lIns="91440" tIns="45720" rIns="91440" bIns="45720" rtlCol="0" anchor="t">
            <a:normAutofit/>
          </a:bodyPr>
          <a:lstStyle/>
          <a:p>
            <a:pPr algn="just">
              <a:lnSpc>
                <a:spcPct val="100000"/>
              </a:lnSpc>
            </a:pPr>
            <a:r>
              <a:rPr lang="en-US" b="1" dirty="0"/>
              <a:t>Purpose: </a:t>
            </a:r>
            <a:r>
              <a:rPr lang="en-US" dirty="0"/>
              <a:t>To gauge the linear relationship between two variables. Understanding how independent variables relate to the target can guide feature selection and model building.</a:t>
            </a:r>
          </a:p>
          <a:p>
            <a:pPr algn="just">
              <a:lnSpc>
                <a:spcPct val="100000"/>
              </a:lnSpc>
            </a:pPr>
            <a:r>
              <a:rPr lang="en-US" b="1" dirty="0"/>
              <a:t>Definition: </a:t>
            </a:r>
            <a:r>
              <a:rPr lang="en-US" dirty="0"/>
              <a:t>Correlation indicates the strength and direction of a linear relationship between two variables.</a:t>
            </a:r>
          </a:p>
          <a:p>
            <a:pPr algn="just">
              <a:lnSpc>
                <a:spcPct val="100000"/>
              </a:lnSpc>
            </a:pPr>
            <a:r>
              <a:rPr lang="en-US" b="1" dirty="0"/>
              <a:t>Range: </a:t>
            </a:r>
            <a:r>
              <a:rPr lang="en-US" dirty="0"/>
              <a:t>Values lie between -1 (perfect negative correlation) and 1 (perfect positive correlation), with 0 indicating no correlation.</a:t>
            </a:r>
          </a:p>
          <a:p>
            <a:pPr algn="just">
              <a:lnSpc>
                <a:spcPct val="100000"/>
              </a:lnSpc>
            </a:pPr>
            <a:r>
              <a:rPr lang="en-US" b="1" dirty="0"/>
              <a:t>Importance in modeling: </a:t>
            </a:r>
            <a:r>
              <a:rPr lang="en-US" dirty="0"/>
              <a:t>Helps identify potential predictors and avoid multicollinearity. Directs focus towards variables with significant relationships. Alerts to potential multicollinearity issues if independent variables are highly correlated with each other.</a:t>
            </a:r>
          </a:p>
        </p:txBody>
      </p:sp>
      <p:pic>
        <p:nvPicPr>
          <p:cNvPr id="8" name="Picture 7">
            <a:extLst>
              <a:ext uri="{FF2B5EF4-FFF2-40B4-BE49-F238E27FC236}">
                <a16:creationId xmlns:a16="http://schemas.microsoft.com/office/drawing/2014/main" id="{206F00E6-DE26-657A-78A8-D83F6F2A92AE}"/>
              </a:ext>
            </a:extLst>
          </p:cNvPr>
          <p:cNvPicPr>
            <a:picLocks noChangeAspect="1"/>
          </p:cNvPicPr>
          <p:nvPr/>
        </p:nvPicPr>
        <p:blipFill>
          <a:blip r:embed="rId3"/>
          <a:stretch>
            <a:fillRect/>
          </a:stretch>
        </p:blipFill>
        <p:spPr>
          <a:xfrm>
            <a:off x="6635332" y="3653078"/>
            <a:ext cx="2630368" cy="2823903"/>
          </a:xfrm>
          <a:prstGeom prst="rect">
            <a:avLst/>
          </a:prstGeom>
        </p:spPr>
      </p:pic>
      <p:cxnSp>
        <p:nvCxnSpPr>
          <p:cNvPr id="118" name="Straight Connector 117">
            <a:extLst>
              <a:ext uri="{FF2B5EF4-FFF2-40B4-BE49-F238E27FC236}">
                <a16:creationId xmlns:a16="http://schemas.microsoft.com/office/drawing/2014/main" id="{10778A53-7ADF-F948-B939-0EB454DA2C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8812" y="3429000"/>
            <a:ext cx="3350727"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54998AA-6C01-7E8A-2545-EAC988D0045B}"/>
              </a:ext>
            </a:extLst>
          </p:cNvPr>
          <p:cNvPicPr>
            <a:picLocks noChangeAspect="1"/>
          </p:cNvPicPr>
          <p:nvPr/>
        </p:nvPicPr>
        <p:blipFill>
          <a:blip r:embed="rId4"/>
          <a:stretch>
            <a:fillRect/>
          </a:stretch>
        </p:blipFill>
        <p:spPr>
          <a:xfrm>
            <a:off x="6635331" y="462456"/>
            <a:ext cx="5104724" cy="2823905"/>
          </a:xfrm>
          <a:prstGeom prst="rect">
            <a:avLst/>
          </a:prstGeom>
        </p:spPr>
      </p:pic>
      <p:pic>
        <p:nvPicPr>
          <p:cNvPr id="10" name="Picture 9">
            <a:extLst>
              <a:ext uri="{FF2B5EF4-FFF2-40B4-BE49-F238E27FC236}">
                <a16:creationId xmlns:a16="http://schemas.microsoft.com/office/drawing/2014/main" id="{122BBD3B-9D64-E97A-94E7-4F80733B1E64}"/>
              </a:ext>
            </a:extLst>
          </p:cNvPr>
          <p:cNvPicPr>
            <a:picLocks noChangeAspect="1"/>
          </p:cNvPicPr>
          <p:nvPr/>
        </p:nvPicPr>
        <p:blipFill>
          <a:blip r:embed="rId5"/>
          <a:stretch>
            <a:fillRect/>
          </a:stretch>
        </p:blipFill>
        <p:spPr>
          <a:xfrm>
            <a:off x="9559167" y="3655864"/>
            <a:ext cx="2089544" cy="2821114"/>
          </a:xfrm>
          <a:prstGeom prst="rect">
            <a:avLst/>
          </a:prstGeom>
        </p:spPr>
      </p:pic>
    </p:spTree>
    <p:extLst>
      <p:ext uri="{BB962C8B-B14F-4D97-AF65-F5344CB8AC3E}">
        <p14:creationId xmlns:p14="http://schemas.microsoft.com/office/powerpoint/2010/main" val="307884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3" name="Group 122">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24" name="Freeform: Shape 123">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6" name="Freeform: Shape 125">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7" name="Freeform: Shape 126">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29" name="Rectangle 128">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7B423-ADB9-9E29-50A4-324691B154D6}"/>
              </a:ext>
            </a:extLst>
          </p:cNvPr>
          <p:cNvSpPr>
            <a:spLocks noGrp="1"/>
          </p:cNvSpPr>
          <p:nvPr>
            <p:ph type="title"/>
          </p:nvPr>
        </p:nvSpPr>
        <p:spPr>
          <a:xfrm>
            <a:off x="6730300" y="199975"/>
            <a:ext cx="4470832" cy="1507398"/>
          </a:xfrm>
        </p:spPr>
        <p:txBody>
          <a:bodyPr vert="horz" lIns="91440" tIns="45720" rIns="91440" bIns="45720" rtlCol="0" anchor="ctr">
            <a:normAutofit/>
          </a:bodyPr>
          <a:lstStyle/>
          <a:p>
            <a:pPr>
              <a:lnSpc>
                <a:spcPct val="90000"/>
              </a:lnSpc>
            </a:pPr>
            <a:r>
              <a:rPr lang="en-US" sz="3400" b="1" kern="1200" dirty="0">
                <a:solidFill>
                  <a:schemeClr val="tx2"/>
                </a:solidFill>
                <a:latin typeface="+mj-lt"/>
                <a:ea typeface="+mj-ea"/>
                <a:cs typeface="+mj-cs"/>
              </a:rPr>
              <a:t>Key Findings from Correlation Analysis</a:t>
            </a:r>
            <a:br>
              <a:rPr lang="en-US" sz="3400" kern="1200" dirty="0">
                <a:solidFill>
                  <a:schemeClr val="tx2"/>
                </a:solidFill>
                <a:latin typeface="+mj-lt"/>
                <a:ea typeface="+mj-ea"/>
                <a:cs typeface="+mj-cs"/>
              </a:rPr>
            </a:br>
            <a:endParaRPr lang="en-US" sz="3400" kern="1200" dirty="0">
              <a:solidFill>
                <a:schemeClr val="tx2"/>
              </a:solidFill>
              <a:latin typeface="+mj-lt"/>
              <a:ea typeface="+mj-ea"/>
              <a:cs typeface="+mj-cs"/>
            </a:endParaRPr>
          </a:p>
        </p:txBody>
      </p:sp>
      <p:sp>
        <p:nvSpPr>
          <p:cNvPr id="4" name="Text Placeholder 3">
            <a:extLst>
              <a:ext uri="{FF2B5EF4-FFF2-40B4-BE49-F238E27FC236}">
                <a16:creationId xmlns:a16="http://schemas.microsoft.com/office/drawing/2014/main" id="{9FF31095-5149-8900-ECBB-013DBBD69104}"/>
              </a:ext>
            </a:extLst>
          </p:cNvPr>
          <p:cNvSpPr>
            <a:spLocks noGrp="1"/>
          </p:cNvSpPr>
          <p:nvPr>
            <p:ph type="body" sz="half" idx="2"/>
          </p:nvPr>
        </p:nvSpPr>
        <p:spPr>
          <a:xfrm>
            <a:off x="94593" y="536027"/>
            <a:ext cx="5940202" cy="6053959"/>
          </a:xfrm>
        </p:spPr>
        <p:txBody>
          <a:bodyPr vert="horz" lIns="91440" tIns="45720" rIns="91440" bIns="45720" rtlCol="0" anchor="t">
            <a:normAutofit fontScale="92500" lnSpcReduction="20000"/>
          </a:bodyPr>
          <a:lstStyle/>
          <a:p>
            <a:pPr>
              <a:lnSpc>
                <a:spcPct val="100000"/>
              </a:lnSpc>
            </a:pPr>
            <a:r>
              <a:rPr lang="en-US" sz="1400" b="1" dirty="0"/>
              <a:t>Strong Positive Correlations:</a:t>
            </a:r>
          </a:p>
          <a:p>
            <a:pPr marL="285750" indent="-285750">
              <a:lnSpc>
                <a:spcPct val="100000"/>
              </a:lnSpc>
              <a:buFont typeface="Arial" panose="020B0604020202020204" pitchFamily="34" charset="0"/>
              <a:buChar char="•"/>
            </a:pPr>
            <a:r>
              <a:rPr lang="en-US" sz="1400" dirty="0"/>
              <a:t>HSRE011 (0.6792): Indicates that as this variable increases, DEPVAR7 (presumably cannabis sales) tends to increase. This variable might be a significant predictor.</a:t>
            </a:r>
          </a:p>
          <a:p>
            <a:pPr marL="285750" indent="-285750">
              <a:lnSpc>
                <a:spcPct val="100000"/>
              </a:lnSpc>
              <a:buFont typeface="Arial" panose="020B0604020202020204" pitchFamily="34" charset="0"/>
              <a:buChar char="•"/>
            </a:pPr>
            <a:r>
              <a:rPr lang="en-US" sz="1400" dirty="0"/>
              <a:t>HSRE040 (0.6280): Similarly, shows a strong positive relationship with the target.</a:t>
            </a:r>
          </a:p>
          <a:p>
            <a:pPr marL="285750" indent="-285750">
              <a:lnSpc>
                <a:spcPct val="100000"/>
              </a:lnSpc>
              <a:buFont typeface="Arial" panose="020B0604020202020204" pitchFamily="34" charset="0"/>
              <a:buChar char="•"/>
            </a:pPr>
            <a:r>
              <a:rPr lang="en-US" sz="1400" dirty="0"/>
              <a:t>HSED006 (0.5166): Another important variable to watch as it seems to influence the target positively.</a:t>
            </a:r>
          </a:p>
          <a:p>
            <a:pPr>
              <a:lnSpc>
                <a:spcPct val="100000"/>
              </a:lnSpc>
            </a:pPr>
            <a:r>
              <a:rPr lang="en-US" sz="1400" b="1" dirty="0"/>
              <a:t>Moderate Positive Correlations:</a:t>
            </a:r>
          </a:p>
          <a:p>
            <a:pPr marL="285750" indent="-285750">
              <a:lnSpc>
                <a:spcPct val="100000"/>
              </a:lnSpc>
              <a:buFont typeface="Arial" panose="020B0604020202020204" pitchFamily="34" charset="0"/>
              <a:buChar char="•"/>
            </a:pPr>
            <a:r>
              <a:rPr lang="en-US" sz="1400" dirty="0"/>
              <a:t>Variables such as WSD2AR (0.4974), TOT__SPENT7 (0.4894), and HSRE061 (0.4719) also have a positive relationship with the target but are not as strong as the top ones.</a:t>
            </a:r>
          </a:p>
          <a:p>
            <a:pPr>
              <a:lnSpc>
                <a:spcPct val="100000"/>
              </a:lnSpc>
            </a:pPr>
            <a:r>
              <a:rPr lang="en-US" sz="1400" b="1" dirty="0"/>
              <a:t>Strong Negative Correlations:</a:t>
            </a:r>
          </a:p>
          <a:p>
            <a:pPr marL="285750" indent="-285750">
              <a:lnSpc>
                <a:spcPct val="100000"/>
              </a:lnSpc>
              <a:buFont typeface="Arial" panose="020B0604020202020204" pitchFamily="34" charset="0"/>
              <a:buChar char="•"/>
            </a:pPr>
            <a:r>
              <a:rPr lang="en-US" sz="1400" dirty="0"/>
              <a:t>HSCM001F (-0.5464): Indicates that as this variable increases, DEPVAR7 tends to decrease. It could be a significant predictor but in the opposite direction.</a:t>
            </a:r>
          </a:p>
          <a:p>
            <a:pPr marL="285750" indent="-285750">
              <a:lnSpc>
                <a:spcPct val="100000"/>
              </a:lnSpc>
              <a:buFont typeface="Arial" panose="020B0604020202020204" pitchFamily="34" charset="0"/>
              <a:buChar char="•"/>
            </a:pPr>
            <a:r>
              <a:rPr lang="en-US" sz="1400" dirty="0"/>
              <a:t>SG_U2 (-0.5391): Another variable showing a strong negative relationship with the target.</a:t>
            </a:r>
          </a:p>
          <a:p>
            <a:pPr>
              <a:lnSpc>
                <a:spcPct val="100000"/>
              </a:lnSpc>
            </a:pPr>
            <a:r>
              <a:rPr lang="en-US" sz="1400" b="1" dirty="0"/>
              <a:t>Observations:</a:t>
            </a:r>
          </a:p>
          <a:p>
            <a:pPr marL="285750" indent="-285750">
              <a:lnSpc>
                <a:spcPct val="100000"/>
              </a:lnSpc>
              <a:buFont typeface="Arial" panose="020B0604020202020204" pitchFamily="34" charset="0"/>
              <a:buChar char="•"/>
            </a:pPr>
            <a:r>
              <a:rPr lang="en-US" sz="1400" dirty="0"/>
              <a:t>Several variables exhibit varying degrees of correlation, both positive and negative, with the target variable, DEPVAR7.</a:t>
            </a:r>
          </a:p>
          <a:p>
            <a:pPr marL="285750" indent="-285750">
              <a:lnSpc>
                <a:spcPct val="100000"/>
              </a:lnSpc>
              <a:buFont typeface="Arial" panose="020B0604020202020204" pitchFamily="34" charset="0"/>
              <a:buChar char="•"/>
            </a:pPr>
            <a:r>
              <a:rPr lang="en-US" sz="1400" dirty="0"/>
              <a:t>It's crucial to understand the context behind each variable to make sense of why they might be influencing cannabis sales.</a:t>
            </a:r>
          </a:p>
          <a:p>
            <a:pPr>
              <a:lnSpc>
                <a:spcPct val="100000"/>
              </a:lnSpc>
            </a:pPr>
            <a:r>
              <a:rPr lang="en-US" sz="1400" b="1" dirty="0"/>
              <a:t>Implication for Modeling:</a:t>
            </a:r>
          </a:p>
          <a:p>
            <a:pPr marL="285750" indent="-285750">
              <a:lnSpc>
                <a:spcPct val="100000"/>
              </a:lnSpc>
              <a:buFont typeface="Arial" panose="020B0604020202020204" pitchFamily="34" charset="0"/>
              <a:buChar char="•"/>
            </a:pPr>
            <a:r>
              <a:rPr lang="en-US" sz="1400" dirty="0"/>
              <a:t>Highly correlated variables are potential candidates for inclusion in predictive models.</a:t>
            </a:r>
          </a:p>
          <a:p>
            <a:pPr marL="285750" indent="-285750">
              <a:lnSpc>
                <a:spcPct val="100000"/>
              </a:lnSpc>
              <a:buFont typeface="Arial" panose="020B0604020202020204" pitchFamily="34" charset="0"/>
              <a:buChar char="•"/>
            </a:pPr>
            <a:r>
              <a:rPr lang="en-US" sz="1400" dirty="0"/>
              <a:t>Care should be taken for multicollinearity, especially if two independent variables are highly correlated with each other.</a:t>
            </a:r>
          </a:p>
          <a:p>
            <a:pPr>
              <a:lnSpc>
                <a:spcPct val="100000"/>
              </a:lnSpc>
            </a:pPr>
            <a:endParaRPr lang="en-US" sz="500" b="1" dirty="0"/>
          </a:p>
          <a:p>
            <a:pPr>
              <a:lnSpc>
                <a:spcPct val="100000"/>
              </a:lnSpc>
            </a:pPr>
            <a:endParaRPr lang="en-US" sz="500" b="1" dirty="0"/>
          </a:p>
          <a:p>
            <a:pPr>
              <a:lnSpc>
                <a:spcPct val="100000"/>
              </a:lnSpc>
            </a:pPr>
            <a:endParaRPr lang="en-US" sz="500" b="1" dirty="0"/>
          </a:p>
          <a:p>
            <a:pPr>
              <a:lnSpc>
                <a:spcPct val="100000"/>
              </a:lnSpc>
            </a:pPr>
            <a:endParaRPr lang="en-US" sz="500" b="1" dirty="0"/>
          </a:p>
          <a:p>
            <a:pPr>
              <a:lnSpc>
                <a:spcPct val="100000"/>
              </a:lnSpc>
            </a:pPr>
            <a:endParaRPr lang="en-US" sz="500" b="1" dirty="0"/>
          </a:p>
        </p:txBody>
      </p:sp>
      <p:cxnSp>
        <p:nvCxnSpPr>
          <p:cNvPr id="131" name="Straight Connector 130">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AC655CD-9E7D-3481-8983-B6ADBDA0B49C}"/>
              </a:ext>
            </a:extLst>
          </p:cNvPr>
          <p:cNvPicPr>
            <a:picLocks noChangeAspect="1"/>
          </p:cNvPicPr>
          <p:nvPr/>
        </p:nvPicPr>
        <p:blipFill>
          <a:blip r:embed="rId3"/>
          <a:stretch>
            <a:fillRect/>
          </a:stretch>
        </p:blipFill>
        <p:spPr>
          <a:xfrm>
            <a:off x="7760778" y="1429407"/>
            <a:ext cx="2864333" cy="4714600"/>
          </a:xfrm>
          <a:prstGeom prst="rect">
            <a:avLst/>
          </a:prstGeom>
        </p:spPr>
      </p:pic>
    </p:spTree>
    <p:extLst>
      <p:ext uri="{BB962C8B-B14F-4D97-AF65-F5344CB8AC3E}">
        <p14:creationId xmlns:p14="http://schemas.microsoft.com/office/powerpoint/2010/main" val="1758532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3" name="Group 122">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24" name="Freeform: Shape 123">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6" name="Freeform: Shape 125">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7" name="Freeform: Shape 126">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29" name="Rectangle 128">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7B423-ADB9-9E29-50A4-324691B154D6}"/>
              </a:ext>
            </a:extLst>
          </p:cNvPr>
          <p:cNvSpPr>
            <a:spLocks noGrp="1"/>
          </p:cNvSpPr>
          <p:nvPr>
            <p:ph type="title"/>
          </p:nvPr>
        </p:nvSpPr>
        <p:spPr>
          <a:xfrm>
            <a:off x="6034795" y="199975"/>
            <a:ext cx="5946997" cy="1507398"/>
          </a:xfrm>
        </p:spPr>
        <p:txBody>
          <a:bodyPr vert="horz" lIns="91440" tIns="45720" rIns="91440" bIns="45720" rtlCol="0" anchor="ctr">
            <a:normAutofit fontScale="90000"/>
          </a:bodyPr>
          <a:lstStyle/>
          <a:p>
            <a:pPr>
              <a:lnSpc>
                <a:spcPct val="90000"/>
              </a:lnSpc>
            </a:pPr>
            <a:r>
              <a:rPr lang="en-US" sz="3400" b="1" kern="1200" dirty="0">
                <a:solidFill>
                  <a:schemeClr val="tx2"/>
                </a:solidFill>
                <a:latin typeface="+mj-lt"/>
                <a:ea typeface="+mj-ea"/>
                <a:cs typeface="+mj-cs"/>
              </a:rPr>
              <a:t>Introduction to Combined Forward &amp; Backward Stepwise Selection</a:t>
            </a:r>
            <a:br>
              <a:rPr lang="en-US" sz="3400" kern="1200" dirty="0">
                <a:solidFill>
                  <a:schemeClr val="tx2"/>
                </a:solidFill>
                <a:latin typeface="+mj-lt"/>
                <a:ea typeface="+mj-ea"/>
                <a:cs typeface="+mj-cs"/>
              </a:rPr>
            </a:br>
            <a:endParaRPr lang="en-US" sz="3400" kern="1200" dirty="0">
              <a:solidFill>
                <a:schemeClr val="tx2"/>
              </a:solidFill>
              <a:latin typeface="+mj-lt"/>
              <a:ea typeface="+mj-ea"/>
              <a:cs typeface="+mj-cs"/>
            </a:endParaRPr>
          </a:p>
        </p:txBody>
      </p:sp>
      <p:sp>
        <p:nvSpPr>
          <p:cNvPr id="4" name="Text Placeholder 3">
            <a:extLst>
              <a:ext uri="{FF2B5EF4-FFF2-40B4-BE49-F238E27FC236}">
                <a16:creationId xmlns:a16="http://schemas.microsoft.com/office/drawing/2014/main" id="{9FF31095-5149-8900-ECBB-013DBBD69104}"/>
              </a:ext>
            </a:extLst>
          </p:cNvPr>
          <p:cNvSpPr>
            <a:spLocks noGrp="1"/>
          </p:cNvSpPr>
          <p:nvPr>
            <p:ph type="body" sz="half" idx="2"/>
          </p:nvPr>
        </p:nvSpPr>
        <p:spPr>
          <a:xfrm>
            <a:off x="94593" y="536027"/>
            <a:ext cx="5940202" cy="6053959"/>
          </a:xfrm>
        </p:spPr>
        <p:txBody>
          <a:bodyPr vert="horz" lIns="91440" tIns="45720" rIns="91440" bIns="45720" rtlCol="0" anchor="t">
            <a:normAutofit/>
          </a:bodyPr>
          <a:lstStyle/>
          <a:p>
            <a:pPr>
              <a:lnSpc>
                <a:spcPct val="100000"/>
              </a:lnSpc>
            </a:pPr>
            <a:r>
              <a:rPr lang="en-US" sz="1400" b="1" dirty="0"/>
              <a:t>Objective:</a:t>
            </a:r>
          </a:p>
          <a:p>
            <a:pPr>
              <a:lnSpc>
                <a:spcPct val="100000"/>
              </a:lnSpc>
            </a:pPr>
            <a:r>
              <a:rPr lang="en-US" sz="1400" dirty="0"/>
              <a:t>To employ both Forward and Backward stepwise selection techniques in tandem to identify the most influential set of predictors for the model with respect to the target variable.</a:t>
            </a:r>
          </a:p>
          <a:p>
            <a:pPr>
              <a:lnSpc>
                <a:spcPct val="100000"/>
              </a:lnSpc>
            </a:pPr>
            <a:endParaRPr lang="en-US" sz="1400" dirty="0"/>
          </a:p>
          <a:p>
            <a:pPr>
              <a:lnSpc>
                <a:spcPct val="100000"/>
              </a:lnSpc>
            </a:pPr>
            <a:r>
              <a:rPr lang="en-US" sz="1400" b="1" dirty="0"/>
              <a:t>Combined Approach:</a:t>
            </a:r>
          </a:p>
          <a:p>
            <a:pPr>
              <a:lnSpc>
                <a:spcPct val="100000"/>
              </a:lnSpc>
            </a:pPr>
            <a:r>
              <a:rPr lang="en-US" sz="1400" i="1" dirty="0"/>
              <a:t>Benefits: </a:t>
            </a:r>
            <a:r>
              <a:rPr lang="en-US" sz="1400" dirty="0"/>
              <a:t>This method capitalizes on the strengths of both techniques, ensuring a more comprehensive feature selection.</a:t>
            </a:r>
          </a:p>
          <a:p>
            <a:pPr>
              <a:lnSpc>
                <a:spcPct val="100000"/>
              </a:lnSpc>
            </a:pPr>
            <a:endParaRPr lang="en-US" sz="1400" b="1" dirty="0"/>
          </a:p>
          <a:p>
            <a:pPr>
              <a:lnSpc>
                <a:spcPct val="100000"/>
              </a:lnSpc>
            </a:pPr>
            <a:r>
              <a:rPr lang="en-US" sz="1400" b="1" dirty="0"/>
              <a:t>Process:</a:t>
            </a:r>
          </a:p>
          <a:p>
            <a:pPr>
              <a:lnSpc>
                <a:spcPct val="100000"/>
              </a:lnSpc>
            </a:pPr>
            <a:r>
              <a:rPr lang="en-US" sz="1400" dirty="0"/>
              <a:t>Step 1: Start with no predictors (Forward) and all predictors (Backward).</a:t>
            </a:r>
          </a:p>
          <a:p>
            <a:pPr>
              <a:lnSpc>
                <a:spcPct val="100000"/>
              </a:lnSpc>
            </a:pPr>
            <a:r>
              <a:rPr lang="en-US" sz="1400" dirty="0"/>
              <a:t>Step 2: Iteratively add/remove predictors based on their significance.</a:t>
            </a:r>
          </a:p>
          <a:p>
            <a:pPr>
              <a:lnSpc>
                <a:spcPct val="100000"/>
              </a:lnSpc>
            </a:pPr>
            <a:r>
              <a:rPr lang="en-US" sz="1400" dirty="0"/>
              <a:t>Step 3: Continue until the sets of predictors from both methods converge or no further improvement is observed.</a:t>
            </a:r>
          </a:p>
          <a:p>
            <a:pPr>
              <a:lnSpc>
                <a:spcPct val="100000"/>
              </a:lnSpc>
            </a:pPr>
            <a:endParaRPr lang="en-US" sz="1400" b="1" dirty="0"/>
          </a:p>
          <a:p>
            <a:pPr>
              <a:lnSpc>
                <a:spcPct val="100000"/>
              </a:lnSpc>
            </a:pPr>
            <a:r>
              <a:rPr lang="en-US" sz="1400" b="1" dirty="0"/>
              <a:t>Significance Levels:</a:t>
            </a:r>
          </a:p>
          <a:p>
            <a:pPr>
              <a:lnSpc>
                <a:spcPct val="100000"/>
              </a:lnSpc>
            </a:pPr>
            <a:r>
              <a:rPr lang="en-US" sz="1400" dirty="0"/>
              <a:t>The significance level for inclusion/exclusion of a feature is set (e.g., 0.01 for Backward and 0.01 for Forward).</a:t>
            </a:r>
            <a:endParaRPr lang="en-US" sz="500" dirty="0"/>
          </a:p>
          <a:p>
            <a:pPr>
              <a:lnSpc>
                <a:spcPct val="100000"/>
              </a:lnSpc>
            </a:pPr>
            <a:endParaRPr lang="en-US" sz="500" b="1" dirty="0"/>
          </a:p>
          <a:p>
            <a:pPr>
              <a:lnSpc>
                <a:spcPct val="100000"/>
              </a:lnSpc>
            </a:pPr>
            <a:endParaRPr lang="en-US" sz="500" b="1" dirty="0"/>
          </a:p>
          <a:p>
            <a:pPr>
              <a:lnSpc>
                <a:spcPct val="100000"/>
              </a:lnSpc>
            </a:pPr>
            <a:endParaRPr lang="en-US" sz="500" b="1" dirty="0"/>
          </a:p>
          <a:p>
            <a:pPr>
              <a:lnSpc>
                <a:spcPct val="100000"/>
              </a:lnSpc>
            </a:pPr>
            <a:endParaRPr lang="en-US" sz="500" b="1" dirty="0"/>
          </a:p>
        </p:txBody>
      </p:sp>
      <p:cxnSp>
        <p:nvCxnSpPr>
          <p:cNvPr id="131" name="Straight Connector 130">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CEBB558-D67A-5AA5-C438-9FEFA5DD9D8F}"/>
              </a:ext>
            </a:extLst>
          </p:cNvPr>
          <p:cNvPicPr>
            <a:picLocks noChangeAspect="1"/>
          </p:cNvPicPr>
          <p:nvPr/>
        </p:nvPicPr>
        <p:blipFill>
          <a:blip r:embed="rId3"/>
          <a:stretch>
            <a:fillRect/>
          </a:stretch>
        </p:blipFill>
        <p:spPr>
          <a:xfrm>
            <a:off x="6195055" y="3071475"/>
            <a:ext cx="5895127" cy="919035"/>
          </a:xfrm>
          <a:prstGeom prst="rect">
            <a:avLst/>
          </a:prstGeom>
        </p:spPr>
      </p:pic>
      <p:pic>
        <p:nvPicPr>
          <p:cNvPr id="8" name="Picture 7">
            <a:extLst>
              <a:ext uri="{FF2B5EF4-FFF2-40B4-BE49-F238E27FC236}">
                <a16:creationId xmlns:a16="http://schemas.microsoft.com/office/drawing/2014/main" id="{E04FBCA1-AC27-F8A3-C396-72CAA097FD6E}"/>
              </a:ext>
            </a:extLst>
          </p:cNvPr>
          <p:cNvPicPr>
            <a:picLocks noChangeAspect="1"/>
          </p:cNvPicPr>
          <p:nvPr/>
        </p:nvPicPr>
        <p:blipFill>
          <a:blip r:embed="rId4"/>
          <a:stretch>
            <a:fillRect/>
          </a:stretch>
        </p:blipFill>
        <p:spPr>
          <a:xfrm>
            <a:off x="6184035" y="4286932"/>
            <a:ext cx="5895126" cy="1089160"/>
          </a:xfrm>
          <a:prstGeom prst="rect">
            <a:avLst/>
          </a:prstGeom>
        </p:spPr>
      </p:pic>
      <p:pic>
        <p:nvPicPr>
          <p:cNvPr id="10" name="Picture 9">
            <a:extLst>
              <a:ext uri="{FF2B5EF4-FFF2-40B4-BE49-F238E27FC236}">
                <a16:creationId xmlns:a16="http://schemas.microsoft.com/office/drawing/2014/main" id="{51A53A58-13E7-B915-C837-ED28C25F7B45}"/>
              </a:ext>
            </a:extLst>
          </p:cNvPr>
          <p:cNvPicPr>
            <a:picLocks noChangeAspect="1"/>
          </p:cNvPicPr>
          <p:nvPr/>
        </p:nvPicPr>
        <p:blipFill>
          <a:blip r:embed="rId5"/>
          <a:stretch>
            <a:fillRect/>
          </a:stretch>
        </p:blipFill>
        <p:spPr>
          <a:xfrm>
            <a:off x="6195055" y="5538952"/>
            <a:ext cx="5902352" cy="1051034"/>
          </a:xfrm>
          <a:prstGeom prst="rect">
            <a:avLst/>
          </a:prstGeom>
        </p:spPr>
      </p:pic>
      <p:pic>
        <p:nvPicPr>
          <p:cNvPr id="12" name="Picture 11">
            <a:extLst>
              <a:ext uri="{FF2B5EF4-FFF2-40B4-BE49-F238E27FC236}">
                <a16:creationId xmlns:a16="http://schemas.microsoft.com/office/drawing/2014/main" id="{1C739C51-5D38-46CD-5E54-70D495C71752}"/>
              </a:ext>
            </a:extLst>
          </p:cNvPr>
          <p:cNvPicPr>
            <a:picLocks noChangeAspect="1"/>
          </p:cNvPicPr>
          <p:nvPr/>
        </p:nvPicPr>
        <p:blipFill>
          <a:blip r:embed="rId6"/>
          <a:stretch>
            <a:fillRect/>
          </a:stretch>
        </p:blipFill>
        <p:spPr>
          <a:xfrm>
            <a:off x="6184035" y="1893261"/>
            <a:ext cx="5913372" cy="992326"/>
          </a:xfrm>
          <a:prstGeom prst="rect">
            <a:avLst/>
          </a:prstGeom>
        </p:spPr>
      </p:pic>
    </p:spTree>
    <p:extLst>
      <p:ext uri="{BB962C8B-B14F-4D97-AF65-F5344CB8AC3E}">
        <p14:creationId xmlns:p14="http://schemas.microsoft.com/office/powerpoint/2010/main" val="169758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032" name="Freeform: Shape 1031">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4" name="Freeform: Shape 1033">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037" name="Rectangle 1036">
            <a:extLst>
              <a:ext uri="{FF2B5EF4-FFF2-40B4-BE49-F238E27FC236}">
                <a16:creationId xmlns:a16="http://schemas.microsoft.com/office/drawing/2014/main" id="{F020F34D-14DF-4A47-B2BB-1E4C2FE0E9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8EB204-5192-AF05-1132-71B9B31C0F89}"/>
              </a:ext>
            </a:extLst>
          </p:cNvPr>
          <p:cNvSpPr>
            <a:spLocks noGrp="1"/>
          </p:cNvSpPr>
          <p:nvPr>
            <p:ph type="title"/>
          </p:nvPr>
        </p:nvSpPr>
        <p:spPr>
          <a:xfrm>
            <a:off x="952499" y="198120"/>
            <a:ext cx="6988629" cy="1508760"/>
          </a:xfrm>
        </p:spPr>
        <p:txBody>
          <a:bodyPr vert="horz" lIns="91440" tIns="45720" rIns="91440" bIns="45720" rtlCol="0" anchor="ctr">
            <a:normAutofit/>
          </a:bodyPr>
          <a:lstStyle/>
          <a:p>
            <a:r>
              <a:rPr lang="en-US" sz="4000" b="1" i="0" kern="1200" dirty="0">
                <a:solidFill>
                  <a:schemeClr val="tx2"/>
                </a:solidFill>
                <a:effectLst/>
                <a:latin typeface="+mj-lt"/>
                <a:ea typeface="+mj-ea"/>
                <a:cs typeface="+mj-cs"/>
              </a:rPr>
              <a:t>Company Overview &amp; Key Stakeholders</a:t>
            </a:r>
          </a:p>
        </p:txBody>
      </p:sp>
      <p:sp>
        <p:nvSpPr>
          <p:cNvPr id="4" name="Text Placeholder 3">
            <a:extLst>
              <a:ext uri="{FF2B5EF4-FFF2-40B4-BE49-F238E27FC236}">
                <a16:creationId xmlns:a16="http://schemas.microsoft.com/office/drawing/2014/main" id="{51231287-8841-86CD-7D6F-7BF2B58F8394}"/>
              </a:ext>
            </a:extLst>
          </p:cNvPr>
          <p:cNvSpPr>
            <a:spLocks noGrp="1"/>
          </p:cNvSpPr>
          <p:nvPr>
            <p:ph type="body" sz="half" idx="2"/>
          </p:nvPr>
        </p:nvSpPr>
        <p:spPr>
          <a:xfrm>
            <a:off x="315310" y="1629103"/>
            <a:ext cx="7670947" cy="5030777"/>
          </a:xfrm>
        </p:spPr>
        <p:txBody>
          <a:bodyPr vert="horz" lIns="91440" tIns="45720" rIns="91440" bIns="45720" rtlCol="0" anchor="t">
            <a:normAutofit lnSpcReduction="10000"/>
          </a:bodyPr>
          <a:lstStyle/>
          <a:p>
            <a:pPr algn="just">
              <a:lnSpc>
                <a:spcPct val="100000"/>
              </a:lnSpc>
            </a:pPr>
            <a:r>
              <a:rPr lang="en-US" b="1" u="sng" dirty="0"/>
              <a:t>Richard </a:t>
            </a:r>
            <a:r>
              <a:rPr lang="en-US" b="1" u="sng" dirty="0" err="1"/>
              <a:t>Boire</a:t>
            </a:r>
            <a:r>
              <a:rPr lang="en-US" b="1" u="sng" dirty="0"/>
              <a:t> Inc.:</a:t>
            </a:r>
          </a:p>
          <a:p>
            <a:pPr algn="just">
              <a:lnSpc>
                <a:spcPct val="100000"/>
              </a:lnSpc>
            </a:pPr>
            <a:r>
              <a:rPr lang="en-US" sz="1200" b="1" dirty="0"/>
              <a:t>Industry: </a:t>
            </a:r>
            <a:r>
              <a:rPr lang="en-US" sz="1200" dirty="0"/>
              <a:t>Cannabis Retail &amp; Distribution</a:t>
            </a:r>
          </a:p>
          <a:p>
            <a:pPr algn="just">
              <a:lnSpc>
                <a:spcPct val="100000"/>
              </a:lnSpc>
            </a:pPr>
            <a:r>
              <a:rPr lang="en-US" sz="1200" b="1" dirty="0"/>
              <a:t>Founded: </a:t>
            </a:r>
            <a:r>
              <a:rPr lang="en-US" sz="1200" dirty="0"/>
              <a:t>1999</a:t>
            </a:r>
          </a:p>
          <a:p>
            <a:pPr algn="just">
              <a:lnSpc>
                <a:spcPct val="100000"/>
              </a:lnSpc>
            </a:pPr>
            <a:r>
              <a:rPr lang="en-US" sz="1200" b="1" dirty="0"/>
              <a:t>Headquarters: </a:t>
            </a:r>
            <a:r>
              <a:rPr lang="en-US" sz="1200" dirty="0"/>
              <a:t>Vancouver, BC</a:t>
            </a:r>
          </a:p>
          <a:p>
            <a:pPr algn="just">
              <a:lnSpc>
                <a:spcPct val="100000"/>
              </a:lnSpc>
            </a:pPr>
            <a:r>
              <a:rPr lang="en-US" sz="1200" b="1" dirty="0"/>
              <a:t>Vision: </a:t>
            </a:r>
            <a:r>
              <a:rPr lang="en-US" sz="1200" dirty="0"/>
              <a:t>To be the leading cannabis retailer in Ontario</a:t>
            </a:r>
          </a:p>
          <a:p>
            <a:pPr algn="just">
              <a:lnSpc>
                <a:spcPct val="100000"/>
              </a:lnSpc>
            </a:pPr>
            <a:endParaRPr lang="en-US" sz="1200" dirty="0"/>
          </a:p>
          <a:p>
            <a:pPr algn="just">
              <a:lnSpc>
                <a:spcPct val="100000"/>
              </a:lnSpc>
            </a:pPr>
            <a:r>
              <a:rPr lang="en-US" b="1" i="1" dirty="0"/>
              <a:t>Key Stakeholders:</a:t>
            </a:r>
          </a:p>
          <a:p>
            <a:pPr algn="just">
              <a:lnSpc>
                <a:spcPct val="100000"/>
              </a:lnSpc>
            </a:pPr>
            <a:r>
              <a:rPr lang="en-US" sz="1200" b="1" dirty="0"/>
              <a:t>Richard </a:t>
            </a:r>
            <a:r>
              <a:rPr lang="en-US" sz="1200" b="1" dirty="0" err="1"/>
              <a:t>Boire</a:t>
            </a:r>
            <a:r>
              <a:rPr lang="en-US" sz="1200" b="1" dirty="0"/>
              <a:t>: </a:t>
            </a:r>
            <a:r>
              <a:rPr lang="en-US" sz="1200" dirty="0"/>
              <a:t>Founder &amp; President, driving force behind the company's strategic decisions</a:t>
            </a:r>
          </a:p>
          <a:p>
            <a:pPr algn="just">
              <a:lnSpc>
                <a:spcPct val="100000"/>
              </a:lnSpc>
            </a:pPr>
            <a:r>
              <a:rPr lang="en-US" sz="1200" b="1" dirty="0"/>
              <a:t>Elena Smith: </a:t>
            </a:r>
            <a:r>
              <a:rPr lang="en-US" sz="1200" dirty="0"/>
              <a:t>Chief Financial Officer, oversees company's financial strategies</a:t>
            </a:r>
          </a:p>
          <a:p>
            <a:pPr algn="just">
              <a:lnSpc>
                <a:spcPct val="100000"/>
              </a:lnSpc>
            </a:pPr>
            <a:r>
              <a:rPr lang="en-US" sz="1200" b="1" dirty="0"/>
              <a:t>Michael Chen: </a:t>
            </a:r>
            <a:r>
              <a:rPr lang="en-US" sz="1200" dirty="0"/>
              <a:t>Head of Retail Operations, manages the company's retail presence</a:t>
            </a:r>
          </a:p>
          <a:p>
            <a:pPr algn="just">
              <a:lnSpc>
                <a:spcPct val="100000"/>
              </a:lnSpc>
            </a:pPr>
            <a:r>
              <a:rPr lang="en-US" sz="1200" b="1" dirty="0"/>
              <a:t>Sophia Rodriguez: </a:t>
            </a:r>
            <a:r>
              <a:rPr lang="en-US" sz="1200" dirty="0"/>
              <a:t>VP of Marketing, responsible for brand presence and customer engagement</a:t>
            </a:r>
          </a:p>
          <a:p>
            <a:pPr algn="just">
              <a:lnSpc>
                <a:spcPct val="100000"/>
              </a:lnSpc>
            </a:pPr>
            <a:r>
              <a:rPr lang="en-US" sz="1200" b="1" dirty="0"/>
              <a:t>Lucas Green: </a:t>
            </a:r>
            <a:r>
              <a:rPr lang="en-US" sz="1200" dirty="0"/>
              <a:t>Data &amp; Analytics Lead, harnesses data for strategic insights</a:t>
            </a:r>
          </a:p>
          <a:p>
            <a:pPr algn="just">
              <a:lnSpc>
                <a:spcPct val="100000"/>
              </a:lnSpc>
            </a:pPr>
            <a:endParaRPr lang="en-US" sz="1200" dirty="0"/>
          </a:p>
          <a:p>
            <a:pPr algn="just">
              <a:lnSpc>
                <a:spcPct val="100000"/>
              </a:lnSpc>
            </a:pPr>
            <a:r>
              <a:rPr lang="en-US" b="1" i="1" dirty="0"/>
              <a:t>Business Challenge:</a:t>
            </a:r>
          </a:p>
          <a:p>
            <a:pPr algn="just">
              <a:lnSpc>
                <a:spcPct val="100000"/>
              </a:lnSpc>
            </a:pPr>
            <a:r>
              <a:rPr lang="en-US" sz="1200" dirty="0"/>
              <a:t>With a vision to further expand in Ontario, Richard </a:t>
            </a:r>
            <a:r>
              <a:rPr lang="en-US" sz="1200" dirty="0" err="1"/>
              <a:t>Boire</a:t>
            </a:r>
            <a:r>
              <a:rPr lang="en-US" sz="1200" dirty="0"/>
              <a:t> is keen on strategically positioning stores in the province. The challenge lies in pinpointing the </a:t>
            </a:r>
            <a:r>
              <a:rPr lang="en-US" sz="1200" b="1" dirty="0"/>
              <a:t>top 5 locations </a:t>
            </a:r>
            <a:r>
              <a:rPr lang="en-US" sz="1200" dirty="0"/>
              <a:t>that not only have high current demand but also showcase potential for future growth. The decision must be data-driven, ensuring optimal investment and high returns.</a:t>
            </a:r>
          </a:p>
        </p:txBody>
      </p:sp>
      <p:pic>
        <p:nvPicPr>
          <p:cNvPr id="5" name="Picture Placeholder 4">
            <a:extLst>
              <a:ext uri="{FF2B5EF4-FFF2-40B4-BE49-F238E27FC236}">
                <a16:creationId xmlns:a16="http://schemas.microsoft.com/office/drawing/2014/main" id="{D6AC4CD4-8EA4-5581-42D3-4469F5C9E6EF}"/>
              </a:ext>
            </a:extLst>
          </p:cNvPr>
          <p:cNvPicPr>
            <a:picLocks noGrp="1" noChangeAspect="1"/>
          </p:cNvPicPr>
          <p:nvPr>
            <p:ph type="pic" idx="1"/>
          </p:nvPr>
        </p:nvPicPr>
        <p:blipFill rotWithShape="1">
          <a:blip r:embed="rId3"/>
          <a:srcRect l="13467" r="12627"/>
          <a:stretch/>
        </p:blipFill>
        <p:spPr>
          <a:xfrm>
            <a:off x="9327801" y="578180"/>
            <a:ext cx="2249810" cy="3044131"/>
          </a:xfrm>
          <a:custGeom>
            <a:avLst/>
            <a:gdLst/>
            <a:ahLst/>
            <a:cxnLst/>
            <a:rect l="l" t="t" r="r" b="b"/>
            <a:pathLst>
              <a:path w="2249810" h="3044131">
                <a:moveTo>
                  <a:pt x="1126749" y="0"/>
                </a:moveTo>
                <a:lnTo>
                  <a:pt x="1225438" y="86525"/>
                </a:lnTo>
                <a:cubicBezTo>
                  <a:pt x="1470146" y="275630"/>
                  <a:pt x="1745900" y="327719"/>
                  <a:pt x="1955981" y="449433"/>
                </a:cubicBezTo>
                <a:cubicBezTo>
                  <a:pt x="2157990" y="590684"/>
                  <a:pt x="2249810" y="752678"/>
                  <a:pt x="2249810" y="1076320"/>
                </a:cubicBezTo>
                <a:lnTo>
                  <a:pt x="2249810" y="1172210"/>
                </a:lnTo>
                <a:lnTo>
                  <a:pt x="2249810" y="1445920"/>
                </a:lnTo>
                <a:lnTo>
                  <a:pt x="2249810" y="1598212"/>
                </a:lnTo>
                <a:lnTo>
                  <a:pt x="2249810" y="1807917"/>
                </a:lnTo>
                <a:lnTo>
                  <a:pt x="2249810" y="1967812"/>
                </a:lnTo>
                <a:cubicBezTo>
                  <a:pt x="2249810" y="2291454"/>
                  <a:pt x="2157989" y="2453447"/>
                  <a:pt x="1955981" y="2594699"/>
                </a:cubicBezTo>
                <a:cubicBezTo>
                  <a:pt x="1745898" y="2716412"/>
                  <a:pt x="1470144" y="2768501"/>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p:spPr>
      </p:pic>
      <p:pic>
        <p:nvPicPr>
          <p:cNvPr id="1026" name="Picture 2" descr="Cannabis | Definition, Species, &amp; Marijuana | Britannica">
            <a:extLst>
              <a:ext uri="{FF2B5EF4-FFF2-40B4-BE49-F238E27FC236}">
                <a16:creationId xmlns:a16="http://schemas.microsoft.com/office/drawing/2014/main" id="{95C9F346-0559-6D1A-3659-635C906DA0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999" r="15876" b="1"/>
          <a:stretch/>
        </p:blipFill>
        <p:spPr bwMode="auto">
          <a:xfrm>
            <a:off x="8108667" y="3235700"/>
            <a:ext cx="2249810" cy="3044131"/>
          </a:xfrm>
          <a:custGeom>
            <a:avLst/>
            <a:gdLst/>
            <a:ahLst/>
            <a:cxnLst/>
            <a:rect l="l" t="t" r="r" b="b"/>
            <a:pathLst>
              <a:path w="2249810" h="3044131">
                <a:moveTo>
                  <a:pt x="1126749" y="0"/>
                </a:moveTo>
                <a:lnTo>
                  <a:pt x="1225438" y="86525"/>
                </a:lnTo>
                <a:cubicBezTo>
                  <a:pt x="1470146" y="275630"/>
                  <a:pt x="1745900" y="327719"/>
                  <a:pt x="1955981" y="449433"/>
                </a:cubicBezTo>
                <a:cubicBezTo>
                  <a:pt x="2157990" y="590684"/>
                  <a:pt x="2249810" y="752678"/>
                  <a:pt x="2249810" y="1076319"/>
                </a:cubicBezTo>
                <a:lnTo>
                  <a:pt x="2249810" y="1172210"/>
                </a:lnTo>
                <a:lnTo>
                  <a:pt x="2249810" y="1445920"/>
                </a:lnTo>
                <a:lnTo>
                  <a:pt x="2249810" y="1598212"/>
                </a:lnTo>
                <a:lnTo>
                  <a:pt x="2249810" y="1807917"/>
                </a:lnTo>
                <a:lnTo>
                  <a:pt x="2249810" y="1967812"/>
                </a:lnTo>
                <a:cubicBezTo>
                  <a:pt x="2249810" y="2291454"/>
                  <a:pt x="2157989" y="2453447"/>
                  <a:pt x="1955981" y="2594699"/>
                </a:cubicBezTo>
                <a:cubicBezTo>
                  <a:pt x="1745898" y="2716412"/>
                  <a:pt x="1470144" y="2768501"/>
                  <a:pt x="1225436" y="2957606"/>
                </a:cubicBezTo>
                <a:lnTo>
                  <a:pt x="1123061" y="3044131"/>
                </a:lnTo>
                <a:lnTo>
                  <a:pt x="1024372" y="2957606"/>
                </a:lnTo>
                <a:cubicBezTo>
                  <a:pt x="779664" y="2768501"/>
                  <a:pt x="503911" y="2716412"/>
                  <a:pt x="293829" y="2594699"/>
                </a:cubicBezTo>
                <a:cubicBezTo>
                  <a:pt x="91821" y="2453447"/>
                  <a:pt x="0" y="2291454"/>
                  <a:pt x="0" y="1967812"/>
                </a:cubicBezTo>
                <a:lnTo>
                  <a:pt x="0" y="1807917"/>
                </a:lnTo>
                <a:lnTo>
                  <a:pt x="0" y="1598212"/>
                </a:lnTo>
                <a:lnTo>
                  <a:pt x="0" y="1445920"/>
                </a:lnTo>
                <a:lnTo>
                  <a:pt x="0" y="1172210"/>
                </a:lnTo>
                <a:lnTo>
                  <a:pt x="0" y="1076319"/>
                </a:lnTo>
                <a:cubicBezTo>
                  <a:pt x="0" y="752678"/>
                  <a:pt x="91821" y="590684"/>
                  <a:pt x="293829" y="449433"/>
                </a:cubicBezTo>
                <a:cubicBezTo>
                  <a:pt x="503912" y="327719"/>
                  <a:pt x="779665" y="275630"/>
                  <a:pt x="1024374" y="86525"/>
                </a:cubicBezTo>
                <a:close/>
              </a:path>
            </a:pathLst>
          </a:custGeom>
          <a:noFill/>
          <a:extLst>
            <a:ext uri="{909E8E84-426E-40DD-AFC4-6F175D3DCCD1}">
              <a14:hiddenFill xmlns:a14="http://schemas.microsoft.com/office/drawing/2010/main">
                <a:solidFill>
                  <a:srgbClr val="FFFFFF"/>
                </a:solidFill>
              </a14:hiddenFill>
            </a:ext>
          </a:extLst>
        </p:spPr>
      </p:pic>
      <p:sp>
        <p:nvSpPr>
          <p:cNvPr id="1039" name="Freeform: Shape 1038">
            <a:extLst>
              <a:ext uri="{FF2B5EF4-FFF2-40B4-BE49-F238E27FC236}">
                <a16:creationId xmlns:a16="http://schemas.microsoft.com/office/drawing/2014/main" id="{45FC6654-C9B7-4EF1-B841-E3FA52C9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7462" y="3152886"/>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1" name="Freeform: Shape 1040">
            <a:extLst>
              <a:ext uri="{FF2B5EF4-FFF2-40B4-BE49-F238E27FC236}">
                <a16:creationId xmlns:a16="http://schemas.microsoft.com/office/drawing/2014/main" id="{BDA488F8-AF2D-4CDB-89A3-29841F2B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64174" y="495366"/>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76971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6" name="Group 135">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37" name="Freeform: Shape 136">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Shape 137">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9" name="Freeform: Shape 138">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0" name="Freeform: Shape 139">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42" name="Rectangle 141">
            <a:extLst>
              <a:ext uri="{FF2B5EF4-FFF2-40B4-BE49-F238E27FC236}">
                <a16:creationId xmlns:a16="http://schemas.microsoft.com/office/drawing/2014/main" id="{275883C3-4093-B443-859D-AE69F2FA1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7B423-ADB9-9E29-50A4-324691B154D6}"/>
              </a:ext>
            </a:extLst>
          </p:cNvPr>
          <p:cNvSpPr>
            <a:spLocks noGrp="1"/>
          </p:cNvSpPr>
          <p:nvPr>
            <p:ph type="title"/>
          </p:nvPr>
        </p:nvSpPr>
        <p:spPr>
          <a:xfrm>
            <a:off x="199696" y="107356"/>
            <a:ext cx="4753302" cy="1264984"/>
          </a:xfrm>
        </p:spPr>
        <p:txBody>
          <a:bodyPr vert="horz" lIns="91440" tIns="45720" rIns="91440" bIns="45720" rtlCol="0" anchor="t">
            <a:normAutofit fontScale="90000"/>
          </a:bodyPr>
          <a:lstStyle/>
          <a:p>
            <a:pPr algn="ctr">
              <a:lnSpc>
                <a:spcPct val="90000"/>
              </a:lnSpc>
            </a:pPr>
            <a:r>
              <a:rPr lang="en-US" sz="3700" b="1" kern="1200" dirty="0">
                <a:solidFill>
                  <a:schemeClr val="tx2"/>
                </a:solidFill>
                <a:latin typeface="+mj-lt"/>
                <a:ea typeface="+mj-ea"/>
                <a:cs typeface="+mj-cs"/>
              </a:rPr>
              <a:t>Iterative Binning and Feature Selection Process</a:t>
            </a:r>
            <a:br>
              <a:rPr lang="en-US" sz="3700" kern="1200" dirty="0">
                <a:solidFill>
                  <a:schemeClr val="tx2"/>
                </a:solidFill>
                <a:latin typeface="+mj-lt"/>
                <a:ea typeface="+mj-ea"/>
                <a:cs typeface="+mj-cs"/>
              </a:rPr>
            </a:br>
            <a:endParaRPr lang="en-US" sz="3700" kern="1200" dirty="0">
              <a:solidFill>
                <a:schemeClr val="tx2"/>
              </a:solidFill>
              <a:latin typeface="+mj-lt"/>
              <a:ea typeface="+mj-ea"/>
              <a:cs typeface="+mj-cs"/>
            </a:endParaRPr>
          </a:p>
        </p:txBody>
      </p:sp>
      <p:pic>
        <p:nvPicPr>
          <p:cNvPr id="14" name="Picture 13">
            <a:extLst>
              <a:ext uri="{FF2B5EF4-FFF2-40B4-BE49-F238E27FC236}">
                <a16:creationId xmlns:a16="http://schemas.microsoft.com/office/drawing/2014/main" id="{483E99D4-A656-3316-96BA-EEB2C5729F78}"/>
              </a:ext>
            </a:extLst>
          </p:cNvPr>
          <p:cNvPicPr>
            <a:picLocks noChangeAspect="1"/>
          </p:cNvPicPr>
          <p:nvPr/>
        </p:nvPicPr>
        <p:blipFill>
          <a:blip r:embed="rId3"/>
          <a:stretch>
            <a:fillRect/>
          </a:stretch>
        </p:blipFill>
        <p:spPr>
          <a:xfrm>
            <a:off x="1252624" y="3107193"/>
            <a:ext cx="2526874" cy="1331467"/>
          </a:xfrm>
          <a:prstGeom prst="rect">
            <a:avLst/>
          </a:prstGeom>
        </p:spPr>
      </p:pic>
      <p:sp>
        <p:nvSpPr>
          <p:cNvPr id="144" name="Freeform: Shape 143">
            <a:extLst>
              <a:ext uri="{FF2B5EF4-FFF2-40B4-BE49-F238E27FC236}">
                <a16:creationId xmlns:a16="http://schemas.microsoft.com/office/drawing/2014/main" id="{813F9428-6AD6-47CC-8ADB-D2A419CEB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9952" y="1640354"/>
            <a:ext cx="3152219" cy="426514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a:extLst>
              <a:ext uri="{FF2B5EF4-FFF2-40B4-BE49-F238E27FC236}">
                <a16:creationId xmlns:a16="http://schemas.microsoft.com/office/drawing/2014/main" id="{9FF31095-5149-8900-ECBB-013DBBD69104}"/>
              </a:ext>
            </a:extLst>
          </p:cNvPr>
          <p:cNvSpPr>
            <a:spLocks noGrp="1"/>
          </p:cNvSpPr>
          <p:nvPr>
            <p:ph type="body" sz="half" idx="2"/>
          </p:nvPr>
        </p:nvSpPr>
        <p:spPr>
          <a:xfrm>
            <a:off x="4952999" y="107356"/>
            <a:ext cx="7039305" cy="6482629"/>
          </a:xfrm>
        </p:spPr>
        <p:txBody>
          <a:bodyPr vert="horz" lIns="91440" tIns="45720" rIns="91440" bIns="45720" rtlCol="0" anchor="t">
            <a:normAutofit lnSpcReduction="10000"/>
          </a:bodyPr>
          <a:lstStyle/>
          <a:p>
            <a:pPr>
              <a:lnSpc>
                <a:spcPct val="100000"/>
              </a:lnSpc>
            </a:pPr>
            <a:r>
              <a:rPr lang="en-US" sz="1200" b="1" dirty="0"/>
              <a:t>Binning Strategy:</a:t>
            </a:r>
          </a:p>
          <a:p>
            <a:pPr>
              <a:lnSpc>
                <a:spcPct val="100000"/>
              </a:lnSpc>
            </a:pPr>
            <a:r>
              <a:rPr lang="en-US" sz="1200" dirty="0"/>
              <a:t>Total Features: 162</a:t>
            </a:r>
          </a:p>
          <a:p>
            <a:pPr>
              <a:lnSpc>
                <a:spcPct val="100000"/>
              </a:lnSpc>
            </a:pPr>
            <a:r>
              <a:rPr lang="en-US" sz="1200" dirty="0"/>
              <a:t>Bins Created: Each bin contains 40 features.</a:t>
            </a:r>
          </a:p>
          <a:p>
            <a:pPr>
              <a:lnSpc>
                <a:spcPct val="100000"/>
              </a:lnSpc>
            </a:pPr>
            <a:endParaRPr lang="en-US" sz="1200" b="1" dirty="0"/>
          </a:p>
          <a:p>
            <a:pPr>
              <a:lnSpc>
                <a:spcPct val="100000"/>
              </a:lnSpc>
            </a:pPr>
            <a:r>
              <a:rPr lang="en-US" sz="1200" b="1" dirty="0"/>
              <a:t>Process:</a:t>
            </a:r>
          </a:p>
          <a:p>
            <a:pPr>
              <a:lnSpc>
                <a:spcPct val="100000"/>
              </a:lnSpc>
            </a:pPr>
            <a:r>
              <a:rPr lang="en-US" sz="1200" dirty="0"/>
              <a:t>Step 1: Start with the first bin of 40 features.</a:t>
            </a:r>
          </a:p>
          <a:p>
            <a:pPr>
              <a:lnSpc>
                <a:spcPct val="100000"/>
              </a:lnSpc>
            </a:pPr>
            <a:r>
              <a:rPr lang="en-US" sz="1200" dirty="0"/>
              <a:t>Step 2: Apply combined Forward &amp; Backward selection.</a:t>
            </a:r>
          </a:p>
          <a:p>
            <a:pPr>
              <a:lnSpc>
                <a:spcPct val="100000"/>
              </a:lnSpc>
            </a:pPr>
            <a:r>
              <a:rPr lang="en-US" sz="1200" dirty="0"/>
              <a:t>Step 3: Move the selected features to the next bin and add the next set of 40 features.</a:t>
            </a:r>
          </a:p>
          <a:p>
            <a:pPr>
              <a:lnSpc>
                <a:spcPct val="100000"/>
              </a:lnSpc>
            </a:pPr>
            <a:r>
              <a:rPr lang="en-US" sz="1200" dirty="0"/>
              <a:t>Step 4: Repeat the process for all bins.</a:t>
            </a:r>
          </a:p>
          <a:p>
            <a:pPr>
              <a:lnSpc>
                <a:spcPct val="100000"/>
              </a:lnSpc>
            </a:pPr>
            <a:endParaRPr lang="en-US" sz="1200" b="1" dirty="0"/>
          </a:p>
          <a:p>
            <a:pPr>
              <a:lnSpc>
                <a:spcPct val="100000"/>
              </a:lnSpc>
            </a:pPr>
            <a:r>
              <a:rPr lang="en-US" sz="1200" dirty="0"/>
              <a:t>Bin 1: First 40 features. After stepwise selection, X features selected.</a:t>
            </a:r>
          </a:p>
          <a:p>
            <a:pPr>
              <a:lnSpc>
                <a:spcPct val="100000"/>
              </a:lnSpc>
            </a:pPr>
            <a:r>
              <a:rPr lang="en-US" sz="1200" dirty="0"/>
              <a:t>Bin 2: X features from Bin 1 + next 40 features. Y features selected after stepwise selection.</a:t>
            </a:r>
          </a:p>
          <a:p>
            <a:pPr>
              <a:lnSpc>
                <a:spcPct val="100000"/>
              </a:lnSpc>
            </a:pPr>
            <a:r>
              <a:rPr lang="en-US" sz="1200" dirty="0"/>
              <a:t>Bin 3: Y features from Bin 2 + next 40 features. Z features selected.</a:t>
            </a:r>
          </a:p>
          <a:p>
            <a:pPr>
              <a:lnSpc>
                <a:spcPct val="100000"/>
              </a:lnSpc>
            </a:pPr>
            <a:r>
              <a:rPr lang="en-US" sz="1200" dirty="0"/>
              <a:t>Bin 4: Z features from Bin 3 + remaining features. Resulted in the final </a:t>
            </a:r>
            <a:r>
              <a:rPr lang="en-US" sz="1200" dirty="0" err="1"/>
              <a:t>BucketList</a:t>
            </a:r>
            <a:r>
              <a:rPr lang="en-US" sz="1200" dirty="0"/>
              <a:t> of 96 features.</a:t>
            </a:r>
          </a:p>
          <a:p>
            <a:pPr>
              <a:lnSpc>
                <a:spcPct val="100000"/>
              </a:lnSpc>
            </a:pPr>
            <a:endParaRPr lang="en-US" sz="1200" dirty="0"/>
          </a:p>
          <a:p>
            <a:pPr>
              <a:lnSpc>
                <a:spcPct val="100000"/>
              </a:lnSpc>
            </a:pPr>
            <a:r>
              <a:rPr lang="en-US" sz="1200" b="1" dirty="0"/>
              <a:t>Outcome:</a:t>
            </a:r>
          </a:p>
          <a:p>
            <a:pPr>
              <a:lnSpc>
                <a:spcPct val="100000"/>
              </a:lnSpc>
            </a:pPr>
            <a:r>
              <a:rPr lang="en-US" sz="1200" dirty="0"/>
              <a:t>From 162 features, the process narrowed down to a </a:t>
            </a:r>
            <a:r>
              <a:rPr lang="en-US" sz="1200" dirty="0" err="1"/>
              <a:t>BucketList</a:t>
            </a:r>
            <a:r>
              <a:rPr lang="en-US" sz="1200" dirty="0"/>
              <a:t> of 96 significant features.</a:t>
            </a:r>
          </a:p>
          <a:p>
            <a:pPr>
              <a:lnSpc>
                <a:spcPct val="100000"/>
              </a:lnSpc>
            </a:pPr>
            <a:endParaRPr lang="en-US" sz="1200" b="1" dirty="0"/>
          </a:p>
          <a:p>
            <a:pPr>
              <a:lnSpc>
                <a:spcPct val="100000"/>
              </a:lnSpc>
            </a:pPr>
            <a:r>
              <a:rPr lang="en-US" sz="1200" b="1" dirty="0"/>
              <a:t>Implication for Modeling:</a:t>
            </a:r>
          </a:p>
          <a:p>
            <a:pPr marL="285750" indent="-285750">
              <a:lnSpc>
                <a:spcPct val="100000"/>
              </a:lnSpc>
              <a:buFont typeface="Arial" panose="020B0604020202020204" pitchFamily="34" charset="0"/>
              <a:buChar char="•"/>
            </a:pPr>
            <a:r>
              <a:rPr lang="en-US" sz="1200" dirty="0"/>
              <a:t>This iterative approach ensures that the most influential features are retained, even as new features are introduced.</a:t>
            </a:r>
          </a:p>
          <a:p>
            <a:pPr marL="285750" indent="-285750">
              <a:lnSpc>
                <a:spcPct val="100000"/>
              </a:lnSpc>
              <a:buFont typeface="Arial" panose="020B0604020202020204" pitchFamily="34" charset="0"/>
              <a:buChar char="•"/>
            </a:pPr>
            <a:r>
              <a:rPr lang="en-US" sz="1200" dirty="0"/>
              <a:t>Helps in managing a large feature set and in systematically identifying the most impactful predictors.</a:t>
            </a:r>
          </a:p>
          <a:p>
            <a:pPr>
              <a:lnSpc>
                <a:spcPct val="100000"/>
              </a:lnSpc>
            </a:pPr>
            <a:endParaRPr lang="en-US" sz="500" b="1" dirty="0"/>
          </a:p>
          <a:p>
            <a:pPr>
              <a:lnSpc>
                <a:spcPct val="100000"/>
              </a:lnSpc>
            </a:pPr>
            <a:endParaRPr lang="en-US" sz="500" b="1" dirty="0"/>
          </a:p>
          <a:p>
            <a:pPr>
              <a:lnSpc>
                <a:spcPct val="100000"/>
              </a:lnSpc>
            </a:pPr>
            <a:endParaRPr lang="en-US" sz="500" b="1" dirty="0"/>
          </a:p>
          <a:p>
            <a:pPr>
              <a:lnSpc>
                <a:spcPct val="100000"/>
              </a:lnSpc>
            </a:pPr>
            <a:endParaRPr lang="en-US" sz="500" b="1" dirty="0"/>
          </a:p>
          <a:p>
            <a:pPr>
              <a:lnSpc>
                <a:spcPct val="100000"/>
              </a:lnSpc>
            </a:pPr>
            <a:endParaRPr lang="en-US" sz="500" b="1" dirty="0"/>
          </a:p>
          <a:p>
            <a:pPr>
              <a:lnSpc>
                <a:spcPct val="100000"/>
              </a:lnSpc>
            </a:pPr>
            <a:endParaRPr lang="en-US" sz="500" b="1" dirty="0"/>
          </a:p>
          <a:p>
            <a:pPr>
              <a:lnSpc>
                <a:spcPct val="100000"/>
              </a:lnSpc>
            </a:pPr>
            <a:endParaRPr lang="en-US" sz="500" b="1" dirty="0"/>
          </a:p>
          <a:p>
            <a:pPr>
              <a:lnSpc>
                <a:spcPct val="100000"/>
              </a:lnSpc>
            </a:pPr>
            <a:endParaRPr lang="en-US" sz="500" b="1" dirty="0"/>
          </a:p>
          <a:p>
            <a:pPr>
              <a:lnSpc>
                <a:spcPct val="100000"/>
              </a:lnSpc>
            </a:pPr>
            <a:endParaRPr lang="en-US" sz="500" b="1" dirty="0"/>
          </a:p>
        </p:txBody>
      </p:sp>
    </p:spTree>
    <p:extLst>
      <p:ext uri="{BB962C8B-B14F-4D97-AF65-F5344CB8AC3E}">
        <p14:creationId xmlns:p14="http://schemas.microsoft.com/office/powerpoint/2010/main" val="183451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2" name="Group 161">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63" name="Freeform: Shape 162">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Shape 163">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5" name="Freeform: Shape 164">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6" name="Freeform: Shape 165">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68" name="Rectangle 167">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7B423-ADB9-9E29-50A4-324691B154D6}"/>
              </a:ext>
            </a:extLst>
          </p:cNvPr>
          <p:cNvSpPr>
            <a:spLocks noGrp="1"/>
          </p:cNvSpPr>
          <p:nvPr>
            <p:ph type="title"/>
          </p:nvPr>
        </p:nvSpPr>
        <p:spPr>
          <a:xfrm>
            <a:off x="162172" y="171258"/>
            <a:ext cx="6113500" cy="1006792"/>
          </a:xfrm>
        </p:spPr>
        <p:txBody>
          <a:bodyPr vert="horz" lIns="91440" tIns="45720" rIns="91440" bIns="45720" rtlCol="0" anchor="ctr">
            <a:normAutofit fontScale="90000"/>
          </a:bodyPr>
          <a:lstStyle/>
          <a:p>
            <a:pPr>
              <a:lnSpc>
                <a:spcPct val="90000"/>
              </a:lnSpc>
            </a:pPr>
            <a:r>
              <a:rPr lang="en-US" sz="2800" b="1" kern="1200" dirty="0">
                <a:solidFill>
                  <a:schemeClr val="tx2"/>
                </a:solidFill>
                <a:latin typeface="+mj-lt"/>
                <a:ea typeface="+mj-ea"/>
                <a:cs typeface="+mj-cs"/>
              </a:rPr>
              <a:t>Introduction to Sequential Feature Selection</a:t>
            </a:r>
            <a:br>
              <a:rPr lang="en-US" sz="2800" kern="1200" dirty="0">
                <a:solidFill>
                  <a:schemeClr val="tx2"/>
                </a:solidFill>
                <a:latin typeface="+mj-lt"/>
                <a:ea typeface="+mj-ea"/>
                <a:cs typeface="+mj-cs"/>
              </a:rPr>
            </a:br>
            <a:endParaRPr lang="en-US" sz="2800" kern="1200" dirty="0">
              <a:solidFill>
                <a:schemeClr val="tx2"/>
              </a:solidFill>
              <a:latin typeface="+mj-lt"/>
              <a:ea typeface="+mj-ea"/>
              <a:cs typeface="+mj-cs"/>
            </a:endParaRPr>
          </a:p>
        </p:txBody>
      </p:sp>
      <p:sp>
        <p:nvSpPr>
          <p:cNvPr id="4" name="Text Placeholder 3">
            <a:extLst>
              <a:ext uri="{FF2B5EF4-FFF2-40B4-BE49-F238E27FC236}">
                <a16:creationId xmlns:a16="http://schemas.microsoft.com/office/drawing/2014/main" id="{9FF31095-5149-8900-ECBB-013DBBD69104}"/>
              </a:ext>
            </a:extLst>
          </p:cNvPr>
          <p:cNvSpPr>
            <a:spLocks noGrp="1"/>
          </p:cNvSpPr>
          <p:nvPr>
            <p:ph type="body" sz="half" idx="2"/>
          </p:nvPr>
        </p:nvSpPr>
        <p:spPr>
          <a:xfrm>
            <a:off x="187865" y="1095555"/>
            <a:ext cx="5674895" cy="5151240"/>
          </a:xfrm>
        </p:spPr>
        <p:txBody>
          <a:bodyPr vert="horz" lIns="91440" tIns="45720" rIns="91440" bIns="45720" rtlCol="0" anchor="t">
            <a:normAutofit fontScale="92500" lnSpcReduction="10000"/>
          </a:bodyPr>
          <a:lstStyle/>
          <a:p>
            <a:pPr algn="just">
              <a:lnSpc>
                <a:spcPct val="100000"/>
              </a:lnSpc>
            </a:pPr>
            <a:r>
              <a:rPr lang="en-US" sz="1050" b="1" dirty="0"/>
              <a:t>Objective:</a:t>
            </a:r>
          </a:p>
          <a:p>
            <a:pPr algn="just">
              <a:lnSpc>
                <a:spcPct val="100000"/>
              </a:lnSpc>
            </a:pPr>
            <a:r>
              <a:rPr lang="en-US" sz="1050" dirty="0"/>
              <a:t>A systematic approach to add or remove predictors based on the performance of a chosen estimator to enhance model accuracy.</a:t>
            </a:r>
          </a:p>
          <a:p>
            <a:pPr algn="just">
              <a:lnSpc>
                <a:spcPct val="100000"/>
              </a:lnSpc>
            </a:pPr>
            <a:endParaRPr lang="en-US" sz="1050" dirty="0"/>
          </a:p>
          <a:p>
            <a:pPr algn="just">
              <a:lnSpc>
                <a:spcPct val="100000"/>
              </a:lnSpc>
            </a:pPr>
            <a:r>
              <a:rPr lang="en-US" sz="1050" b="1" dirty="0"/>
              <a:t>Sequential Feature Selection:</a:t>
            </a:r>
          </a:p>
          <a:p>
            <a:pPr algn="just">
              <a:lnSpc>
                <a:spcPct val="100000"/>
              </a:lnSpc>
            </a:pPr>
            <a:endParaRPr lang="en-US" sz="1050" dirty="0"/>
          </a:p>
          <a:p>
            <a:pPr algn="just">
              <a:lnSpc>
                <a:spcPct val="100000"/>
              </a:lnSpc>
            </a:pPr>
            <a:r>
              <a:rPr lang="en-US" sz="1050" b="1" dirty="0"/>
              <a:t>Process:</a:t>
            </a:r>
          </a:p>
          <a:p>
            <a:pPr algn="just">
              <a:lnSpc>
                <a:spcPct val="100000"/>
              </a:lnSpc>
            </a:pPr>
            <a:r>
              <a:rPr lang="en-US" sz="1050" dirty="0"/>
              <a:t>Forward Selection: Starts without any feature and adds them one by one until an inclusion doesn't enhance the performance.</a:t>
            </a:r>
          </a:p>
          <a:p>
            <a:pPr algn="just">
              <a:lnSpc>
                <a:spcPct val="100000"/>
              </a:lnSpc>
            </a:pPr>
            <a:r>
              <a:rPr lang="en-US" sz="1050" dirty="0"/>
              <a:t>Backward Selection: Starts with all features and removes them one by one.</a:t>
            </a:r>
          </a:p>
          <a:p>
            <a:pPr algn="just">
              <a:lnSpc>
                <a:spcPct val="100000"/>
              </a:lnSpc>
            </a:pPr>
            <a:r>
              <a:rPr lang="en-US" sz="1050" dirty="0"/>
              <a:t>Floating: Allows adding and removing of features at each step, enhancing the selection process.</a:t>
            </a:r>
          </a:p>
          <a:p>
            <a:pPr algn="just">
              <a:lnSpc>
                <a:spcPct val="100000"/>
              </a:lnSpc>
            </a:pPr>
            <a:endParaRPr lang="en-US" sz="1050" dirty="0"/>
          </a:p>
          <a:p>
            <a:pPr algn="just">
              <a:lnSpc>
                <a:spcPct val="100000"/>
              </a:lnSpc>
            </a:pPr>
            <a:r>
              <a:rPr lang="en-US" sz="1050" b="1" dirty="0"/>
              <a:t>Advantages:</a:t>
            </a:r>
          </a:p>
          <a:p>
            <a:pPr algn="just">
              <a:lnSpc>
                <a:spcPct val="100000"/>
              </a:lnSpc>
            </a:pPr>
            <a:r>
              <a:rPr lang="en-US" sz="1050" dirty="0"/>
              <a:t>Reduces overfitting.</a:t>
            </a:r>
          </a:p>
          <a:p>
            <a:pPr algn="just">
              <a:lnSpc>
                <a:spcPct val="100000"/>
              </a:lnSpc>
            </a:pPr>
            <a:r>
              <a:rPr lang="en-US" sz="1050" dirty="0"/>
              <a:t>Enhances generalization.</a:t>
            </a:r>
          </a:p>
          <a:p>
            <a:pPr algn="just">
              <a:lnSpc>
                <a:spcPct val="100000"/>
              </a:lnSpc>
            </a:pPr>
            <a:r>
              <a:rPr lang="en-US" sz="1050" dirty="0"/>
              <a:t>Reduces training time.</a:t>
            </a:r>
          </a:p>
          <a:p>
            <a:pPr algn="just">
              <a:lnSpc>
                <a:spcPct val="100000"/>
              </a:lnSpc>
            </a:pPr>
            <a:endParaRPr lang="en-US" sz="1050" dirty="0"/>
          </a:p>
          <a:p>
            <a:pPr algn="just">
              <a:lnSpc>
                <a:spcPct val="100000"/>
              </a:lnSpc>
            </a:pPr>
            <a:r>
              <a:rPr lang="en-US" sz="1050" b="1" dirty="0"/>
              <a:t>Implementation:</a:t>
            </a:r>
            <a:endParaRPr lang="en-US" sz="1050" dirty="0"/>
          </a:p>
          <a:p>
            <a:pPr algn="just">
              <a:lnSpc>
                <a:spcPct val="100000"/>
              </a:lnSpc>
            </a:pPr>
            <a:r>
              <a:rPr lang="en-US" sz="1050" dirty="0"/>
              <a:t>Features are chosen from the Bucket List, which is the result of the combined Forward &amp; Backward selection in bins.</a:t>
            </a:r>
          </a:p>
          <a:p>
            <a:pPr algn="just">
              <a:lnSpc>
                <a:spcPct val="100000"/>
              </a:lnSpc>
            </a:pPr>
            <a:r>
              <a:rPr lang="en-US" sz="1050" dirty="0"/>
              <a:t>A linear regression model is used as the estimator.</a:t>
            </a:r>
            <a:endParaRPr lang="en-US" sz="1050" b="1" dirty="0"/>
          </a:p>
          <a:p>
            <a:pPr>
              <a:lnSpc>
                <a:spcPct val="100000"/>
              </a:lnSpc>
            </a:pPr>
            <a:endParaRPr lang="en-US" sz="500" b="1" dirty="0"/>
          </a:p>
          <a:p>
            <a:pPr>
              <a:lnSpc>
                <a:spcPct val="100000"/>
              </a:lnSpc>
            </a:pPr>
            <a:endParaRPr lang="en-US" sz="500" b="1" dirty="0"/>
          </a:p>
          <a:p>
            <a:pPr>
              <a:lnSpc>
                <a:spcPct val="100000"/>
              </a:lnSpc>
            </a:pPr>
            <a:endParaRPr lang="en-US" sz="500" b="1" dirty="0"/>
          </a:p>
          <a:p>
            <a:pPr>
              <a:lnSpc>
                <a:spcPct val="100000"/>
              </a:lnSpc>
            </a:pPr>
            <a:endParaRPr lang="en-US" sz="500" b="1" dirty="0"/>
          </a:p>
          <a:p>
            <a:pPr>
              <a:lnSpc>
                <a:spcPct val="100000"/>
              </a:lnSpc>
            </a:pPr>
            <a:endParaRPr lang="en-US" sz="500" b="1" dirty="0"/>
          </a:p>
          <a:p>
            <a:pPr>
              <a:lnSpc>
                <a:spcPct val="100000"/>
              </a:lnSpc>
            </a:pPr>
            <a:endParaRPr lang="en-US" sz="500" b="1" dirty="0"/>
          </a:p>
          <a:p>
            <a:pPr>
              <a:lnSpc>
                <a:spcPct val="100000"/>
              </a:lnSpc>
            </a:pPr>
            <a:endParaRPr lang="en-US" sz="500" b="1" dirty="0"/>
          </a:p>
          <a:p>
            <a:pPr>
              <a:lnSpc>
                <a:spcPct val="100000"/>
              </a:lnSpc>
            </a:pPr>
            <a:endParaRPr lang="en-US" sz="500" b="1" dirty="0"/>
          </a:p>
        </p:txBody>
      </p:sp>
      <p:cxnSp>
        <p:nvCxnSpPr>
          <p:cNvPr id="170" name="Straight Connector 169">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283534AB-F536-26E6-4E3B-F84F9D35D4F9}"/>
              </a:ext>
            </a:extLst>
          </p:cNvPr>
          <p:cNvPicPr>
            <a:picLocks noChangeAspect="1"/>
          </p:cNvPicPr>
          <p:nvPr/>
        </p:nvPicPr>
        <p:blipFill>
          <a:blip r:embed="rId3"/>
          <a:stretch>
            <a:fillRect/>
          </a:stretch>
        </p:blipFill>
        <p:spPr>
          <a:xfrm>
            <a:off x="6275672" y="960030"/>
            <a:ext cx="5775157" cy="5286765"/>
          </a:xfrm>
          <a:prstGeom prst="rect">
            <a:avLst/>
          </a:prstGeom>
        </p:spPr>
      </p:pic>
    </p:spTree>
    <p:extLst>
      <p:ext uri="{BB962C8B-B14F-4D97-AF65-F5344CB8AC3E}">
        <p14:creationId xmlns:p14="http://schemas.microsoft.com/office/powerpoint/2010/main" val="760459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EFF7-0BDF-9F0F-8378-494573862FC2}"/>
              </a:ext>
            </a:extLst>
          </p:cNvPr>
          <p:cNvSpPr>
            <a:spLocks noGrp="1"/>
          </p:cNvSpPr>
          <p:nvPr>
            <p:ph type="title"/>
          </p:nvPr>
        </p:nvSpPr>
        <p:spPr>
          <a:xfrm>
            <a:off x="742097" y="228299"/>
            <a:ext cx="8882182" cy="672233"/>
          </a:xfrm>
        </p:spPr>
        <p:txBody>
          <a:bodyPr>
            <a:normAutofit/>
          </a:bodyPr>
          <a:lstStyle/>
          <a:p>
            <a:r>
              <a:rPr lang="en-US" b="1" dirty="0"/>
              <a:t>Final Features from Sequential Feature Selection</a:t>
            </a:r>
            <a:endParaRPr lang="en-IN" b="1" dirty="0"/>
          </a:p>
        </p:txBody>
      </p:sp>
      <p:sp>
        <p:nvSpPr>
          <p:cNvPr id="4" name="Text Placeholder 3">
            <a:extLst>
              <a:ext uri="{FF2B5EF4-FFF2-40B4-BE49-F238E27FC236}">
                <a16:creationId xmlns:a16="http://schemas.microsoft.com/office/drawing/2014/main" id="{3AEFF95E-34BC-96DA-4C06-B73DFE923BAC}"/>
              </a:ext>
            </a:extLst>
          </p:cNvPr>
          <p:cNvSpPr>
            <a:spLocks noGrp="1"/>
          </p:cNvSpPr>
          <p:nvPr>
            <p:ph type="body" sz="half" idx="2"/>
          </p:nvPr>
        </p:nvSpPr>
        <p:spPr>
          <a:xfrm>
            <a:off x="339456" y="1789682"/>
            <a:ext cx="3932237" cy="3446552"/>
          </a:xfrm>
        </p:spPr>
        <p:txBody>
          <a:bodyPr>
            <a:normAutofit fontScale="92500" lnSpcReduction="20000"/>
          </a:bodyPr>
          <a:lstStyle/>
          <a:p>
            <a:r>
              <a:rPr lang="en-US" sz="1700" b="1" dirty="0"/>
              <a:t>Feature Reduction:</a:t>
            </a:r>
          </a:p>
          <a:p>
            <a:r>
              <a:rPr lang="en-US" dirty="0"/>
              <a:t>From the </a:t>
            </a:r>
            <a:r>
              <a:rPr lang="en-US" dirty="0" err="1"/>
              <a:t>BucketList</a:t>
            </a:r>
            <a:r>
              <a:rPr lang="en-US" dirty="0"/>
              <a:t> of 96 features, Sequential Feature Selection was applied to distill the list to the top 14 predictors that are deemed most influential for the target variable.</a:t>
            </a:r>
          </a:p>
          <a:p>
            <a:endParaRPr lang="en-US" dirty="0"/>
          </a:p>
          <a:p>
            <a:r>
              <a:rPr lang="en-US" sz="1700" b="1" dirty="0"/>
              <a:t>Implication for Modeling:</a:t>
            </a:r>
          </a:p>
          <a:p>
            <a:pPr marL="285750" indent="-285750">
              <a:buFont typeface="Arial" panose="020B0604020202020204" pitchFamily="34" charset="0"/>
              <a:buChar char="•"/>
            </a:pPr>
            <a:r>
              <a:rPr lang="en-US" dirty="0"/>
              <a:t>These 14 features capture a diverse set of consumer habits, values, and demographics.</a:t>
            </a:r>
          </a:p>
          <a:p>
            <a:pPr marL="285750" indent="-285750">
              <a:buFont typeface="Arial" panose="020B0604020202020204" pitchFamily="34" charset="0"/>
              <a:buChar char="•"/>
            </a:pPr>
            <a:r>
              <a:rPr lang="en-US" dirty="0"/>
              <a:t>Integrating these into the model will likely capture the nuances of cannabis spending behavior effectively.</a:t>
            </a:r>
            <a:endParaRPr lang="en-IN" dirty="0"/>
          </a:p>
        </p:txBody>
      </p:sp>
      <p:graphicFrame>
        <p:nvGraphicFramePr>
          <p:cNvPr id="6" name="Picture Placeholder 2">
            <a:extLst>
              <a:ext uri="{FF2B5EF4-FFF2-40B4-BE49-F238E27FC236}">
                <a16:creationId xmlns:a16="http://schemas.microsoft.com/office/drawing/2014/main" id="{FABB32DF-FF3B-0424-5A5F-F77E4F90DE09}"/>
              </a:ext>
            </a:extLst>
          </p:cNvPr>
          <p:cNvGraphicFramePr/>
          <p:nvPr>
            <p:extLst>
              <p:ext uri="{D42A27DB-BD31-4B8C-83A1-F6EECF244321}">
                <p14:modId xmlns:p14="http://schemas.microsoft.com/office/powerpoint/2010/main" val="2025388787"/>
              </p:ext>
            </p:extLst>
          </p:nvPr>
        </p:nvGraphicFramePr>
        <p:xfrm>
          <a:off x="4451231" y="987424"/>
          <a:ext cx="7668882" cy="57411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5483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AE6FE7-44B7-62D6-D732-E44397208FD8}"/>
              </a:ext>
            </a:extLst>
          </p:cNvPr>
          <p:cNvSpPr txBox="1"/>
          <p:nvPr/>
        </p:nvSpPr>
        <p:spPr>
          <a:xfrm>
            <a:off x="163630" y="182880"/>
            <a:ext cx="11790948" cy="6740307"/>
          </a:xfrm>
          <a:prstGeom prst="rect">
            <a:avLst/>
          </a:prstGeom>
          <a:noFill/>
        </p:spPr>
        <p:txBody>
          <a:bodyPr wrap="square" rtlCol="0">
            <a:spAutoFit/>
          </a:bodyPr>
          <a:lstStyle/>
          <a:p>
            <a:r>
              <a:rPr lang="en-US" b="1" dirty="0"/>
              <a:t>EXPLORATORY DATA ANALYSIS</a:t>
            </a:r>
          </a:p>
          <a:p>
            <a:endParaRPr lang="en-US" dirty="0"/>
          </a:p>
          <a:p>
            <a:r>
              <a:rPr lang="en-US" sz="1400" dirty="0">
                <a:latin typeface="Calibri" panose="020F0502020204030204" pitchFamily="34" charset="0"/>
                <a:ea typeface="Calibri" panose="020F0502020204030204" pitchFamily="34" charset="0"/>
                <a:cs typeface="Calibri" panose="020F0502020204030204" pitchFamily="34" charset="0"/>
              </a:rPr>
              <a:t>Exploratory Data Analysis (EDA) is a critical step in the data analysis process that involves examining and summarizing data sets to gain insights, detect patterns, identify anomalies, and formulate hypotheses. It is usually one of the first steps taken after data collection and before more formal statistical modeling or hypothesis testing. EDA helps data analysts and scientists understand the characteristics of the data they are working with, which in turn informs the subsequent analysis and decision-making processes.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dirty="0"/>
          </a:p>
          <a:p>
            <a:r>
              <a:rPr lang="en-US" sz="1600" b="1" dirty="0">
                <a:latin typeface="Calibri" panose="020F0502020204030204" pitchFamily="34" charset="0"/>
                <a:ea typeface="Calibri" panose="020F0502020204030204" pitchFamily="34" charset="0"/>
                <a:cs typeface="Calibri" panose="020F0502020204030204" pitchFamily="34" charset="0"/>
              </a:rPr>
              <a:t>Process in EDA:</a:t>
            </a:r>
          </a:p>
          <a:p>
            <a:pPr marL="171450" indent="-171450" algn="l">
              <a:buFont typeface="Arial" panose="020B0604020202020204" pitchFamily="34" charset="0"/>
              <a:buChar char="•"/>
            </a:pPr>
            <a:r>
              <a:rPr lang="en-US" sz="1400" i="0" dirty="0">
                <a:effectLst/>
                <a:latin typeface="Calibri" panose="020F0502020204030204" pitchFamily="34" charset="0"/>
                <a:ea typeface="Calibri" panose="020F0502020204030204" pitchFamily="34" charset="0"/>
                <a:cs typeface="Calibri" panose="020F0502020204030204" pitchFamily="34" charset="0"/>
              </a:rPr>
              <a:t>Feature Selection and </a:t>
            </a:r>
            <a:r>
              <a:rPr lang="en-US" sz="1400" i="0" dirty="0" err="1">
                <a:effectLst/>
                <a:latin typeface="Calibri" panose="020F0502020204030204" pitchFamily="34" charset="0"/>
                <a:ea typeface="Calibri" panose="020F0502020204030204" pitchFamily="34" charset="0"/>
                <a:cs typeface="Calibri" panose="020F0502020204030204" pitchFamily="34" charset="0"/>
              </a:rPr>
              <a:t>DataFrame</a:t>
            </a:r>
            <a:r>
              <a:rPr lang="en-US" sz="1400" i="0" dirty="0">
                <a:effectLst/>
                <a:latin typeface="Calibri" panose="020F0502020204030204" pitchFamily="34" charset="0"/>
                <a:ea typeface="Calibri" panose="020F0502020204030204" pitchFamily="34" charset="0"/>
                <a:cs typeface="Calibri" panose="020F0502020204030204" pitchFamily="34" charset="0"/>
              </a:rPr>
              <a:t> Creation</a:t>
            </a:r>
          </a:p>
          <a:p>
            <a:pPr marL="171450" indent="-171450" algn="l">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Binning the Features</a:t>
            </a:r>
          </a:p>
          <a:p>
            <a:pPr marL="171450" indent="-171450" algn="l">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Calculating Binned Means</a:t>
            </a:r>
          </a:p>
          <a:p>
            <a:pPr marL="171450" indent="-171450" algn="l">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Visualization using Scatter Plots</a:t>
            </a:r>
          </a:p>
          <a:p>
            <a:pPr marL="171450" indent="-171450" algn="l">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Plot Labels and Titles</a:t>
            </a:r>
          </a:p>
          <a:p>
            <a:pPr marL="171450" indent="-171450" algn="l">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Displaying Plots</a:t>
            </a:r>
          </a:p>
          <a:p>
            <a:pPr marL="171450" indent="-171450" algn="l">
              <a:buFont typeface="Arial" panose="020B0604020202020204" pitchFamily="34" charset="0"/>
              <a:buChar char="•"/>
            </a:pPr>
            <a:endParaRPr lang="en-US" sz="1400" b="1" i="0"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endParaRPr lang="en-US" sz="1400" b="1" dirty="0">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endParaRPr lang="en-US" sz="1400" b="1" i="0"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endParaRPr lang="en-US" sz="1400" b="1" dirty="0">
              <a:latin typeface="Calibri" panose="020F0502020204030204" pitchFamily="34" charset="0"/>
              <a:ea typeface="Calibri" panose="020F0502020204030204" pitchFamily="34" charset="0"/>
              <a:cs typeface="Calibri" panose="020F0502020204030204" pitchFamily="34" charset="0"/>
            </a:endParaRPr>
          </a:p>
          <a:p>
            <a:pPr algn="l"/>
            <a:endParaRPr lang="en-US" sz="1400" b="1" i="0" dirty="0">
              <a:effectLst/>
              <a:latin typeface="Calibri" panose="020F0502020204030204" pitchFamily="34" charset="0"/>
              <a:ea typeface="Calibri" panose="020F0502020204030204" pitchFamily="34" charset="0"/>
              <a:cs typeface="Calibri" panose="020F0502020204030204" pitchFamily="34" charset="0"/>
            </a:endParaRPr>
          </a:p>
          <a:p>
            <a:pPr algn="l"/>
            <a:endParaRPr lang="en-US" sz="1400" b="1" i="0" dirty="0">
              <a:effectLst/>
              <a:latin typeface="Calibri" panose="020F0502020204030204" pitchFamily="34" charset="0"/>
              <a:ea typeface="Calibri" panose="020F0502020204030204" pitchFamily="34" charset="0"/>
              <a:cs typeface="Calibri" panose="020F0502020204030204" pitchFamily="34" charset="0"/>
            </a:endParaRPr>
          </a:p>
          <a:p>
            <a:pPr algn="l"/>
            <a:endParaRPr lang="en-US" sz="1600" b="1" dirty="0">
              <a:latin typeface="Calibri" panose="020F0502020204030204" pitchFamily="34" charset="0"/>
              <a:ea typeface="Calibri" panose="020F0502020204030204" pitchFamily="34" charset="0"/>
              <a:cs typeface="Calibri" panose="020F0502020204030204" pitchFamily="34" charset="0"/>
            </a:endParaRPr>
          </a:p>
          <a:p>
            <a:pPr algn="l"/>
            <a:r>
              <a:rPr lang="en-US" sz="1600" b="1" i="0" dirty="0">
                <a:effectLst/>
                <a:latin typeface="Calibri" panose="020F0502020204030204" pitchFamily="34" charset="0"/>
                <a:ea typeface="Calibri" panose="020F0502020204030204" pitchFamily="34" charset="0"/>
                <a:cs typeface="Calibri" panose="020F0502020204030204" pitchFamily="34" charset="0"/>
              </a:rPr>
              <a:t>Importance Of EDA:</a:t>
            </a:r>
          </a:p>
          <a:p>
            <a:pPr algn="l"/>
            <a:r>
              <a:rPr lang="en-US" sz="1400" i="0" dirty="0">
                <a:effectLst/>
                <a:latin typeface="Calibri" panose="020F0502020204030204" pitchFamily="34" charset="0"/>
                <a:ea typeface="Calibri" panose="020F0502020204030204" pitchFamily="34" charset="0"/>
                <a:cs typeface="Calibri" panose="020F0502020204030204" pitchFamily="34" charset="0"/>
              </a:rPr>
              <a:t> EDA acts as a foundation for successful predictive analytics by helping analysts understand the data's characteristics, relationships, and potential challenges. It ensures that the subsequent steps of feature engineering, model selection, and evaluation are well-informed, leading to more accurate and reliable predictive models.</a:t>
            </a:r>
          </a:p>
          <a:p>
            <a:endParaRPr lang="en-US" dirty="0"/>
          </a:p>
          <a:p>
            <a:r>
              <a:rPr lang="en-US" b="1" dirty="0"/>
              <a:t> </a:t>
            </a:r>
            <a:endParaRPr lang="en-IN" b="1" dirty="0"/>
          </a:p>
        </p:txBody>
      </p:sp>
      <p:pic>
        <p:nvPicPr>
          <p:cNvPr id="9" name="Picture 8">
            <a:extLst>
              <a:ext uri="{FF2B5EF4-FFF2-40B4-BE49-F238E27FC236}">
                <a16:creationId xmlns:a16="http://schemas.microsoft.com/office/drawing/2014/main" id="{5303C858-2DC0-68F8-89CA-A25E11AF9A6D}"/>
              </a:ext>
            </a:extLst>
          </p:cNvPr>
          <p:cNvPicPr>
            <a:picLocks noChangeAspect="1"/>
          </p:cNvPicPr>
          <p:nvPr/>
        </p:nvPicPr>
        <p:blipFill>
          <a:blip r:embed="rId2"/>
          <a:stretch>
            <a:fillRect/>
          </a:stretch>
        </p:blipFill>
        <p:spPr>
          <a:xfrm>
            <a:off x="6237171" y="1582734"/>
            <a:ext cx="4119612" cy="3509709"/>
          </a:xfrm>
          <a:prstGeom prst="rect">
            <a:avLst/>
          </a:prstGeom>
        </p:spPr>
      </p:pic>
    </p:spTree>
    <p:extLst>
      <p:ext uri="{BB962C8B-B14F-4D97-AF65-F5344CB8AC3E}">
        <p14:creationId xmlns:p14="http://schemas.microsoft.com/office/powerpoint/2010/main" val="2100845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B094C1-A913-67E6-1CF1-E7F96DA03F7F}"/>
              </a:ext>
            </a:extLst>
          </p:cNvPr>
          <p:cNvSpPr txBox="1"/>
          <p:nvPr/>
        </p:nvSpPr>
        <p:spPr>
          <a:xfrm>
            <a:off x="102669" y="110691"/>
            <a:ext cx="11762072" cy="646331"/>
          </a:xfrm>
          <a:prstGeom prst="rect">
            <a:avLst/>
          </a:prstGeom>
          <a:noFill/>
        </p:spPr>
        <p:txBody>
          <a:bodyPr wrap="square" rtlCol="0">
            <a:spAutoFit/>
          </a:bodyPr>
          <a:lstStyle/>
          <a:p>
            <a:r>
              <a:rPr lang="en-US" dirty="0"/>
              <a:t>Key Features for EDA:</a:t>
            </a:r>
          </a:p>
          <a:p>
            <a:endParaRPr lang="en-IN" dirty="0"/>
          </a:p>
        </p:txBody>
      </p:sp>
      <p:sp>
        <p:nvSpPr>
          <p:cNvPr id="3" name="TextBox 2">
            <a:extLst>
              <a:ext uri="{FF2B5EF4-FFF2-40B4-BE49-F238E27FC236}">
                <a16:creationId xmlns:a16="http://schemas.microsoft.com/office/drawing/2014/main" id="{A919BCFA-0B74-158A-239E-DADD2425E280}"/>
              </a:ext>
            </a:extLst>
          </p:cNvPr>
          <p:cNvSpPr txBox="1"/>
          <p:nvPr/>
        </p:nvSpPr>
        <p:spPr>
          <a:xfrm>
            <a:off x="64168" y="456873"/>
            <a:ext cx="4788515" cy="2893100"/>
          </a:xfrm>
          <a:prstGeom prst="rect">
            <a:avLst/>
          </a:prstGeom>
          <a:noFill/>
        </p:spPr>
        <p:txBody>
          <a:bodyPr wrap="square">
            <a:spAutoFit/>
          </a:bodyPr>
          <a:lstStyle/>
          <a:p>
            <a:r>
              <a:rPr lang="en-IN" b="0" dirty="0">
                <a:effectLst/>
                <a:latin typeface="Courier New" panose="02070309020205020404" pitchFamily="49" charset="0"/>
              </a:rPr>
              <a:t>selected features = ['HSTA001S', 'ECYRELCATH', 'ECYTRAPSGR', 'ECYTIMSAM', 'HSRE001S', 'WSIN100_P', 'HSRM014', 'HSHC004B', 'HSRE040', 'HSRE006', 'SV00025', 'SV00061', 'SV00035’]</a:t>
            </a:r>
          </a:p>
          <a:p>
            <a:endParaRPr lang="en-IN" dirty="0">
              <a:latin typeface="Courier New" panose="02070309020205020404" pitchFamily="49" charset="0"/>
            </a:endParaRPr>
          </a:p>
          <a:p>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Spent on - Tobacco products and alcoholic beverages and Spent on Cannabis</a:t>
            </a:r>
          </a:p>
          <a:p>
            <a:endParaRPr lang="en-IN" sz="12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28" name="Picture 27">
            <a:extLst>
              <a:ext uri="{FF2B5EF4-FFF2-40B4-BE49-F238E27FC236}">
                <a16:creationId xmlns:a16="http://schemas.microsoft.com/office/drawing/2014/main" id="{1ADE9FA5-9E76-049E-570C-14FF3E9E436E}"/>
              </a:ext>
            </a:extLst>
          </p:cNvPr>
          <p:cNvPicPr>
            <a:picLocks noChangeAspect="1"/>
          </p:cNvPicPr>
          <p:nvPr/>
        </p:nvPicPr>
        <p:blipFill>
          <a:blip r:embed="rId2"/>
          <a:stretch>
            <a:fillRect/>
          </a:stretch>
        </p:blipFill>
        <p:spPr>
          <a:xfrm>
            <a:off x="6096000" y="2350963"/>
            <a:ext cx="5534526" cy="4061861"/>
          </a:xfrm>
          <a:prstGeom prst="rect">
            <a:avLst/>
          </a:prstGeom>
        </p:spPr>
      </p:pic>
      <p:sp>
        <p:nvSpPr>
          <p:cNvPr id="32" name="TextBox 31">
            <a:extLst>
              <a:ext uri="{FF2B5EF4-FFF2-40B4-BE49-F238E27FC236}">
                <a16:creationId xmlns:a16="http://schemas.microsoft.com/office/drawing/2014/main" id="{B48ACD7A-09CB-125B-AA56-6E5D137C3A47}"/>
              </a:ext>
            </a:extLst>
          </p:cNvPr>
          <p:cNvSpPr txBox="1"/>
          <p:nvPr/>
        </p:nvSpPr>
        <p:spPr>
          <a:xfrm>
            <a:off x="102669" y="3171509"/>
            <a:ext cx="4706754" cy="3323987"/>
          </a:xfrm>
          <a:prstGeom prst="rect">
            <a:avLst/>
          </a:prstGeom>
          <a:noFill/>
        </p:spPr>
        <p:txBody>
          <a:bodyPr wrap="square" rtlCol="0">
            <a:spAutoFit/>
          </a:bodyPr>
          <a:lstStyle/>
          <a:p>
            <a:r>
              <a:rPr lang="en-US" sz="1400" b="0" i="0" dirty="0">
                <a:effectLst/>
                <a:latin typeface="Calibri" panose="020F0502020204030204" pitchFamily="34" charset="0"/>
                <a:ea typeface="Calibri" panose="020F0502020204030204" pitchFamily="34" charset="0"/>
                <a:cs typeface="Calibri" panose="020F0502020204030204" pitchFamily="34" charset="0"/>
              </a:rPr>
              <a:t>This unexpected correlation suggests a potential co-occurrence in consumer preferences, where higher spending on one substance aligns with higher spending on </a:t>
            </a:r>
            <a:r>
              <a:rPr lang="en-US" sz="1400" b="0" i="0" dirty="0" err="1">
                <a:effectLst/>
                <a:latin typeface="Calibri" panose="020F0502020204030204" pitchFamily="34" charset="0"/>
                <a:ea typeface="Calibri" panose="020F0502020204030204" pitchFamily="34" charset="0"/>
                <a:cs typeface="Calibri" panose="020F0502020204030204" pitchFamily="34" charset="0"/>
              </a:rPr>
              <a:t>anot"An</a:t>
            </a:r>
            <a:r>
              <a:rPr lang="en-US" sz="1400" b="0" i="0" dirty="0">
                <a:effectLst/>
                <a:latin typeface="Calibri" panose="020F0502020204030204" pitchFamily="34" charset="0"/>
                <a:ea typeface="Calibri" panose="020F0502020204030204" pitchFamily="34" charset="0"/>
                <a:cs typeface="Calibri" panose="020F0502020204030204" pitchFamily="34" charset="0"/>
              </a:rPr>
              <a:t> interesting finding emerges from our analysis, revealing a positive correlation between expenditures on 'Tobacco products and alcoholic beverages' and spending on 'Cannabis.' This unexpected correlation suggests a potential co-occurrence in consumer preferences, where higher spending on one substance aligns with higher spending on another. This insight prompts us to explore the sociodemographic factors driving these patterns and consider their implications for targeted marketing or intervention </a:t>
            </a:r>
            <a:r>
              <a:rPr lang="en-US" sz="1400" b="0" i="0" dirty="0" err="1">
                <a:effectLst/>
                <a:latin typeface="Calibri" panose="020F0502020204030204" pitchFamily="34" charset="0"/>
                <a:ea typeface="Calibri" panose="020F0502020204030204" pitchFamily="34" charset="0"/>
                <a:cs typeface="Calibri" panose="020F0502020204030204" pitchFamily="34" charset="0"/>
              </a:rPr>
              <a:t>strategies."her</a:t>
            </a:r>
            <a:r>
              <a:rPr lang="en-US" sz="1400" b="0" i="0" dirty="0">
                <a:effectLst/>
                <a:latin typeface="Calibri" panose="020F0502020204030204" pitchFamily="34" charset="0"/>
                <a:ea typeface="Calibri" panose="020F0502020204030204" pitchFamily="34" charset="0"/>
                <a:cs typeface="Calibri" panose="020F0502020204030204" pitchFamily="34" charset="0"/>
              </a:rPr>
              <a:t>. This insight prompts us to explore the sociodemographic factors driving these patterns and consider their implications for targeted marketing or intervention strategies.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4853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296ABF6-845C-D484-88CC-454FAC490F43}"/>
              </a:ext>
            </a:extLst>
          </p:cNvPr>
          <p:cNvSpPr txBox="1"/>
          <p:nvPr/>
        </p:nvSpPr>
        <p:spPr>
          <a:xfrm>
            <a:off x="308008" y="231006"/>
            <a:ext cx="11704320" cy="2308324"/>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Religion - Catholic and Spent on Cannabis ($/month)</a:t>
            </a:r>
          </a:p>
          <a:p>
            <a:endParaRPr lang="en-US" b="1" dirty="0"/>
          </a:p>
          <a:p>
            <a:endParaRPr lang="en-US" b="1" dirty="0"/>
          </a:p>
          <a:p>
            <a:r>
              <a:rPr lang="en-US" dirty="0"/>
              <a:t>Our analysis has revealed an intriguing negative correlation between individuals identifying as 'Catholic' in the 'Religion' category and their spending on 'Cannabis.' This finding suggests a possible influence of religious beliefs on spending behavior related to cannabis consumption. Exploring the underlying sociocultural factors contributing to this correlation could provide valuable insights for targeting public health campaigns, policy decisions, and marketing strategies within specific religious communities.</a:t>
            </a:r>
            <a:endParaRPr lang="en-IN" dirty="0"/>
          </a:p>
        </p:txBody>
      </p:sp>
      <p:pic>
        <p:nvPicPr>
          <p:cNvPr id="13" name="Picture 12">
            <a:extLst>
              <a:ext uri="{FF2B5EF4-FFF2-40B4-BE49-F238E27FC236}">
                <a16:creationId xmlns:a16="http://schemas.microsoft.com/office/drawing/2014/main" id="{7A5B98A2-AB44-8FB3-17F7-6E7FB851AE64}"/>
              </a:ext>
            </a:extLst>
          </p:cNvPr>
          <p:cNvPicPr>
            <a:picLocks noChangeAspect="1"/>
          </p:cNvPicPr>
          <p:nvPr/>
        </p:nvPicPr>
        <p:blipFill>
          <a:blip r:embed="rId2"/>
          <a:stretch>
            <a:fillRect/>
          </a:stretch>
        </p:blipFill>
        <p:spPr>
          <a:xfrm>
            <a:off x="6160168" y="2570579"/>
            <a:ext cx="4997707" cy="3949903"/>
          </a:xfrm>
          <a:prstGeom prst="rect">
            <a:avLst/>
          </a:prstGeom>
        </p:spPr>
      </p:pic>
    </p:spTree>
    <p:extLst>
      <p:ext uri="{BB962C8B-B14F-4D97-AF65-F5344CB8AC3E}">
        <p14:creationId xmlns:p14="http://schemas.microsoft.com/office/powerpoint/2010/main" val="3709384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CCB2B5-F6BF-5D4A-1D50-F0CC88230246}"/>
              </a:ext>
            </a:extLst>
          </p:cNvPr>
          <p:cNvSpPr txBox="1"/>
          <p:nvPr/>
        </p:nvSpPr>
        <p:spPr>
          <a:xfrm>
            <a:off x="0" y="39425"/>
            <a:ext cx="9461634" cy="2862322"/>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Travel To Work By Car As Passenger and Spent on Cannabis ($/month)</a:t>
            </a:r>
          </a:p>
          <a:p>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 From our analysis, showcasing a negative correlation between individuals who commute 'To Work By Car As Passenger' and their spending on 'Cannabis.' This correlation might suggest a potential association between shared commuting practices and spending choices. Further investigation into the demographic and lifestyle characteristics of those who share car rides could unveil insights into social behaviors that influence cannabis expenditures. Such insights could be valuable for targeted educational campaigns and transportation policies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0414108-E96A-02C2-10BB-80CFC6C75603}"/>
              </a:ext>
            </a:extLst>
          </p:cNvPr>
          <p:cNvPicPr>
            <a:picLocks noChangeAspect="1"/>
          </p:cNvPicPr>
          <p:nvPr/>
        </p:nvPicPr>
        <p:blipFill>
          <a:blip r:embed="rId2"/>
          <a:stretch>
            <a:fillRect/>
          </a:stretch>
        </p:blipFill>
        <p:spPr>
          <a:xfrm>
            <a:off x="6218012" y="2632240"/>
            <a:ext cx="5531134" cy="3956253"/>
          </a:xfrm>
          <a:prstGeom prst="rect">
            <a:avLst/>
          </a:prstGeom>
        </p:spPr>
      </p:pic>
    </p:spTree>
    <p:extLst>
      <p:ext uri="{BB962C8B-B14F-4D97-AF65-F5344CB8AC3E}">
        <p14:creationId xmlns:p14="http://schemas.microsoft.com/office/powerpoint/2010/main" val="2630566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D6A2F-07E0-7D32-C1E4-6103FCC7EC83}"/>
              </a:ext>
            </a:extLst>
          </p:cNvPr>
          <p:cNvSpPr txBox="1"/>
          <p:nvPr/>
        </p:nvSpPr>
        <p:spPr>
          <a:xfrm>
            <a:off x="702644" y="259882"/>
            <a:ext cx="9923647" cy="3139321"/>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Immigrant Place of Birth - South America and Spent on Cannabis ($/month)</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Our analysis reveals a noteworthy positive correlation between individuals originating from 'South America' as their place of birth and their spending on 'Cannabis.' This correlation implies a potential connection between cultural backgrounds and cannabis consumption behaviors. Considering the distinct cultural norms and regulatory environments in South American countries, our findings prompt us to explore how these factors might influence spending patterns among immigrant populations. These insights can guide culturally sensitive interventions, public health initiatives, and policy discussions related to cannabis usage.</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1CD578F-7A8A-1D0E-63BD-0A98E47EBEE3}"/>
              </a:ext>
            </a:extLst>
          </p:cNvPr>
          <p:cNvPicPr>
            <a:picLocks noChangeAspect="1"/>
          </p:cNvPicPr>
          <p:nvPr/>
        </p:nvPicPr>
        <p:blipFill>
          <a:blip r:embed="rId2"/>
          <a:stretch>
            <a:fillRect/>
          </a:stretch>
        </p:blipFill>
        <p:spPr>
          <a:xfrm>
            <a:off x="3630612" y="2756734"/>
            <a:ext cx="5874052" cy="3841384"/>
          </a:xfrm>
          <a:prstGeom prst="rect">
            <a:avLst/>
          </a:prstGeom>
        </p:spPr>
      </p:pic>
    </p:spTree>
    <p:extLst>
      <p:ext uri="{BB962C8B-B14F-4D97-AF65-F5344CB8AC3E}">
        <p14:creationId xmlns:p14="http://schemas.microsoft.com/office/powerpoint/2010/main" val="2234911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D6A2F-07E0-7D32-C1E4-6103FCC7EC83}"/>
              </a:ext>
            </a:extLst>
          </p:cNvPr>
          <p:cNvSpPr txBox="1"/>
          <p:nvPr/>
        </p:nvSpPr>
        <p:spPr>
          <a:xfrm>
            <a:off x="702644" y="259882"/>
            <a:ext cx="9923647" cy="2308324"/>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 Spent on - Recreation and Spent on Cannabis ($/month)</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This correlation suggests a potential connection between recreational preferences and cannabis consumption habits. It's plausible that individuals who allocate more resources to leisure activities may also exhibit higher expenditures on cannabis as part of their recreational choices. Understanding the motivations behind this correlation can offer valuable insights for targeted marketing strategies, lifestyle analysis, and consumer behavior studies in the context of both recreational activities and cannabis usage.</a:t>
            </a:r>
          </a:p>
        </p:txBody>
      </p:sp>
      <p:pic>
        <p:nvPicPr>
          <p:cNvPr id="5" name="Picture 4">
            <a:extLst>
              <a:ext uri="{FF2B5EF4-FFF2-40B4-BE49-F238E27FC236}">
                <a16:creationId xmlns:a16="http://schemas.microsoft.com/office/drawing/2014/main" id="{146468B6-DE88-DE90-A6D2-C41C52A36A60}"/>
              </a:ext>
            </a:extLst>
          </p:cNvPr>
          <p:cNvPicPr>
            <a:picLocks noChangeAspect="1"/>
          </p:cNvPicPr>
          <p:nvPr/>
        </p:nvPicPr>
        <p:blipFill>
          <a:blip r:embed="rId2"/>
          <a:stretch>
            <a:fillRect/>
          </a:stretch>
        </p:blipFill>
        <p:spPr>
          <a:xfrm>
            <a:off x="5377720" y="2568206"/>
            <a:ext cx="4978656" cy="3943553"/>
          </a:xfrm>
          <a:prstGeom prst="rect">
            <a:avLst/>
          </a:prstGeom>
        </p:spPr>
      </p:pic>
    </p:spTree>
    <p:extLst>
      <p:ext uri="{BB962C8B-B14F-4D97-AF65-F5344CB8AC3E}">
        <p14:creationId xmlns:p14="http://schemas.microsoft.com/office/powerpoint/2010/main" val="1278755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D6A2F-07E0-7D32-C1E4-6103FCC7EC83}"/>
              </a:ext>
            </a:extLst>
          </p:cNvPr>
          <p:cNvSpPr txBox="1"/>
          <p:nvPr/>
        </p:nvSpPr>
        <p:spPr>
          <a:xfrm>
            <a:off x="702644" y="259882"/>
            <a:ext cx="9923647" cy="2308324"/>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Households with Income $100,000 Or Over and Spent on Cannabis ($/month)</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An intriguing observation emerges as we identify a negative correlation between 'Households with Income $100,000 Or Over' and 'Spent on Cannabis.' This finding suggests that higher-income households tend to allocate fewer financial resources toward cannabis consumption. Possible explanations include differing priorities, perceptions, or regulations surrounding cannabis expenditure within affluent households. This insight prompts us to explore the socio-economic dynamics shaping this relationship and their potential implications for consumer behavior, market strategies, and policy discussions.</a:t>
            </a:r>
          </a:p>
        </p:txBody>
      </p:sp>
      <p:pic>
        <p:nvPicPr>
          <p:cNvPr id="5" name="Picture 4">
            <a:extLst>
              <a:ext uri="{FF2B5EF4-FFF2-40B4-BE49-F238E27FC236}">
                <a16:creationId xmlns:a16="http://schemas.microsoft.com/office/drawing/2014/main" id="{146468B6-DE88-DE90-A6D2-C41C52A36A60}"/>
              </a:ext>
            </a:extLst>
          </p:cNvPr>
          <p:cNvPicPr>
            <a:picLocks noChangeAspect="1"/>
          </p:cNvPicPr>
          <p:nvPr/>
        </p:nvPicPr>
        <p:blipFill>
          <a:blip r:embed="rId2"/>
          <a:stretch>
            <a:fillRect/>
          </a:stretch>
        </p:blipFill>
        <p:spPr>
          <a:xfrm>
            <a:off x="6096000" y="2654565"/>
            <a:ext cx="4978656" cy="3943553"/>
          </a:xfrm>
          <a:prstGeom prst="rect">
            <a:avLst/>
          </a:prstGeom>
        </p:spPr>
      </p:pic>
    </p:spTree>
    <p:extLst>
      <p:ext uri="{BB962C8B-B14F-4D97-AF65-F5344CB8AC3E}">
        <p14:creationId xmlns:p14="http://schemas.microsoft.com/office/powerpoint/2010/main" val="1266511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42B6F-98DC-4AF0-CFA9-6DC6C70A775D}"/>
              </a:ext>
            </a:extLst>
          </p:cNvPr>
          <p:cNvSpPr>
            <a:spLocks noGrp="1"/>
          </p:cNvSpPr>
          <p:nvPr>
            <p:ph type="title"/>
          </p:nvPr>
        </p:nvSpPr>
        <p:spPr>
          <a:xfrm>
            <a:off x="960119" y="960030"/>
            <a:ext cx="6334059" cy="1507398"/>
          </a:xfrm>
        </p:spPr>
        <p:txBody>
          <a:bodyPr anchor="ctr">
            <a:normAutofit/>
          </a:bodyPr>
          <a:lstStyle/>
          <a:p>
            <a:r>
              <a:rPr lang="en-IN" b="1" i="0" dirty="0">
                <a:effectLst/>
                <a:latin typeface="Söhne"/>
              </a:rPr>
              <a:t>Introduction to the Problem</a:t>
            </a:r>
          </a:p>
        </p:txBody>
      </p:sp>
      <p:sp>
        <p:nvSpPr>
          <p:cNvPr id="3" name="Content Placeholder 2">
            <a:extLst>
              <a:ext uri="{FF2B5EF4-FFF2-40B4-BE49-F238E27FC236}">
                <a16:creationId xmlns:a16="http://schemas.microsoft.com/office/drawing/2014/main" id="{3727E706-EA57-213E-4B33-D5BD2865D23F}"/>
              </a:ext>
            </a:extLst>
          </p:cNvPr>
          <p:cNvSpPr>
            <a:spLocks noGrp="1"/>
          </p:cNvSpPr>
          <p:nvPr>
            <p:ph idx="1"/>
          </p:nvPr>
        </p:nvSpPr>
        <p:spPr>
          <a:xfrm>
            <a:off x="952501" y="2467427"/>
            <a:ext cx="5952796" cy="3849289"/>
          </a:xfrm>
        </p:spPr>
        <p:txBody>
          <a:bodyPr anchor="b">
            <a:normAutofit/>
          </a:bodyPr>
          <a:lstStyle/>
          <a:p>
            <a:pPr marL="0" indent="0">
              <a:lnSpc>
                <a:spcPct val="100000"/>
              </a:lnSpc>
              <a:buNone/>
            </a:pPr>
            <a:r>
              <a:rPr lang="en-US" sz="1400" b="1" i="0" dirty="0">
                <a:effectLst/>
                <a:latin typeface="Söhne"/>
              </a:rPr>
              <a:t>Background on the Cannabis Industry:</a:t>
            </a:r>
          </a:p>
          <a:p>
            <a:pPr>
              <a:lnSpc>
                <a:spcPct val="100000"/>
              </a:lnSpc>
              <a:buFont typeface="Arial" panose="020B0604020202020204" pitchFamily="34" charset="0"/>
              <a:buChar char="•"/>
            </a:pPr>
            <a:r>
              <a:rPr lang="en-US" sz="1400" b="0" i="0" dirty="0">
                <a:effectLst/>
                <a:latin typeface="Söhne"/>
              </a:rPr>
              <a:t>Rapid industry growth</a:t>
            </a:r>
          </a:p>
          <a:p>
            <a:pPr>
              <a:lnSpc>
                <a:spcPct val="100000"/>
              </a:lnSpc>
              <a:buFont typeface="Arial" panose="020B0604020202020204" pitchFamily="34" charset="0"/>
              <a:buChar char="•"/>
            </a:pPr>
            <a:r>
              <a:rPr lang="en-US" sz="1400" b="0" i="0" dirty="0">
                <a:effectLst/>
                <a:latin typeface="Söhne"/>
              </a:rPr>
              <a:t>Increasing legalization efforts</a:t>
            </a:r>
          </a:p>
          <a:p>
            <a:pPr>
              <a:lnSpc>
                <a:spcPct val="100000"/>
              </a:lnSpc>
              <a:buFont typeface="Arial" panose="020B0604020202020204" pitchFamily="34" charset="0"/>
              <a:buChar char="•"/>
            </a:pPr>
            <a:r>
              <a:rPr lang="en-US" sz="1400" b="0" i="0" dirty="0">
                <a:effectLst/>
                <a:latin typeface="Söhne"/>
              </a:rPr>
              <a:t>Medicinal and recreational markets expanding</a:t>
            </a:r>
          </a:p>
          <a:p>
            <a:pPr>
              <a:lnSpc>
                <a:spcPct val="100000"/>
              </a:lnSpc>
              <a:buFont typeface="Arial" panose="020B0604020202020204" pitchFamily="34" charset="0"/>
              <a:buChar char="•"/>
            </a:pPr>
            <a:r>
              <a:rPr lang="en-US" sz="1400" b="0" i="0" dirty="0">
                <a:effectLst/>
                <a:latin typeface="Söhne"/>
              </a:rPr>
              <a:t>Challenges: regulatory hurdles, market saturation, consistent quality</a:t>
            </a:r>
          </a:p>
          <a:p>
            <a:pPr marL="0" indent="0">
              <a:lnSpc>
                <a:spcPct val="100000"/>
              </a:lnSpc>
              <a:buNone/>
            </a:pPr>
            <a:r>
              <a:rPr lang="en-US" sz="1400" b="1" i="0" dirty="0">
                <a:effectLst/>
                <a:latin typeface="Söhne"/>
              </a:rPr>
              <a:t>Business Challenge:</a:t>
            </a:r>
          </a:p>
          <a:p>
            <a:pPr>
              <a:lnSpc>
                <a:spcPct val="100000"/>
              </a:lnSpc>
              <a:buFont typeface="Arial" panose="020B0604020202020204" pitchFamily="34" charset="0"/>
              <a:buChar char="•"/>
            </a:pPr>
            <a:r>
              <a:rPr lang="en-US" sz="1400" b="0" i="0" dirty="0">
                <a:effectLst/>
                <a:latin typeface="Söhne"/>
              </a:rPr>
              <a:t>Critical decision: 5 Best Store locations</a:t>
            </a:r>
          </a:p>
          <a:p>
            <a:pPr>
              <a:lnSpc>
                <a:spcPct val="100000"/>
              </a:lnSpc>
              <a:buFont typeface="Arial" panose="020B0604020202020204" pitchFamily="34" charset="0"/>
              <a:buChar char="•"/>
            </a:pPr>
            <a:r>
              <a:rPr lang="en-US" sz="1400" b="0" i="0" dirty="0">
                <a:effectLst/>
                <a:latin typeface="Söhne"/>
              </a:rPr>
              <a:t>Influence on sales, brand visibility, customer acquisition</a:t>
            </a:r>
          </a:p>
          <a:p>
            <a:pPr>
              <a:lnSpc>
                <a:spcPct val="100000"/>
              </a:lnSpc>
              <a:buFont typeface="Arial" panose="020B0604020202020204" pitchFamily="34" charset="0"/>
              <a:buChar char="•"/>
            </a:pPr>
            <a:r>
              <a:rPr lang="en-US" sz="1400" b="0" i="0" dirty="0">
                <a:effectLst/>
                <a:latin typeface="Söhne"/>
              </a:rPr>
              <a:t>Key goals:</a:t>
            </a:r>
          </a:p>
          <a:p>
            <a:pPr marL="742950" lvl="1" indent="-285750">
              <a:lnSpc>
                <a:spcPct val="100000"/>
              </a:lnSpc>
              <a:buFont typeface="Arial" panose="020B0604020202020204" pitchFamily="34" charset="0"/>
              <a:buChar char="•"/>
            </a:pPr>
            <a:r>
              <a:rPr lang="en-US" sz="1400" b="0" i="0" dirty="0">
                <a:effectLst/>
                <a:latin typeface="Söhne"/>
              </a:rPr>
              <a:t>Data-driven decision-making</a:t>
            </a:r>
          </a:p>
          <a:p>
            <a:pPr marL="742950" lvl="1" indent="-285750">
              <a:lnSpc>
                <a:spcPct val="100000"/>
              </a:lnSpc>
              <a:buFont typeface="Arial" panose="020B0604020202020204" pitchFamily="34" charset="0"/>
              <a:buChar char="•"/>
            </a:pPr>
            <a:r>
              <a:rPr lang="en-US" sz="1400" b="0" i="0" dirty="0">
                <a:effectLst/>
                <a:latin typeface="Söhne"/>
              </a:rPr>
              <a:t>Pinpointing optimal store locations for future success</a:t>
            </a:r>
          </a:p>
          <a:p>
            <a:pPr>
              <a:lnSpc>
                <a:spcPct val="100000"/>
              </a:lnSpc>
            </a:pPr>
            <a:endParaRPr lang="en-US" sz="1000" dirty="0">
              <a:latin typeface="Times New Roman" panose="02020603050405020304" pitchFamily="18" charset="0"/>
              <a:cs typeface="Times New Roman" panose="02020603050405020304" pitchFamily="18" charset="0"/>
            </a:endParaRPr>
          </a:p>
        </p:txBody>
      </p:sp>
      <p:pic>
        <p:nvPicPr>
          <p:cNvPr id="2050" name="Picture 2" descr="Regular cannabis use could damage eyesight, study suggests | The  Independent | The Independent">
            <a:extLst>
              <a:ext uri="{FF2B5EF4-FFF2-40B4-BE49-F238E27FC236}">
                <a16:creationId xmlns:a16="http://schemas.microsoft.com/office/drawing/2014/main" id="{AB9E148F-2183-1EBD-A3BA-B5F6D4B9AD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915" r="23380" b="1"/>
          <a:stretch/>
        </p:blipFill>
        <p:spPr bwMode="auto">
          <a:xfrm>
            <a:off x="7205595" y="812056"/>
            <a:ext cx="3876811" cy="5127565"/>
          </a:xfrm>
          <a:custGeom>
            <a:avLst/>
            <a:gdLst/>
            <a:ahLst/>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noFill/>
          <a:extLst>
            <a:ext uri="{909E8E84-426E-40DD-AFC4-6F175D3DCCD1}">
              <a14:hiddenFill xmlns:a14="http://schemas.microsoft.com/office/drawing/2010/main">
                <a:solidFill>
                  <a:srgbClr val="FFFFFF"/>
                </a:solidFill>
              </a14:hiddenFill>
            </a:ext>
          </a:extLst>
        </p:spPr>
      </p:pic>
      <p:sp>
        <p:nvSpPr>
          <p:cNvPr id="2057" name="Freeform: Shape 2056">
            <a:extLst>
              <a:ext uri="{FF2B5EF4-FFF2-40B4-BE49-F238E27FC236}">
                <a16:creationId xmlns:a16="http://schemas.microsoft.com/office/drawing/2014/main" id="{BE9E86F5-3804-4993-9353-B93A62BA6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828" y="722659"/>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AutoShape 4" descr="What is Advanced Analytics? | TIBCO Software">
            <a:extLst>
              <a:ext uri="{FF2B5EF4-FFF2-40B4-BE49-F238E27FC236}">
                <a16:creationId xmlns:a16="http://schemas.microsoft.com/office/drawing/2014/main" id="{68E22887-6C38-FE25-ECFB-8A06C84008E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61577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D6A2F-07E0-7D32-C1E4-6103FCC7EC83}"/>
              </a:ext>
            </a:extLst>
          </p:cNvPr>
          <p:cNvSpPr txBox="1"/>
          <p:nvPr/>
        </p:nvSpPr>
        <p:spPr>
          <a:xfrm>
            <a:off x="587141" y="231006"/>
            <a:ext cx="9923647" cy="2585323"/>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Spent on - Home security devices and Spent on Cannabis ($/month)</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Our analysis reveals an intriguing negative correlation between 'Spent on - Home security devices' and 'Spent on Cannabis.' This finding suggests a potential trade-off between investments in home security and spending on cannabis-related products. Individuals who prioritize home security may allocate resources differently, potentially influencing their choices concerning cannabis expenditure. This insight prompts us to explore the underlying motivations and demographics driving this correlation, offering insights into lifestyle choices, security concerns, and potential intersections between these distinct consumer behaviors.</a:t>
            </a:r>
          </a:p>
        </p:txBody>
      </p:sp>
      <p:pic>
        <p:nvPicPr>
          <p:cNvPr id="7" name="Picture 6">
            <a:extLst>
              <a:ext uri="{FF2B5EF4-FFF2-40B4-BE49-F238E27FC236}">
                <a16:creationId xmlns:a16="http://schemas.microsoft.com/office/drawing/2014/main" id="{E1E9A281-628D-B3CE-45B0-59C9D9EB5F49}"/>
              </a:ext>
            </a:extLst>
          </p:cNvPr>
          <p:cNvPicPr>
            <a:picLocks noChangeAspect="1"/>
          </p:cNvPicPr>
          <p:nvPr/>
        </p:nvPicPr>
        <p:blipFill>
          <a:blip r:embed="rId2"/>
          <a:stretch>
            <a:fillRect/>
          </a:stretch>
        </p:blipFill>
        <p:spPr>
          <a:xfrm>
            <a:off x="4735023" y="2637556"/>
            <a:ext cx="5397777" cy="3873699"/>
          </a:xfrm>
          <a:prstGeom prst="rect">
            <a:avLst/>
          </a:prstGeom>
        </p:spPr>
      </p:pic>
    </p:spTree>
    <p:extLst>
      <p:ext uri="{BB962C8B-B14F-4D97-AF65-F5344CB8AC3E}">
        <p14:creationId xmlns:p14="http://schemas.microsoft.com/office/powerpoint/2010/main" val="2991544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D6A2F-07E0-7D32-C1E4-6103FCC7EC83}"/>
              </a:ext>
            </a:extLst>
          </p:cNvPr>
          <p:cNvSpPr txBox="1"/>
          <p:nvPr/>
        </p:nvSpPr>
        <p:spPr>
          <a:xfrm>
            <a:off x="587141" y="231006"/>
            <a:ext cx="9923647" cy="2031325"/>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Spent on - Other medicines and pharmaceutical products and Spent on Cannabis ($/month)</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This correlation suggests a potential link between health-related expenditures and cannabis consumption patterns. Individuals who allocate resources toward other medicines might also engage in spending on cannabis for various wellness-related reasons. Understanding the motivations behind this connection can provide insights into consumer behavior, potential complementary usage, and intersections between traditional and alternative health approaches.</a:t>
            </a:r>
          </a:p>
        </p:txBody>
      </p:sp>
      <p:pic>
        <p:nvPicPr>
          <p:cNvPr id="4" name="Picture 3">
            <a:extLst>
              <a:ext uri="{FF2B5EF4-FFF2-40B4-BE49-F238E27FC236}">
                <a16:creationId xmlns:a16="http://schemas.microsoft.com/office/drawing/2014/main" id="{4C59B37C-A3DC-0C9A-24AE-1773D41A2D28}"/>
              </a:ext>
            </a:extLst>
          </p:cNvPr>
          <p:cNvPicPr>
            <a:picLocks noChangeAspect="1"/>
          </p:cNvPicPr>
          <p:nvPr/>
        </p:nvPicPr>
        <p:blipFill>
          <a:blip r:embed="rId2"/>
          <a:stretch>
            <a:fillRect/>
          </a:stretch>
        </p:blipFill>
        <p:spPr>
          <a:xfrm>
            <a:off x="4501874" y="2554205"/>
            <a:ext cx="6826601" cy="3886400"/>
          </a:xfrm>
          <a:prstGeom prst="rect">
            <a:avLst/>
          </a:prstGeom>
        </p:spPr>
      </p:pic>
    </p:spTree>
    <p:extLst>
      <p:ext uri="{BB962C8B-B14F-4D97-AF65-F5344CB8AC3E}">
        <p14:creationId xmlns:p14="http://schemas.microsoft.com/office/powerpoint/2010/main" val="3397209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D6A2F-07E0-7D32-C1E4-6103FCC7EC83}"/>
              </a:ext>
            </a:extLst>
          </p:cNvPr>
          <p:cNvSpPr txBox="1"/>
          <p:nvPr/>
        </p:nvSpPr>
        <p:spPr>
          <a:xfrm>
            <a:off x="221381" y="202130"/>
            <a:ext cx="9923647" cy="2585323"/>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Spent on - Home entertainment equipment and services and Spent on Cannabis ($/month)</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The positive correlation between spending on Home entertainment equipment and services and    spending on Cannabis highlights a contemporary trend of blending leisure choices. As individuals invest in immersive home entertainment, they also exhibit an affinity for recreational experiences like cannabis, showcasing a modern fusion of relaxation and entertainment. This correlation suggests a growing preference for tailored leisure experiences. Consumers who allocate resources for advanced home entertainment are also inclined to embrace cannabis consumption, reflecting a desire to curate their leisure activities according to personal preferences.</a:t>
            </a:r>
          </a:p>
        </p:txBody>
      </p:sp>
      <p:pic>
        <p:nvPicPr>
          <p:cNvPr id="7" name="Picture 6">
            <a:extLst>
              <a:ext uri="{FF2B5EF4-FFF2-40B4-BE49-F238E27FC236}">
                <a16:creationId xmlns:a16="http://schemas.microsoft.com/office/drawing/2014/main" id="{C7DFC1F2-05B5-F06A-DADF-023A9D1EEFBD}"/>
              </a:ext>
            </a:extLst>
          </p:cNvPr>
          <p:cNvPicPr>
            <a:picLocks noChangeAspect="1"/>
          </p:cNvPicPr>
          <p:nvPr/>
        </p:nvPicPr>
        <p:blipFill>
          <a:blip r:embed="rId2"/>
          <a:stretch>
            <a:fillRect/>
          </a:stretch>
        </p:blipFill>
        <p:spPr>
          <a:xfrm>
            <a:off x="4315419" y="2637657"/>
            <a:ext cx="6756747" cy="3892750"/>
          </a:xfrm>
          <a:prstGeom prst="rect">
            <a:avLst/>
          </a:prstGeom>
        </p:spPr>
      </p:pic>
    </p:spTree>
    <p:extLst>
      <p:ext uri="{BB962C8B-B14F-4D97-AF65-F5344CB8AC3E}">
        <p14:creationId xmlns:p14="http://schemas.microsoft.com/office/powerpoint/2010/main" val="3094616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D6A2F-07E0-7D32-C1E4-6103FCC7EC83}"/>
              </a:ext>
            </a:extLst>
          </p:cNvPr>
          <p:cNvSpPr txBox="1"/>
          <p:nvPr/>
        </p:nvSpPr>
        <p:spPr>
          <a:xfrm>
            <a:off x="221381" y="202130"/>
            <a:ext cx="9923647" cy="286232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Spent on - Video game systems and accessories (excluding for computers) and Spent on Cannabis    ($/month)</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The positive correlation between spending on Video game systems and accessories (excluding for computers) and spending on Cannabis unveils a unique connection between contemporary recreational choices. As gamers invest in immersive gaming experiences, there's a simultaneous inclination towards exploring recreational activities like cannabis, showcasing an intriguing synergy of entertainment preferences. The correlation reflects evolving cultural norms and attitudes. With diminishing societal stigma around both gaming and cannabis, individuals are embracing these activities more openly, mirroring a broader shift towards accepting a range of leisure interests.</a:t>
            </a:r>
          </a:p>
        </p:txBody>
      </p:sp>
      <p:pic>
        <p:nvPicPr>
          <p:cNvPr id="6" name="Picture 5">
            <a:extLst>
              <a:ext uri="{FF2B5EF4-FFF2-40B4-BE49-F238E27FC236}">
                <a16:creationId xmlns:a16="http://schemas.microsoft.com/office/drawing/2014/main" id="{84EA7C3A-2D2C-BA76-E722-0C772F24D304}"/>
              </a:ext>
            </a:extLst>
          </p:cNvPr>
          <p:cNvPicPr>
            <a:picLocks noChangeAspect="1"/>
          </p:cNvPicPr>
          <p:nvPr/>
        </p:nvPicPr>
        <p:blipFill>
          <a:blip r:embed="rId2"/>
          <a:stretch>
            <a:fillRect/>
          </a:stretch>
        </p:blipFill>
        <p:spPr>
          <a:xfrm>
            <a:off x="3965172" y="3253339"/>
            <a:ext cx="7880755" cy="3291840"/>
          </a:xfrm>
          <a:prstGeom prst="rect">
            <a:avLst/>
          </a:prstGeom>
        </p:spPr>
      </p:pic>
    </p:spTree>
    <p:extLst>
      <p:ext uri="{BB962C8B-B14F-4D97-AF65-F5344CB8AC3E}">
        <p14:creationId xmlns:p14="http://schemas.microsoft.com/office/powerpoint/2010/main" val="2400253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D6A2F-07E0-7D32-C1E4-6103FCC7EC83}"/>
              </a:ext>
            </a:extLst>
          </p:cNvPr>
          <p:cNvSpPr txBox="1"/>
          <p:nvPr/>
        </p:nvSpPr>
        <p:spPr>
          <a:xfrm>
            <a:off x="221381" y="202130"/>
            <a:ext cx="9923647" cy="2308324"/>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Social Value - Ecological Lifestyle and Spent on Cannabis ($/month)</a:t>
            </a:r>
          </a:p>
          <a:p>
            <a:r>
              <a:rPr lang="en-US" dirty="0">
                <a:latin typeface="Calibri" panose="020F0502020204030204" pitchFamily="34" charset="0"/>
                <a:ea typeface="Calibri" panose="020F0502020204030204" pitchFamily="34" charset="0"/>
                <a:cs typeface="Calibri" panose="020F0502020204030204" pitchFamily="34" charset="0"/>
              </a:rPr>
              <a:t>The positive correlation between spending on an Ecological Lifestyle and expenditure on Cannabis sheds light on a noteworthy blend of values. Individuals embracing ecological choices may also express an affinity for sustainable recreational activities like cannabis consumption, exemplifying a fusion of eco-consciousness and leisure preferences. The correlation signifies a cultural shift towards integrated values. As societal norms evolve and environmental consciousness rises, individuals are embracing both ecological living and cannabis use more openly, reflecting a broader acceptance of diverse lifestyle elements</a:t>
            </a:r>
          </a:p>
        </p:txBody>
      </p:sp>
      <p:pic>
        <p:nvPicPr>
          <p:cNvPr id="4" name="Picture 3">
            <a:extLst>
              <a:ext uri="{FF2B5EF4-FFF2-40B4-BE49-F238E27FC236}">
                <a16:creationId xmlns:a16="http://schemas.microsoft.com/office/drawing/2014/main" id="{91D94CA5-F352-749E-E060-7F2062BF7224}"/>
              </a:ext>
            </a:extLst>
          </p:cNvPr>
          <p:cNvPicPr>
            <a:picLocks noChangeAspect="1"/>
          </p:cNvPicPr>
          <p:nvPr/>
        </p:nvPicPr>
        <p:blipFill>
          <a:blip r:embed="rId2"/>
          <a:stretch>
            <a:fillRect/>
          </a:stretch>
        </p:blipFill>
        <p:spPr>
          <a:xfrm>
            <a:off x="5607846" y="2510454"/>
            <a:ext cx="5423179" cy="3899100"/>
          </a:xfrm>
          <a:prstGeom prst="rect">
            <a:avLst/>
          </a:prstGeom>
        </p:spPr>
      </p:pic>
    </p:spTree>
    <p:extLst>
      <p:ext uri="{BB962C8B-B14F-4D97-AF65-F5344CB8AC3E}">
        <p14:creationId xmlns:p14="http://schemas.microsoft.com/office/powerpoint/2010/main" val="294492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D6A2F-07E0-7D32-C1E4-6103FCC7EC83}"/>
              </a:ext>
            </a:extLst>
          </p:cNvPr>
          <p:cNvSpPr txBox="1"/>
          <p:nvPr/>
        </p:nvSpPr>
        <p:spPr>
          <a:xfrm>
            <a:off x="221381" y="202130"/>
            <a:ext cx="9923647" cy="2585323"/>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Social Value - Personal Creativity and Spent on Cannabis ($/month)</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The positive correlation between spending on Personal Creativity and expenditure on Cannabis unveils an intriguing connection between self-expression and recreational choices. Individuals valuing personal creativity appear to embrace innovative leisure activities like cannabis consumption, showcasing a nexus where artistic expression and relaxation intertwine. The correlation reflects evolving cultural attitudes. As society becomes more accepting of both personal creativity and cannabis, individuals are more comfortable integrating these elements into their identities, symbolizing a broader shift towards embracing multifaceted leisure interests.</a:t>
            </a:r>
          </a:p>
        </p:txBody>
      </p:sp>
      <p:pic>
        <p:nvPicPr>
          <p:cNvPr id="4" name="Picture 3">
            <a:extLst>
              <a:ext uri="{FF2B5EF4-FFF2-40B4-BE49-F238E27FC236}">
                <a16:creationId xmlns:a16="http://schemas.microsoft.com/office/drawing/2014/main" id="{A365E728-9C7A-3F06-B0C0-DBD4B77DD0D6}"/>
              </a:ext>
            </a:extLst>
          </p:cNvPr>
          <p:cNvPicPr>
            <a:picLocks noChangeAspect="1"/>
          </p:cNvPicPr>
          <p:nvPr/>
        </p:nvPicPr>
        <p:blipFill>
          <a:blip r:embed="rId2"/>
          <a:stretch>
            <a:fillRect/>
          </a:stretch>
        </p:blipFill>
        <p:spPr>
          <a:xfrm>
            <a:off x="5421492" y="2608980"/>
            <a:ext cx="5372376" cy="3930852"/>
          </a:xfrm>
          <a:prstGeom prst="rect">
            <a:avLst/>
          </a:prstGeom>
        </p:spPr>
      </p:pic>
    </p:spTree>
    <p:extLst>
      <p:ext uri="{BB962C8B-B14F-4D97-AF65-F5344CB8AC3E}">
        <p14:creationId xmlns:p14="http://schemas.microsoft.com/office/powerpoint/2010/main" val="3337613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D6A2F-07E0-7D32-C1E4-6103FCC7EC83}"/>
              </a:ext>
            </a:extLst>
          </p:cNvPr>
          <p:cNvSpPr txBox="1"/>
          <p:nvPr/>
        </p:nvSpPr>
        <p:spPr>
          <a:xfrm>
            <a:off x="221381" y="202130"/>
            <a:ext cx="9923647" cy="2308324"/>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 Social Value - Flexible Families and Spent on Cannabis ($/month)</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The positive correlation between spending on Flexible Families and expenditure on Cannabis highlights an interesting connection between adaptable family dynamics and recreational preferences. Families valuing flexibility in their lifestyles may also embrace recreational activities like cannabis consumption, showcasing a trend of versatile leisure choices. The correlation reflects changing cultural norms. As societal acceptance of both flexible family structures and cannabis grows, families are more inclined to explore a variety of leisure pursuits, mirroring a broader acceptance of diverse lifestyle elements.</a:t>
            </a:r>
          </a:p>
        </p:txBody>
      </p:sp>
      <p:pic>
        <p:nvPicPr>
          <p:cNvPr id="5" name="Picture 4">
            <a:extLst>
              <a:ext uri="{FF2B5EF4-FFF2-40B4-BE49-F238E27FC236}">
                <a16:creationId xmlns:a16="http://schemas.microsoft.com/office/drawing/2014/main" id="{EBF1D089-9BF6-8395-4A2C-5D40FAA8669F}"/>
              </a:ext>
            </a:extLst>
          </p:cNvPr>
          <p:cNvPicPr>
            <a:picLocks noChangeAspect="1"/>
          </p:cNvPicPr>
          <p:nvPr/>
        </p:nvPicPr>
        <p:blipFill>
          <a:blip r:embed="rId2"/>
          <a:stretch>
            <a:fillRect/>
          </a:stretch>
        </p:blipFill>
        <p:spPr>
          <a:xfrm>
            <a:off x="5597921" y="2589530"/>
            <a:ext cx="5366026" cy="3892750"/>
          </a:xfrm>
          <a:prstGeom prst="rect">
            <a:avLst/>
          </a:prstGeom>
        </p:spPr>
      </p:pic>
    </p:spTree>
    <p:extLst>
      <p:ext uri="{BB962C8B-B14F-4D97-AF65-F5344CB8AC3E}">
        <p14:creationId xmlns:p14="http://schemas.microsoft.com/office/powerpoint/2010/main" val="646292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DA254-C43D-ADF6-AC17-6369A1D23D3A}"/>
              </a:ext>
            </a:extLst>
          </p:cNvPr>
          <p:cNvSpPr txBox="1"/>
          <p:nvPr/>
        </p:nvSpPr>
        <p:spPr>
          <a:xfrm>
            <a:off x="259883" y="0"/>
            <a:ext cx="7911966" cy="7140416"/>
          </a:xfrm>
          <a:prstGeom prst="rect">
            <a:avLst/>
          </a:prstGeom>
          <a:noFill/>
        </p:spPr>
        <p:txBody>
          <a:bodyPr wrap="square" rtlCol="0">
            <a:spAutoFit/>
          </a:bodyPr>
          <a:lstStyle/>
          <a:p>
            <a:r>
              <a:rPr lang="en-IN" sz="2000" b="1" dirty="0"/>
              <a:t>Anomalies and patterns observed</a:t>
            </a:r>
          </a:p>
          <a:p>
            <a:endParaRPr lang="en-US" sz="1600" dirty="0"/>
          </a:p>
          <a:p>
            <a:pPr algn="l">
              <a:buFont typeface="+mj-lt"/>
              <a:buAutoNum type="arabicPeriod"/>
            </a:pPr>
            <a:r>
              <a:rPr lang="en-US" sz="1600" b="1" i="0" dirty="0">
                <a:effectLst/>
                <a:latin typeface="Calibri" panose="020F0502020204030204" pitchFamily="34" charset="0"/>
                <a:ea typeface="Calibri" panose="020F0502020204030204" pitchFamily="34" charset="0"/>
                <a:cs typeface="Calibri" panose="020F0502020204030204" pitchFamily="34" charset="0"/>
              </a:rPr>
              <a:t>Binned Means Calculation</a:t>
            </a:r>
            <a:r>
              <a:rPr lang="en-US" sz="1600" b="0" i="0" dirty="0">
                <a:effectLst/>
                <a:latin typeface="Calibri" panose="020F0502020204030204" pitchFamily="34" charset="0"/>
                <a:ea typeface="Calibri" panose="020F0502020204030204" pitchFamily="34" charset="0"/>
                <a:cs typeface="Calibri" panose="020F0502020204030204" pitchFamily="34" charset="0"/>
              </a:rPr>
              <a:t>: Calculating the mean of the target variable within each bin is a common approach. However, it's important to consider potential anomalies caused by imbalanced data distribution within bins. In cases where one bin has significantly fewer samples, its mean might be less representative.</a:t>
            </a:r>
          </a:p>
          <a:p>
            <a:pPr algn="l">
              <a:buFont typeface="+mj-lt"/>
              <a:buAutoNum type="arabicPeriod"/>
            </a:pPr>
            <a:r>
              <a:rPr lang="en-US" sz="1600" b="1" i="0" dirty="0">
                <a:effectLst/>
                <a:latin typeface="Calibri" panose="020F0502020204030204" pitchFamily="34" charset="0"/>
                <a:ea typeface="Calibri" panose="020F0502020204030204" pitchFamily="34" charset="0"/>
                <a:cs typeface="Calibri" panose="020F0502020204030204" pitchFamily="34" charset="0"/>
              </a:rPr>
              <a:t>Linear Regression Lines</a:t>
            </a:r>
            <a:r>
              <a:rPr lang="en-US" sz="1600" b="0" i="0" dirty="0">
                <a:effectLst/>
                <a:latin typeface="Calibri" panose="020F0502020204030204" pitchFamily="34" charset="0"/>
                <a:ea typeface="Calibri" panose="020F0502020204030204" pitchFamily="34" charset="0"/>
                <a:cs typeface="Calibri" panose="020F0502020204030204" pitchFamily="34" charset="0"/>
              </a:rPr>
              <a:t>: Adding linear regression lines to the scatter plots can help visualize trends. However, keep in mind that the assumption of a linear relationship might not always hold true. Patterns might deviate from linearity, leading to misinterpretation if not carefully considered.</a:t>
            </a:r>
          </a:p>
          <a:p>
            <a:pPr algn="l">
              <a:buFont typeface="+mj-lt"/>
              <a:buAutoNum type="arabicPeriod"/>
            </a:pPr>
            <a:r>
              <a:rPr lang="en-US" sz="1600" b="1" i="0" dirty="0">
                <a:effectLst/>
                <a:latin typeface="Calibri" panose="020F0502020204030204" pitchFamily="34" charset="0"/>
                <a:ea typeface="Calibri" panose="020F0502020204030204" pitchFamily="34" charset="0"/>
                <a:cs typeface="Calibri" panose="020F0502020204030204" pitchFamily="34" charset="0"/>
              </a:rPr>
              <a:t>Labeling of Bins</a:t>
            </a:r>
            <a:r>
              <a:rPr lang="en-US" sz="1600" b="0" i="0" dirty="0">
                <a:effectLst/>
                <a:latin typeface="Calibri" panose="020F0502020204030204" pitchFamily="34" charset="0"/>
                <a:ea typeface="Calibri" panose="020F0502020204030204" pitchFamily="34" charset="0"/>
                <a:cs typeface="Calibri" panose="020F0502020204030204" pitchFamily="34" charset="0"/>
              </a:rPr>
              <a:t>: The code doesn't explicitly mention how the bins are labeled or represented in the visualizations. Adding labels to the bins (e.g., low, medium, high) could enhance interpretation and help viewers understand the context of the plotted data.</a:t>
            </a:r>
          </a:p>
          <a:p>
            <a:pPr algn="l">
              <a:buFont typeface="+mj-lt"/>
              <a:buAutoNum type="arabicPeriod"/>
            </a:pPr>
            <a:r>
              <a:rPr lang="en-US" sz="1600" b="1" i="0" dirty="0">
                <a:effectLst/>
                <a:latin typeface="Calibri" panose="020F0502020204030204" pitchFamily="34" charset="0"/>
                <a:ea typeface="Calibri" panose="020F0502020204030204" pitchFamily="34" charset="0"/>
                <a:cs typeface="Calibri" panose="020F0502020204030204" pitchFamily="34" charset="0"/>
              </a:rPr>
              <a:t>Feature Significance</a:t>
            </a:r>
            <a:r>
              <a:rPr lang="en-US" sz="1600" b="0" i="0" dirty="0">
                <a:effectLst/>
                <a:latin typeface="Calibri" panose="020F0502020204030204" pitchFamily="34" charset="0"/>
                <a:ea typeface="Calibri" panose="020F0502020204030204" pitchFamily="34" charset="0"/>
                <a:cs typeface="Calibri" panose="020F0502020204030204" pitchFamily="34" charset="0"/>
              </a:rPr>
              <a:t>: The code focuses on visualizing the correlation between features and the target variable's mean. To assess the significance of the correlations, statistical tests or further analysis might be needed, as the correlation strength could vary among features.</a:t>
            </a:r>
          </a:p>
          <a:p>
            <a:pPr algn="l">
              <a:buFont typeface="+mj-lt"/>
              <a:buAutoNum type="arabicPeriod"/>
            </a:pPr>
            <a:r>
              <a:rPr lang="en-US" sz="1600" b="1" i="0" dirty="0">
                <a:effectLst/>
                <a:latin typeface="Calibri" panose="020F0502020204030204" pitchFamily="34" charset="0"/>
                <a:ea typeface="Calibri" panose="020F0502020204030204" pitchFamily="34" charset="0"/>
                <a:cs typeface="Calibri" panose="020F0502020204030204" pitchFamily="34" charset="0"/>
              </a:rPr>
              <a:t>Missing Data Handling</a:t>
            </a:r>
            <a:r>
              <a:rPr lang="en-US" sz="1600" b="0" i="0" dirty="0">
                <a:effectLst/>
                <a:latin typeface="Calibri" panose="020F0502020204030204" pitchFamily="34" charset="0"/>
                <a:ea typeface="Calibri" panose="020F0502020204030204" pitchFamily="34" charset="0"/>
                <a:cs typeface="Calibri" panose="020F0502020204030204" pitchFamily="34" charset="0"/>
              </a:rPr>
              <a:t>: The code doesn't address how missing data is handled in the analysis. Anomalies could arise if missing data significantly affects the calculated means or introduces bias in the insights drawn.</a:t>
            </a:r>
          </a:p>
          <a:p>
            <a:pPr algn="l">
              <a:buFont typeface="+mj-lt"/>
              <a:buAutoNum type="arabicPeriod"/>
            </a:pPr>
            <a:r>
              <a:rPr lang="en-US" sz="1600" b="1" i="0" dirty="0">
                <a:effectLst/>
                <a:latin typeface="Calibri" panose="020F0502020204030204" pitchFamily="34" charset="0"/>
                <a:ea typeface="Calibri" panose="020F0502020204030204" pitchFamily="34" charset="0"/>
                <a:cs typeface="Calibri" panose="020F0502020204030204" pitchFamily="34" charset="0"/>
              </a:rPr>
              <a:t>Overfitting Concerns</a:t>
            </a:r>
            <a:r>
              <a:rPr lang="en-US" sz="1600" b="0" i="0" dirty="0">
                <a:effectLst/>
                <a:latin typeface="Calibri" panose="020F0502020204030204" pitchFamily="34" charset="0"/>
                <a:ea typeface="Calibri" panose="020F0502020204030204" pitchFamily="34" charset="0"/>
                <a:cs typeface="Calibri" panose="020F0502020204030204" pitchFamily="34" charset="0"/>
              </a:rPr>
              <a:t>: The code visualizes scatter plots with regression lines for each feature. While this can provide insights, it's important to avoid overfitting by adding too many complex lines that might not accurately represent the underlying patterns.</a:t>
            </a:r>
          </a:p>
          <a:p>
            <a:pPr algn="l">
              <a:buFont typeface="+mj-lt"/>
              <a:buAutoNum type="arabicPeriod"/>
            </a:pPr>
            <a:r>
              <a:rPr lang="en-US" sz="1600" b="1" i="0" dirty="0">
                <a:effectLst/>
                <a:latin typeface="Calibri" panose="020F0502020204030204" pitchFamily="34" charset="0"/>
                <a:ea typeface="Calibri" panose="020F0502020204030204" pitchFamily="34" charset="0"/>
                <a:cs typeface="Calibri" panose="020F0502020204030204" pitchFamily="34" charset="0"/>
              </a:rPr>
              <a:t>Contextual Understanding</a:t>
            </a:r>
            <a:r>
              <a:rPr lang="en-US" sz="1600" b="0" i="0" dirty="0">
                <a:effectLst/>
                <a:latin typeface="Calibri" panose="020F0502020204030204" pitchFamily="34" charset="0"/>
                <a:ea typeface="Calibri" panose="020F0502020204030204" pitchFamily="34" charset="0"/>
                <a:cs typeface="Calibri" panose="020F0502020204030204" pitchFamily="34" charset="0"/>
              </a:rPr>
              <a:t>: Without context on the nature of the data or the business problem, it's challenging to assess whether the observed patterns or anomalies have practical significance. Understanding the domain and the goals of the analysis is crucial for accurate interpretation.</a:t>
            </a:r>
          </a:p>
          <a:p>
            <a:endParaRPr lang="en-IN" dirty="0"/>
          </a:p>
          <a:p>
            <a:endParaRPr lang="en-IN" sz="2000" b="1" dirty="0"/>
          </a:p>
        </p:txBody>
      </p:sp>
      <p:pic>
        <p:nvPicPr>
          <p:cNvPr id="10" name="Picture 9">
            <a:extLst>
              <a:ext uri="{FF2B5EF4-FFF2-40B4-BE49-F238E27FC236}">
                <a16:creationId xmlns:a16="http://schemas.microsoft.com/office/drawing/2014/main" id="{40C17544-BEE3-966E-2E8A-76AC3F1CF437}"/>
              </a:ext>
            </a:extLst>
          </p:cNvPr>
          <p:cNvPicPr>
            <a:picLocks noChangeAspect="1"/>
          </p:cNvPicPr>
          <p:nvPr/>
        </p:nvPicPr>
        <p:blipFill>
          <a:blip r:embed="rId2"/>
          <a:stretch>
            <a:fillRect/>
          </a:stretch>
        </p:blipFill>
        <p:spPr>
          <a:xfrm>
            <a:off x="8354729" y="2062547"/>
            <a:ext cx="3676850" cy="2095566"/>
          </a:xfrm>
          <a:prstGeom prst="rect">
            <a:avLst/>
          </a:prstGeom>
        </p:spPr>
      </p:pic>
    </p:spTree>
    <p:extLst>
      <p:ext uri="{BB962C8B-B14F-4D97-AF65-F5344CB8AC3E}">
        <p14:creationId xmlns:p14="http://schemas.microsoft.com/office/powerpoint/2010/main" val="1239282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BEF605-628F-68A9-62BA-0B9707D3B89D}"/>
              </a:ext>
            </a:extLst>
          </p:cNvPr>
          <p:cNvSpPr txBox="1"/>
          <p:nvPr/>
        </p:nvSpPr>
        <p:spPr>
          <a:xfrm>
            <a:off x="154003" y="0"/>
            <a:ext cx="8210350" cy="3046988"/>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'Unemployment Rate' and 'Cannabis Consumption.' By adding a linear regression trend line to the scatter plot, the code aims to show whether there is a discernible linear trend between these two variables. The slope of the trend line (calculated as the rate of change) provides insight into the strength and direction of this relationship.</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If the trend line slopes upwards from left to right, it suggests that as the 'Unemployment Rate' increases, 'Cannabis Consumption' tends to increase as well. Conversely, if the trend line slopes downwards, it indicates that as the 'Unemployment Rate' increases, 'Cannabis Consumption' tends to decrease. The slope's magnitude also provides information about the steepness of this relationship. The linear trend line helps visualize the general trend, but it's important to remember that a linear relationship might not always capture the full complexity of the data's underlying patterns.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64428D9-8D98-D412-EFB9-C78273366AAE}"/>
              </a:ext>
            </a:extLst>
          </p:cNvPr>
          <p:cNvPicPr>
            <a:picLocks noChangeAspect="1"/>
          </p:cNvPicPr>
          <p:nvPr/>
        </p:nvPicPr>
        <p:blipFill>
          <a:blip r:embed="rId2"/>
          <a:stretch>
            <a:fillRect/>
          </a:stretch>
        </p:blipFill>
        <p:spPr>
          <a:xfrm>
            <a:off x="6181143" y="3046988"/>
            <a:ext cx="5645098" cy="3226324"/>
          </a:xfrm>
          <a:prstGeom prst="rect">
            <a:avLst/>
          </a:prstGeom>
        </p:spPr>
      </p:pic>
    </p:spTree>
    <p:extLst>
      <p:ext uri="{BB962C8B-B14F-4D97-AF65-F5344CB8AC3E}">
        <p14:creationId xmlns:p14="http://schemas.microsoft.com/office/powerpoint/2010/main" val="2543805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B54DDC-3E4F-77F9-51AB-3C6937C97639}"/>
              </a:ext>
            </a:extLst>
          </p:cNvPr>
          <p:cNvSpPr txBox="1"/>
          <p:nvPr/>
        </p:nvSpPr>
        <p:spPr>
          <a:xfrm>
            <a:off x="336884" y="288758"/>
            <a:ext cx="8518358" cy="2800767"/>
          </a:xfrm>
          <a:prstGeom prst="rect">
            <a:avLst/>
          </a:prstGeom>
          <a:noFill/>
        </p:spPr>
        <p:txBody>
          <a:bodyPr wrap="square" rtlCol="0">
            <a:spAutoFit/>
          </a:bodyPr>
          <a:lstStyle/>
          <a:p>
            <a:r>
              <a:rPr lang="en-US" sz="1600" dirty="0"/>
              <a:t>The pattern observed from this code lies in the relationship between 'Home Language - French' and 'Cannabis Consumption.' By adding a linear regression trend line to the scatter plot, the code visually demonstrates whether there's a discernible linear trend between these two variables. The slope of the trend line provides information about the direction and strength of the relationship.</a:t>
            </a:r>
          </a:p>
          <a:p>
            <a:endParaRPr lang="en-US" sz="1600" dirty="0"/>
          </a:p>
          <a:p>
            <a:r>
              <a:rPr lang="en-US" sz="1600" dirty="0"/>
              <a:t>If the trend line slopes upwards from left to right, it suggests that as the proportion of people speaking French at home increases, 'Cannabis Consumption' tends to increase as well. If the slope is negative, it indicates that as the percentage of French speakers at home rises, 'Cannabis Consumption' generally decreases. The magnitude of the slope provides insight into the steepness of this linear relationship. However, keep in mind that a linear trend line might not fully capture all complexities of the data's underlying patterns.</a:t>
            </a:r>
            <a:endParaRPr lang="en-IN" sz="1600" dirty="0"/>
          </a:p>
        </p:txBody>
      </p:sp>
      <p:pic>
        <p:nvPicPr>
          <p:cNvPr id="4" name="Picture 3">
            <a:extLst>
              <a:ext uri="{FF2B5EF4-FFF2-40B4-BE49-F238E27FC236}">
                <a16:creationId xmlns:a16="http://schemas.microsoft.com/office/drawing/2014/main" id="{149C203F-D72D-A335-FDAD-CE26C2231170}"/>
              </a:ext>
            </a:extLst>
          </p:cNvPr>
          <p:cNvPicPr>
            <a:picLocks noChangeAspect="1"/>
          </p:cNvPicPr>
          <p:nvPr/>
        </p:nvPicPr>
        <p:blipFill>
          <a:blip r:embed="rId2"/>
          <a:stretch>
            <a:fillRect/>
          </a:stretch>
        </p:blipFill>
        <p:spPr>
          <a:xfrm>
            <a:off x="4723300" y="3300816"/>
            <a:ext cx="7093315" cy="3043098"/>
          </a:xfrm>
          <a:prstGeom prst="rect">
            <a:avLst/>
          </a:prstGeom>
        </p:spPr>
      </p:pic>
    </p:spTree>
    <p:extLst>
      <p:ext uri="{BB962C8B-B14F-4D97-AF65-F5344CB8AC3E}">
        <p14:creationId xmlns:p14="http://schemas.microsoft.com/office/powerpoint/2010/main" val="414564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EFAFF2-8CAE-8B53-9DAA-C1902FEECF2A}"/>
              </a:ext>
            </a:extLst>
          </p:cNvPr>
          <p:cNvSpPr>
            <a:spLocks noGrp="1"/>
          </p:cNvSpPr>
          <p:nvPr>
            <p:ph type="title"/>
          </p:nvPr>
        </p:nvSpPr>
        <p:spPr>
          <a:xfrm>
            <a:off x="960120" y="960030"/>
            <a:ext cx="4470832" cy="1507398"/>
          </a:xfrm>
        </p:spPr>
        <p:txBody>
          <a:bodyPr anchor="ctr">
            <a:normAutofit/>
          </a:bodyPr>
          <a:lstStyle/>
          <a:p>
            <a:pPr>
              <a:lnSpc>
                <a:spcPct val="90000"/>
              </a:lnSpc>
            </a:pPr>
            <a:r>
              <a:rPr lang="en-CA" sz="3400" b="0" i="0" dirty="0">
                <a:effectLst/>
                <a:latin typeface="Times New Roman" panose="02020603050405020304" pitchFamily="18" charset="0"/>
                <a:cs typeface="Times New Roman" panose="02020603050405020304" pitchFamily="18" charset="0"/>
              </a:rPr>
              <a:t>Benefits of Creating an Analytical File in Predictive Analytics</a:t>
            </a:r>
            <a:endParaRPr lang="en-US" sz="3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8D8B06-004C-0EE9-226A-F54DEA5F91C4}"/>
              </a:ext>
            </a:extLst>
          </p:cNvPr>
          <p:cNvSpPr>
            <a:spLocks noGrp="1"/>
          </p:cNvSpPr>
          <p:nvPr>
            <p:ph idx="1"/>
          </p:nvPr>
        </p:nvSpPr>
        <p:spPr>
          <a:xfrm>
            <a:off x="952501" y="2844800"/>
            <a:ext cx="4470831" cy="3053170"/>
          </a:xfrm>
        </p:spPr>
        <p:txBody>
          <a:bodyPr anchor="t">
            <a:normAutofit/>
          </a:bodyPr>
          <a:lstStyle/>
          <a:p>
            <a:pPr>
              <a:lnSpc>
                <a:spcPct val="100000"/>
              </a:lnSpc>
            </a:pPr>
            <a:r>
              <a:rPr lang="en-CA" sz="1300" b="0" i="0">
                <a:effectLst/>
                <a:latin typeface="Times New Roman" panose="02020603050405020304" pitchFamily="18" charset="0"/>
                <a:cs typeface="Times New Roman" panose="02020603050405020304" pitchFamily="18" charset="0"/>
              </a:rPr>
              <a:t>Data Exploration: Analytical files enable in-depth data exploration and understanding.</a:t>
            </a:r>
          </a:p>
          <a:p>
            <a:pPr>
              <a:lnSpc>
                <a:spcPct val="100000"/>
              </a:lnSpc>
            </a:pPr>
            <a:r>
              <a:rPr lang="en-CA" sz="1300" b="0" i="0">
                <a:effectLst/>
                <a:latin typeface="Times New Roman" panose="02020603050405020304" pitchFamily="18" charset="0"/>
                <a:cs typeface="Times New Roman" panose="02020603050405020304" pitchFamily="18" charset="0"/>
              </a:rPr>
              <a:t>Data Cleaning and Standardization: An analytical file ensures data quality and consistency.</a:t>
            </a:r>
          </a:p>
          <a:p>
            <a:pPr>
              <a:lnSpc>
                <a:spcPct val="100000"/>
              </a:lnSpc>
            </a:pPr>
            <a:r>
              <a:rPr lang="en-CA" sz="1300" b="0" i="0">
                <a:effectLst/>
                <a:latin typeface="Times New Roman" panose="02020603050405020304" pitchFamily="18" charset="0"/>
                <a:cs typeface="Times New Roman" panose="02020603050405020304" pitchFamily="18" charset="0"/>
              </a:rPr>
              <a:t>Efficiency and Scalability: Handling large volumes of data becomes easier and more efficient.</a:t>
            </a:r>
          </a:p>
          <a:p>
            <a:pPr>
              <a:lnSpc>
                <a:spcPct val="100000"/>
              </a:lnSpc>
            </a:pPr>
            <a:r>
              <a:rPr lang="en-CA" sz="1300" b="0" i="0">
                <a:effectLst/>
                <a:latin typeface="Times New Roman" panose="02020603050405020304" pitchFamily="18" charset="0"/>
                <a:cs typeface="Times New Roman" panose="02020603050405020304" pitchFamily="18" charset="0"/>
              </a:rPr>
              <a:t>Reproducibility and Documentation: Analytical files provide a documented record for transparency and collaboration.</a:t>
            </a:r>
          </a:p>
          <a:p>
            <a:pPr>
              <a:lnSpc>
                <a:spcPct val="100000"/>
              </a:lnSpc>
            </a:pPr>
            <a:r>
              <a:rPr lang="en-CA" sz="1300" b="0" i="0">
                <a:effectLst/>
                <a:latin typeface="Times New Roman" panose="02020603050405020304" pitchFamily="18" charset="0"/>
                <a:cs typeface="Times New Roman" panose="02020603050405020304" pitchFamily="18" charset="0"/>
              </a:rPr>
              <a:t>Model Performance and Interpretability: Well-constructed analytical files enhance model performance and deliver interpretable insights.</a:t>
            </a:r>
          </a:p>
          <a:p>
            <a:pPr>
              <a:lnSpc>
                <a:spcPct val="100000"/>
              </a:lnSpc>
            </a:pPr>
            <a:endParaRPr lang="en-CA" sz="1300" b="0" i="0">
              <a:effectLst/>
              <a:latin typeface="Times New Roman" panose="02020603050405020304" pitchFamily="18" charset="0"/>
              <a:cs typeface="Times New Roman" panose="02020603050405020304" pitchFamily="18" charset="0"/>
            </a:endParaRPr>
          </a:p>
          <a:p>
            <a:pPr>
              <a:lnSpc>
                <a:spcPct val="100000"/>
              </a:lnSpc>
            </a:pPr>
            <a:endParaRPr lang="en-US" sz="1300">
              <a:latin typeface="Times New Roman" panose="02020603050405020304" pitchFamily="18" charset="0"/>
              <a:cs typeface="Times New Roman" panose="02020603050405020304" pitchFamily="18" charset="0"/>
            </a:endParaRPr>
          </a:p>
        </p:txBody>
      </p:sp>
      <p:cxnSp>
        <p:nvCxnSpPr>
          <p:cNvPr id="2070" name="Straight Connector 2069">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6" name="Picture 5" descr="A picture containing text, screenshot, circle, diagram&#10;&#10;Description automatically generated">
            <a:extLst>
              <a:ext uri="{FF2B5EF4-FFF2-40B4-BE49-F238E27FC236}">
                <a16:creationId xmlns:a16="http://schemas.microsoft.com/office/drawing/2014/main" id="{138B826D-1B8F-B8D4-2ABE-6B3DB42EE8A0}"/>
              </a:ext>
            </a:extLst>
          </p:cNvPr>
          <p:cNvPicPr>
            <a:picLocks noChangeAspect="1"/>
          </p:cNvPicPr>
          <p:nvPr/>
        </p:nvPicPr>
        <p:blipFill>
          <a:blip r:embed="rId3"/>
          <a:stretch>
            <a:fillRect/>
          </a:stretch>
        </p:blipFill>
        <p:spPr>
          <a:xfrm>
            <a:off x="6768669" y="1768371"/>
            <a:ext cx="4848551" cy="3321256"/>
          </a:xfrm>
          <a:prstGeom prst="rect">
            <a:avLst/>
          </a:prstGeom>
        </p:spPr>
      </p:pic>
    </p:spTree>
    <p:extLst>
      <p:ext uri="{BB962C8B-B14F-4D97-AF65-F5344CB8AC3E}">
        <p14:creationId xmlns:p14="http://schemas.microsoft.com/office/powerpoint/2010/main" val="2021038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E23D6-5F53-A707-4C15-BACB2B605268}"/>
              </a:ext>
            </a:extLst>
          </p:cNvPr>
          <p:cNvSpPr>
            <a:spLocks noGrp="1"/>
          </p:cNvSpPr>
          <p:nvPr>
            <p:ph type="title"/>
          </p:nvPr>
        </p:nvSpPr>
        <p:spPr>
          <a:xfrm>
            <a:off x="959994" y="943705"/>
            <a:ext cx="10287000" cy="1279329"/>
          </a:xfrm>
        </p:spPr>
        <p:txBody>
          <a:bodyPr>
            <a:normAutofit/>
          </a:bodyPr>
          <a:lstStyle/>
          <a:p>
            <a:pPr algn="ctr"/>
            <a:r>
              <a:rPr lang="en-US" b="1" i="0">
                <a:effectLst/>
                <a:latin typeface="Söhne"/>
              </a:rPr>
              <a:t>Strategic Blueprint: From Data to Decision</a:t>
            </a:r>
          </a:p>
        </p:txBody>
      </p:sp>
      <p:cxnSp>
        <p:nvCxnSpPr>
          <p:cNvPr id="48" name="Straight Connector 47">
            <a:extLst>
              <a:ext uri="{FF2B5EF4-FFF2-40B4-BE49-F238E27FC236}">
                <a16:creationId xmlns:a16="http://schemas.microsoft.com/office/drawing/2014/main" id="{AB882E83-38EA-4A57-928E-B07CFAFB7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3574" y="2359560"/>
            <a:ext cx="7217448"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41" name="Content Placeholder 3">
            <a:extLst>
              <a:ext uri="{FF2B5EF4-FFF2-40B4-BE49-F238E27FC236}">
                <a16:creationId xmlns:a16="http://schemas.microsoft.com/office/drawing/2014/main" id="{3C3695BA-ABE4-53A1-8782-B7349AD3896B}"/>
              </a:ext>
            </a:extLst>
          </p:cNvPr>
          <p:cNvGraphicFramePr>
            <a:graphicFrameLocks noGrp="1"/>
          </p:cNvGraphicFramePr>
          <p:nvPr>
            <p:ph idx="1"/>
            <p:extLst>
              <p:ext uri="{D42A27DB-BD31-4B8C-83A1-F6EECF244321}">
                <p14:modId xmlns:p14="http://schemas.microsoft.com/office/powerpoint/2010/main" val="1418920130"/>
              </p:ext>
            </p:extLst>
          </p:nvPr>
        </p:nvGraphicFramePr>
        <p:xfrm>
          <a:off x="516227" y="2435725"/>
          <a:ext cx="11370973" cy="4125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353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8758D-BDF5-AED5-F651-822D7FDD555B}"/>
              </a:ext>
            </a:extLst>
          </p:cNvPr>
          <p:cNvSpPr>
            <a:spLocks noGrp="1"/>
          </p:cNvSpPr>
          <p:nvPr>
            <p:ph type="title"/>
          </p:nvPr>
        </p:nvSpPr>
        <p:spPr>
          <a:xfrm>
            <a:off x="959994" y="943705"/>
            <a:ext cx="10287000" cy="1279329"/>
          </a:xfrm>
        </p:spPr>
        <p:txBody>
          <a:bodyPr>
            <a:normAutofit/>
          </a:bodyPr>
          <a:lstStyle/>
          <a:p>
            <a:pPr algn="ctr">
              <a:lnSpc>
                <a:spcPct val="90000"/>
              </a:lnSpc>
            </a:pPr>
            <a:r>
              <a:rPr lang="en-US" dirty="0">
                <a:latin typeface="Times New Roman" panose="02020603050405020304" pitchFamily="18" charset="0"/>
                <a:cs typeface="Times New Roman" panose="02020603050405020304" pitchFamily="18" charset="0"/>
              </a:rPr>
              <a:t>Stakeholder Value: The Business Imperative</a:t>
            </a:r>
            <a:br>
              <a:rPr lang="en-US" dirty="0"/>
            </a:br>
            <a:endParaRPr lang="en-IN" dirty="0"/>
          </a:p>
        </p:txBody>
      </p:sp>
      <p:cxnSp>
        <p:nvCxnSpPr>
          <p:cNvPr id="12" name="Straight Connector 11">
            <a:extLst>
              <a:ext uri="{FF2B5EF4-FFF2-40B4-BE49-F238E27FC236}">
                <a16:creationId xmlns:a16="http://schemas.microsoft.com/office/drawing/2014/main" id="{AB882E83-38EA-4A57-928E-B07CFAFB7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3574" y="2359560"/>
            <a:ext cx="7217448"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6" name="Content Placeholder 3">
            <a:extLst>
              <a:ext uri="{FF2B5EF4-FFF2-40B4-BE49-F238E27FC236}">
                <a16:creationId xmlns:a16="http://schemas.microsoft.com/office/drawing/2014/main" id="{E4D7681F-7609-F6E5-8431-619FFFD4BAB1}"/>
              </a:ext>
            </a:extLst>
          </p:cNvPr>
          <p:cNvGraphicFramePr>
            <a:graphicFrameLocks noGrp="1"/>
          </p:cNvGraphicFramePr>
          <p:nvPr>
            <p:ph idx="1"/>
            <p:extLst>
              <p:ext uri="{D42A27DB-BD31-4B8C-83A1-F6EECF244321}">
                <p14:modId xmlns:p14="http://schemas.microsoft.com/office/powerpoint/2010/main" val="2939990208"/>
              </p:ext>
            </p:extLst>
          </p:nvPr>
        </p:nvGraphicFramePr>
        <p:xfrm>
          <a:off x="755968" y="2496087"/>
          <a:ext cx="11246846" cy="3609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8695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39D491-C182-41E4-2815-6F057C640744}"/>
              </a:ext>
            </a:extLst>
          </p:cNvPr>
          <p:cNvSpPr>
            <a:spLocks noGrp="1"/>
          </p:cNvSpPr>
          <p:nvPr>
            <p:ph type="title"/>
          </p:nvPr>
        </p:nvSpPr>
        <p:spPr>
          <a:xfrm>
            <a:off x="952500" y="151881"/>
            <a:ext cx="4470832" cy="1507398"/>
          </a:xfrm>
        </p:spPr>
        <p:txBody>
          <a:bodyPr vert="horz" lIns="91440" tIns="45720" rIns="91440" bIns="45720" rtlCol="0" anchor="ctr">
            <a:normAutofit/>
          </a:bodyPr>
          <a:lstStyle/>
          <a:p>
            <a:pPr algn="l"/>
            <a:r>
              <a:rPr lang="en-IN" b="1" i="0">
                <a:effectLst/>
                <a:latin typeface="Söhne"/>
              </a:rPr>
              <a:t>Dataset Overview</a:t>
            </a:r>
            <a:endParaRPr lang="en-IN" b="1" i="0" dirty="0">
              <a:effectLst/>
              <a:latin typeface="Söhne"/>
            </a:endParaRPr>
          </a:p>
        </p:txBody>
      </p:sp>
      <p:sp>
        <p:nvSpPr>
          <p:cNvPr id="23" name="Content Placeholder 22">
            <a:extLst>
              <a:ext uri="{FF2B5EF4-FFF2-40B4-BE49-F238E27FC236}">
                <a16:creationId xmlns:a16="http://schemas.microsoft.com/office/drawing/2014/main" id="{A078DE3F-30B0-3BBF-99BB-B788F98FE727}"/>
              </a:ext>
            </a:extLst>
          </p:cNvPr>
          <p:cNvSpPr>
            <a:spLocks noGrp="1"/>
          </p:cNvSpPr>
          <p:nvPr>
            <p:ph idx="1"/>
          </p:nvPr>
        </p:nvSpPr>
        <p:spPr>
          <a:xfrm>
            <a:off x="812585" y="1659278"/>
            <a:ext cx="5125759" cy="4678459"/>
          </a:xfrm>
        </p:spPr>
        <p:txBody>
          <a:bodyPr anchor="t">
            <a:noAutofit/>
          </a:bodyPr>
          <a:lstStyle/>
          <a:p>
            <a:pPr marL="0" indent="0" algn="l">
              <a:buNone/>
            </a:pPr>
            <a:r>
              <a:rPr lang="en-US" sz="1600" b="1" i="0">
                <a:solidFill>
                  <a:schemeClr val="tx1"/>
                </a:solidFill>
                <a:effectLst/>
                <a:latin typeface="Söhne"/>
              </a:rPr>
              <a:t>Development Dataset (ban210dev1.csv):</a:t>
            </a:r>
            <a:endParaRPr lang="en-US" sz="1100" b="1" i="0">
              <a:solidFill>
                <a:schemeClr val="tx1"/>
              </a:solidFill>
              <a:effectLst/>
              <a:latin typeface="Söhne"/>
            </a:endParaRPr>
          </a:p>
          <a:p>
            <a:r>
              <a:rPr lang="en-US" sz="1200" b="1" i="0">
                <a:solidFill>
                  <a:schemeClr val="tx1"/>
                </a:solidFill>
                <a:effectLst/>
                <a:latin typeface="Söhne"/>
              </a:rPr>
              <a:t>Number of Records</a:t>
            </a:r>
            <a:r>
              <a:rPr lang="en-US" sz="1200" b="0" i="0">
                <a:solidFill>
                  <a:schemeClr val="tx1"/>
                </a:solidFill>
                <a:effectLst/>
                <a:latin typeface="Söhne"/>
              </a:rPr>
              <a:t>: 3,823</a:t>
            </a:r>
          </a:p>
          <a:p>
            <a:r>
              <a:rPr lang="en-US" sz="1200" b="1" i="0">
                <a:solidFill>
                  <a:schemeClr val="tx1"/>
                </a:solidFill>
                <a:effectLst/>
                <a:latin typeface="Söhne"/>
              </a:rPr>
              <a:t>Number of Variables</a:t>
            </a:r>
            <a:r>
              <a:rPr lang="en-US" sz="1200" b="0" i="0">
                <a:solidFill>
                  <a:schemeClr val="tx1"/>
                </a:solidFill>
                <a:effectLst/>
                <a:latin typeface="Söhne"/>
              </a:rPr>
              <a:t>: 162</a:t>
            </a:r>
          </a:p>
          <a:p>
            <a:pPr marL="0" indent="0" algn="l">
              <a:buNone/>
            </a:pPr>
            <a:r>
              <a:rPr lang="en-US" sz="1600" b="1" i="0">
                <a:solidFill>
                  <a:schemeClr val="tx1"/>
                </a:solidFill>
                <a:effectLst/>
                <a:latin typeface="Söhne"/>
              </a:rPr>
              <a:t>Validation Dataset (ban210val1.csv):</a:t>
            </a:r>
          </a:p>
          <a:p>
            <a:r>
              <a:rPr lang="en-US" sz="1200" b="1" i="0">
                <a:solidFill>
                  <a:schemeClr val="tx1"/>
                </a:solidFill>
                <a:effectLst/>
                <a:latin typeface="Söhne"/>
              </a:rPr>
              <a:t>Number of Records</a:t>
            </a:r>
            <a:r>
              <a:rPr lang="en-US" sz="1200" b="0" i="0">
                <a:solidFill>
                  <a:schemeClr val="tx1"/>
                </a:solidFill>
                <a:effectLst/>
                <a:latin typeface="Söhne"/>
              </a:rPr>
              <a:t>: 3,702</a:t>
            </a:r>
          </a:p>
          <a:p>
            <a:r>
              <a:rPr lang="en-US" sz="1200" b="1" i="0">
                <a:solidFill>
                  <a:schemeClr val="tx1"/>
                </a:solidFill>
                <a:effectLst/>
                <a:latin typeface="Söhne"/>
              </a:rPr>
              <a:t>Number of Variables</a:t>
            </a:r>
            <a:r>
              <a:rPr lang="en-US" sz="1200" b="0" i="0">
                <a:solidFill>
                  <a:schemeClr val="tx1"/>
                </a:solidFill>
                <a:effectLst/>
                <a:latin typeface="Söhne"/>
              </a:rPr>
              <a:t>: 162</a:t>
            </a:r>
          </a:p>
          <a:p>
            <a:pPr marL="0" indent="0">
              <a:buNone/>
            </a:pPr>
            <a:r>
              <a:rPr lang="en-US" sz="1600" b="1" i="0">
                <a:solidFill>
                  <a:schemeClr val="tx1"/>
                </a:solidFill>
                <a:effectLst/>
                <a:latin typeface="Söhne"/>
              </a:rPr>
              <a:t>Dataset Description:</a:t>
            </a:r>
          </a:p>
          <a:p>
            <a:pPr marL="0" indent="0" algn="just">
              <a:buNone/>
            </a:pPr>
            <a:r>
              <a:rPr lang="en-US" sz="1200" b="0" i="0">
                <a:solidFill>
                  <a:schemeClr val="tx1"/>
                </a:solidFill>
                <a:effectLst/>
                <a:latin typeface="Söhne"/>
              </a:rPr>
              <a:t>The dataset source offers a multifaceted view of consumer demographics and preferences in relation to the cannabis market. With variables ranging from geographic identifiers like the Dissemination Area (SGC Code) to market segmentation indicators such as PRIZM5 codes, it encapsulates various dimensions of the consumer landscape. Detailed descriptors for each variable, such as social group and life stage classifications, provide depth, ensuring a comprehensive understanding of potential cannabis consumers. This rich dataset lays the foundation for data-driven decision-making, enabling Richard Boire Inc. to strategically position its stores for maximum sales potential.</a:t>
            </a:r>
            <a:endParaRPr lang="en-US" sz="1400" b="0" i="0" dirty="0">
              <a:solidFill>
                <a:schemeClr val="tx1"/>
              </a:solidFill>
              <a:effectLst/>
              <a:latin typeface="Söhne"/>
            </a:endParaRPr>
          </a:p>
        </p:txBody>
      </p:sp>
      <p:cxnSp>
        <p:nvCxnSpPr>
          <p:cNvPr id="35" name="Straight Connector 34">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EB70D05-E7D4-716D-2223-743B643BB372}"/>
              </a:ext>
            </a:extLst>
          </p:cNvPr>
          <p:cNvPicPr>
            <a:picLocks noChangeAspect="1"/>
          </p:cNvPicPr>
          <p:nvPr/>
        </p:nvPicPr>
        <p:blipFill>
          <a:blip r:embed="rId3"/>
          <a:stretch>
            <a:fillRect/>
          </a:stretch>
        </p:blipFill>
        <p:spPr>
          <a:xfrm>
            <a:off x="6193884" y="861849"/>
            <a:ext cx="5907508" cy="2567152"/>
          </a:xfrm>
          <a:prstGeom prst="rect">
            <a:avLst/>
          </a:prstGeom>
        </p:spPr>
      </p:pic>
      <p:pic>
        <p:nvPicPr>
          <p:cNvPr id="7" name="Picture 6">
            <a:extLst>
              <a:ext uri="{FF2B5EF4-FFF2-40B4-BE49-F238E27FC236}">
                <a16:creationId xmlns:a16="http://schemas.microsoft.com/office/drawing/2014/main" id="{972331B5-3172-764C-F92F-D0796818D334}"/>
              </a:ext>
            </a:extLst>
          </p:cNvPr>
          <p:cNvPicPr>
            <a:picLocks noChangeAspect="1"/>
          </p:cNvPicPr>
          <p:nvPr/>
        </p:nvPicPr>
        <p:blipFill>
          <a:blip r:embed="rId4"/>
          <a:stretch>
            <a:fillRect/>
          </a:stretch>
        </p:blipFill>
        <p:spPr>
          <a:xfrm>
            <a:off x="6193884" y="3485620"/>
            <a:ext cx="5907506" cy="2510531"/>
          </a:xfrm>
          <a:prstGeom prst="rect">
            <a:avLst/>
          </a:prstGeom>
        </p:spPr>
      </p:pic>
    </p:spTree>
    <p:extLst>
      <p:ext uri="{BB962C8B-B14F-4D97-AF65-F5344CB8AC3E}">
        <p14:creationId xmlns:p14="http://schemas.microsoft.com/office/powerpoint/2010/main" val="60065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52D9B4-12A6-D361-CC0F-B5A8F5F96F77}"/>
              </a:ext>
            </a:extLst>
          </p:cNvPr>
          <p:cNvSpPr>
            <a:spLocks noGrp="1"/>
          </p:cNvSpPr>
          <p:nvPr>
            <p:ph type="title"/>
          </p:nvPr>
        </p:nvSpPr>
        <p:spPr>
          <a:xfrm>
            <a:off x="378372" y="378372"/>
            <a:ext cx="5052580" cy="1303283"/>
          </a:xfrm>
        </p:spPr>
        <p:txBody>
          <a:bodyPr anchor="ctr">
            <a:normAutofit/>
          </a:bodyPr>
          <a:lstStyle/>
          <a:p>
            <a:pPr algn="ctr"/>
            <a:r>
              <a:rPr lang="en-CA" sz="2400" b="1" i="0" dirty="0">
                <a:effectLst/>
                <a:latin typeface="Times New Roman" panose="02020603050405020304" pitchFamily="18" charset="0"/>
                <a:cs typeface="Times New Roman" panose="02020603050405020304" pitchFamily="18" charset="0"/>
              </a:rPr>
              <a:t>Detailed Statistics of Target Variable-</a:t>
            </a:r>
            <a:r>
              <a:rPr lang="en-CA" sz="2400" b="0" i="0" dirty="0">
                <a:effectLst/>
                <a:latin typeface="Times New Roman" panose="02020603050405020304" pitchFamily="18" charset="0"/>
                <a:cs typeface="Times New Roman" panose="02020603050405020304" pitchFamily="18" charset="0"/>
              </a:rPr>
              <a:t>DEPVAR7</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BD374C-E5A8-94CA-CA54-06CDD062056F}"/>
              </a:ext>
            </a:extLst>
          </p:cNvPr>
          <p:cNvSpPr>
            <a:spLocks noGrp="1"/>
          </p:cNvSpPr>
          <p:nvPr>
            <p:ph idx="1"/>
          </p:nvPr>
        </p:nvSpPr>
        <p:spPr>
          <a:xfrm>
            <a:off x="378373" y="1439917"/>
            <a:ext cx="5639132" cy="5223642"/>
          </a:xfrm>
        </p:spPr>
        <p:txBody>
          <a:bodyPr anchor="t">
            <a:normAutofit fontScale="92500" lnSpcReduction="20000"/>
          </a:bodyPr>
          <a:lstStyle/>
          <a:p>
            <a:pPr marL="0" indent="0">
              <a:lnSpc>
                <a:spcPct val="100000"/>
              </a:lnSpc>
              <a:buNone/>
            </a:pPr>
            <a:r>
              <a:rPr lang="en-US" sz="1800" b="1" i="0" dirty="0">
                <a:effectLst/>
                <a:latin typeface="Times New Roman" panose="02020603050405020304" pitchFamily="18" charset="0"/>
                <a:cs typeface="Times New Roman" panose="02020603050405020304" pitchFamily="18" charset="0"/>
              </a:rPr>
              <a:t>Key Statistics:</a:t>
            </a:r>
          </a:p>
          <a:p>
            <a:pPr algn="just">
              <a:lnSpc>
                <a:spcPct val="100000"/>
              </a:lnSpc>
            </a:pPr>
            <a:r>
              <a:rPr lang="en-US" sz="1400" b="1" i="0" dirty="0">
                <a:effectLst/>
                <a:latin typeface="Times New Roman" panose="02020603050405020304" pitchFamily="18" charset="0"/>
                <a:cs typeface="Times New Roman" panose="02020603050405020304" pitchFamily="18" charset="0"/>
              </a:rPr>
              <a:t>Count: </a:t>
            </a:r>
            <a:r>
              <a:rPr lang="en-US" sz="1400" b="0" i="0" dirty="0">
                <a:effectLst/>
                <a:latin typeface="Times New Roman" panose="02020603050405020304" pitchFamily="18" charset="0"/>
                <a:cs typeface="Times New Roman" panose="02020603050405020304" pitchFamily="18" charset="0"/>
              </a:rPr>
              <a:t>3,823 records</a:t>
            </a:r>
          </a:p>
          <a:p>
            <a:pPr algn="just">
              <a:lnSpc>
                <a:spcPct val="100000"/>
              </a:lnSpc>
            </a:pPr>
            <a:r>
              <a:rPr lang="en-US" sz="1400" b="1" i="0" dirty="0">
                <a:effectLst/>
                <a:latin typeface="Times New Roman" panose="02020603050405020304" pitchFamily="18" charset="0"/>
                <a:cs typeface="Times New Roman" panose="02020603050405020304" pitchFamily="18" charset="0"/>
              </a:rPr>
              <a:t>Mean: </a:t>
            </a:r>
            <a:r>
              <a:rPr lang="en-US" sz="1400" b="0" i="0" dirty="0">
                <a:effectLst/>
                <a:latin typeface="Times New Roman" panose="02020603050405020304" pitchFamily="18" charset="0"/>
                <a:cs typeface="Times New Roman" panose="02020603050405020304" pitchFamily="18" charset="0"/>
              </a:rPr>
              <a:t>11.29</a:t>
            </a:r>
          </a:p>
          <a:p>
            <a:pPr algn="just">
              <a:lnSpc>
                <a:spcPct val="100000"/>
              </a:lnSpc>
            </a:pPr>
            <a:r>
              <a:rPr lang="en-US" sz="1400" b="1" i="0" dirty="0">
                <a:effectLst/>
                <a:latin typeface="Times New Roman" panose="02020603050405020304" pitchFamily="18" charset="0"/>
                <a:cs typeface="Times New Roman" panose="02020603050405020304" pitchFamily="18" charset="0"/>
              </a:rPr>
              <a:t>Median (50th Percentile): </a:t>
            </a:r>
            <a:r>
              <a:rPr lang="en-US" sz="1400" b="0" i="0" dirty="0">
                <a:effectLst/>
                <a:latin typeface="Times New Roman" panose="02020603050405020304" pitchFamily="18" charset="0"/>
                <a:cs typeface="Times New Roman" panose="02020603050405020304" pitchFamily="18" charset="0"/>
              </a:rPr>
              <a:t>9.96</a:t>
            </a:r>
          </a:p>
          <a:p>
            <a:pPr algn="just">
              <a:lnSpc>
                <a:spcPct val="100000"/>
              </a:lnSpc>
            </a:pPr>
            <a:r>
              <a:rPr lang="en-US" sz="1400" b="1" i="0" dirty="0">
                <a:effectLst/>
                <a:latin typeface="Times New Roman" panose="02020603050405020304" pitchFamily="18" charset="0"/>
                <a:cs typeface="Times New Roman" panose="02020603050405020304" pitchFamily="18" charset="0"/>
              </a:rPr>
              <a:t>Mode: </a:t>
            </a:r>
            <a:r>
              <a:rPr lang="en-US" sz="1400" b="0" i="0" dirty="0">
                <a:effectLst/>
                <a:latin typeface="Times New Roman" panose="02020603050405020304" pitchFamily="18" charset="0"/>
                <a:cs typeface="Times New Roman" panose="02020603050405020304" pitchFamily="18" charset="0"/>
              </a:rPr>
              <a:t>4.24</a:t>
            </a:r>
          </a:p>
          <a:p>
            <a:pPr algn="just">
              <a:lnSpc>
                <a:spcPct val="100000"/>
              </a:lnSpc>
            </a:pPr>
            <a:r>
              <a:rPr lang="en-US" sz="1400" b="1" i="0" dirty="0">
                <a:effectLst/>
                <a:latin typeface="Times New Roman" panose="02020603050405020304" pitchFamily="18" charset="0"/>
                <a:cs typeface="Times New Roman" panose="02020603050405020304" pitchFamily="18" charset="0"/>
              </a:rPr>
              <a:t>Standard Deviation: </a:t>
            </a:r>
            <a:r>
              <a:rPr lang="en-US" sz="1400" b="0" i="0" dirty="0">
                <a:effectLst/>
                <a:latin typeface="Times New Roman" panose="02020603050405020304" pitchFamily="18" charset="0"/>
                <a:cs typeface="Times New Roman" panose="02020603050405020304" pitchFamily="18" charset="0"/>
              </a:rPr>
              <a:t>5.78</a:t>
            </a:r>
          </a:p>
          <a:p>
            <a:pPr algn="just">
              <a:lnSpc>
                <a:spcPct val="100000"/>
              </a:lnSpc>
            </a:pPr>
            <a:r>
              <a:rPr lang="en-US" sz="1400" b="1" i="0" dirty="0">
                <a:effectLst/>
                <a:latin typeface="Times New Roman" panose="02020603050405020304" pitchFamily="18" charset="0"/>
                <a:cs typeface="Times New Roman" panose="02020603050405020304" pitchFamily="18" charset="0"/>
              </a:rPr>
              <a:t>Variance: </a:t>
            </a:r>
            <a:r>
              <a:rPr lang="en-US" sz="1400" b="0" i="0" dirty="0">
                <a:effectLst/>
                <a:latin typeface="Times New Roman" panose="02020603050405020304" pitchFamily="18" charset="0"/>
                <a:cs typeface="Times New Roman" panose="02020603050405020304" pitchFamily="18" charset="0"/>
              </a:rPr>
              <a:t>33.45</a:t>
            </a:r>
          </a:p>
          <a:p>
            <a:pPr algn="just">
              <a:lnSpc>
                <a:spcPct val="100000"/>
              </a:lnSpc>
            </a:pPr>
            <a:r>
              <a:rPr lang="en-US" sz="1400" b="1" i="0" dirty="0">
                <a:effectLst/>
                <a:latin typeface="Times New Roman" panose="02020603050405020304" pitchFamily="18" charset="0"/>
                <a:cs typeface="Times New Roman" panose="02020603050405020304" pitchFamily="18" charset="0"/>
              </a:rPr>
              <a:t>Minimum Value: </a:t>
            </a:r>
            <a:r>
              <a:rPr lang="en-US" sz="1400" b="0" i="0" dirty="0">
                <a:effectLst/>
                <a:latin typeface="Times New Roman" panose="02020603050405020304" pitchFamily="18" charset="0"/>
                <a:cs typeface="Times New Roman" panose="02020603050405020304" pitchFamily="18" charset="0"/>
              </a:rPr>
              <a:t>0.00</a:t>
            </a:r>
          </a:p>
          <a:p>
            <a:pPr algn="just">
              <a:lnSpc>
                <a:spcPct val="100000"/>
              </a:lnSpc>
            </a:pPr>
            <a:r>
              <a:rPr lang="en-US" sz="1400" b="1" i="0" dirty="0">
                <a:effectLst/>
                <a:latin typeface="Times New Roman" panose="02020603050405020304" pitchFamily="18" charset="0"/>
                <a:cs typeface="Times New Roman" panose="02020603050405020304" pitchFamily="18" charset="0"/>
              </a:rPr>
              <a:t>1st Quartile (25th Percentile): </a:t>
            </a:r>
            <a:r>
              <a:rPr lang="en-US" sz="1400" b="0" i="0" dirty="0">
                <a:effectLst/>
                <a:latin typeface="Times New Roman" panose="02020603050405020304" pitchFamily="18" charset="0"/>
                <a:cs typeface="Times New Roman" panose="02020603050405020304" pitchFamily="18" charset="0"/>
              </a:rPr>
              <a:t>7.44</a:t>
            </a:r>
          </a:p>
          <a:p>
            <a:pPr algn="just">
              <a:lnSpc>
                <a:spcPct val="100000"/>
              </a:lnSpc>
            </a:pPr>
            <a:r>
              <a:rPr lang="en-US" sz="1400" b="1" i="0" dirty="0">
                <a:effectLst/>
                <a:latin typeface="Times New Roman" panose="02020603050405020304" pitchFamily="18" charset="0"/>
                <a:cs typeface="Times New Roman" panose="02020603050405020304" pitchFamily="18" charset="0"/>
              </a:rPr>
              <a:t>3rd Quartile (75th Percentile): </a:t>
            </a:r>
            <a:r>
              <a:rPr lang="en-US" sz="1400" b="0" i="0" dirty="0">
                <a:effectLst/>
                <a:latin typeface="Times New Roman" panose="02020603050405020304" pitchFamily="18" charset="0"/>
                <a:cs typeface="Times New Roman" panose="02020603050405020304" pitchFamily="18" charset="0"/>
              </a:rPr>
              <a:t>14.50</a:t>
            </a:r>
          </a:p>
          <a:p>
            <a:pPr algn="just">
              <a:lnSpc>
                <a:spcPct val="100000"/>
              </a:lnSpc>
            </a:pPr>
            <a:r>
              <a:rPr lang="en-US" sz="1400" b="1" i="0" dirty="0">
                <a:effectLst/>
                <a:latin typeface="Times New Roman" panose="02020603050405020304" pitchFamily="18" charset="0"/>
                <a:cs typeface="Times New Roman" panose="02020603050405020304" pitchFamily="18" charset="0"/>
              </a:rPr>
              <a:t>Maximum Value: </a:t>
            </a:r>
            <a:r>
              <a:rPr lang="en-US" sz="1400" b="0" i="0" dirty="0">
                <a:effectLst/>
                <a:latin typeface="Times New Roman" panose="02020603050405020304" pitchFamily="18" charset="0"/>
                <a:cs typeface="Times New Roman" panose="02020603050405020304" pitchFamily="18" charset="0"/>
              </a:rPr>
              <a:t>33.92</a:t>
            </a:r>
          </a:p>
          <a:p>
            <a:pPr marL="0" indent="0" algn="just">
              <a:lnSpc>
                <a:spcPct val="100000"/>
              </a:lnSpc>
              <a:buNone/>
            </a:pPr>
            <a:r>
              <a:rPr lang="en-US" sz="1300" b="0" i="0" dirty="0">
                <a:effectLst/>
                <a:latin typeface="Times New Roman" panose="02020603050405020304" pitchFamily="18" charset="0"/>
                <a:cs typeface="Times New Roman" panose="02020603050405020304" pitchFamily="18" charset="0"/>
              </a:rPr>
              <a:t>The target variable, DEPVAR7, exhibits a diverse range of values, spanning from 0.00 to 33.92, with an average measure around 11.29. The data's dispersion, indicated by a standard deviation of 5.78, suggests varying levels of cannabis sales or activity across different regions or scenarios. Notably, the mode of 4.24, being considerably lower than both the mean and the median (9.96), hints at a substantial segment of data points clustering around this lower value. This could signify regions or situations with baseline or common sales levels. The broad spread between the quartiles further underscores the variability in the dataset, emphasizing the different market dynamics and the potential challenges and opportunities in identifying optimal store locations.</a:t>
            </a:r>
            <a:endParaRPr lang="en-US" sz="13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300" b="0" i="0" dirty="0">
                <a:effectLst/>
                <a:latin typeface="Times New Roman" panose="02020603050405020304" pitchFamily="18" charset="0"/>
                <a:cs typeface="Times New Roman" panose="02020603050405020304" pitchFamily="18" charset="0"/>
              </a:rPr>
              <a:t>These statistics provide a comprehensive view of the distribution of the target variable DEPVAR7, highlighting its central tendency, dispersion, and overall range. This foundational understanding aids in building predictive models and deriving insights.</a:t>
            </a:r>
            <a:endParaRPr lang="en-US" sz="1300"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E55FBD4-1013-2DEA-E4DD-7532AB066163}"/>
              </a:ext>
            </a:extLst>
          </p:cNvPr>
          <p:cNvPicPr>
            <a:picLocks noChangeAspect="1"/>
          </p:cNvPicPr>
          <p:nvPr/>
        </p:nvPicPr>
        <p:blipFill>
          <a:blip r:embed="rId3"/>
          <a:stretch>
            <a:fillRect/>
          </a:stretch>
        </p:blipFill>
        <p:spPr>
          <a:xfrm>
            <a:off x="6174496" y="1313793"/>
            <a:ext cx="5863656" cy="4703427"/>
          </a:xfrm>
          <a:prstGeom prst="rect">
            <a:avLst/>
          </a:prstGeom>
        </p:spPr>
      </p:pic>
    </p:spTree>
    <p:extLst>
      <p:ext uri="{BB962C8B-B14F-4D97-AF65-F5344CB8AC3E}">
        <p14:creationId xmlns:p14="http://schemas.microsoft.com/office/powerpoint/2010/main" val="42294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39">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1">
            <a:extLst>
              <a:ext uri="{FF2B5EF4-FFF2-40B4-BE49-F238E27FC236}">
                <a16:creationId xmlns:a16="http://schemas.microsoft.com/office/drawing/2014/main" id="{D41AC345-EF35-499A-B575-4837FEF46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4" y="841778"/>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C071BDA1-F0B0-41DF-BC28-7DDA5D3CD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7" y="759617"/>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52D9B4-12A6-D361-CC0F-B5A8F5F96F77}"/>
              </a:ext>
            </a:extLst>
          </p:cNvPr>
          <p:cNvSpPr>
            <a:spLocks noGrp="1"/>
          </p:cNvSpPr>
          <p:nvPr>
            <p:ph type="title"/>
          </p:nvPr>
        </p:nvSpPr>
        <p:spPr>
          <a:xfrm>
            <a:off x="1476531" y="2300991"/>
            <a:ext cx="3117954" cy="2878111"/>
          </a:xfrm>
        </p:spPr>
        <p:txBody>
          <a:bodyPr>
            <a:normAutofit/>
          </a:bodyPr>
          <a:lstStyle/>
          <a:p>
            <a:pPr algn="ctr"/>
            <a:r>
              <a:rPr lang="en-CA" b="1" i="0" dirty="0">
                <a:effectLst/>
                <a:latin typeface="Times New Roman" panose="02020603050405020304" pitchFamily="18" charset="0"/>
                <a:cs typeface="Times New Roman" panose="02020603050405020304" pitchFamily="18" charset="0"/>
              </a:rPr>
              <a:t>Detailed Statistics of Independent Variables</a:t>
            </a:r>
            <a:endParaRPr lang="en-US" dirty="0">
              <a:latin typeface="Times New Roman" panose="02020603050405020304" pitchFamily="18" charset="0"/>
              <a:cs typeface="Times New Roman" panose="02020603050405020304" pitchFamily="18" charset="0"/>
            </a:endParaRPr>
          </a:p>
        </p:txBody>
      </p:sp>
      <p:graphicFrame>
        <p:nvGraphicFramePr>
          <p:cNvPr id="29" name="Content Placeholder 4">
            <a:extLst>
              <a:ext uri="{FF2B5EF4-FFF2-40B4-BE49-F238E27FC236}">
                <a16:creationId xmlns:a16="http://schemas.microsoft.com/office/drawing/2014/main" id="{49496696-1CEE-E674-905C-AF63C49C876C}"/>
              </a:ext>
            </a:extLst>
          </p:cNvPr>
          <p:cNvGraphicFramePr>
            <a:graphicFrameLocks noGrp="1"/>
          </p:cNvGraphicFramePr>
          <p:nvPr>
            <p:ph idx="1"/>
            <p:extLst>
              <p:ext uri="{D42A27DB-BD31-4B8C-83A1-F6EECF244321}">
                <p14:modId xmlns:p14="http://schemas.microsoft.com/office/powerpoint/2010/main" val="2885269418"/>
              </p:ext>
            </p:extLst>
          </p:nvPr>
        </p:nvGraphicFramePr>
        <p:xfrm>
          <a:off x="5718747" y="178676"/>
          <a:ext cx="6189473" cy="656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7077573"/>
      </p:ext>
    </p:extLst>
  </p:cSld>
  <p:clrMapOvr>
    <a:masterClrMapping/>
  </p:clrMapOvr>
</p:sld>
</file>

<file path=ppt/theme/theme1.xml><?xml version="1.0" encoding="utf-8"?>
<a:theme xmlns:a="http://schemas.openxmlformats.org/drawingml/2006/main" name="MarrakeshVTI">
  <a:themeElements>
    <a:clrScheme name="Marrakesh">
      <a:dk1>
        <a:srgbClr val="000000"/>
      </a:dk1>
      <a:lt1>
        <a:srgbClr val="FFFFFF"/>
      </a:lt1>
      <a:dk2>
        <a:srgbClr val="431C30"/>
      </a:dk2>
      <a:lt2>
        <a:srgbClr val="F3F0EF"/>
      </a:lt2>
      <a:accent1>
        <a:srgbClr val="B35B55"/>
      </a:accent1>
      <a:accent2>
        <a:srgbClr val="CF7E6C"/>
      </a:accent2>
      <a:accent3>
        <a:srgbClr val="CA8F58"/>
      </a:accent3>
      <a:accent4>
        <a:srgbClr val="A97C54"/>
      </a:accent4>
      <a:accent5>
        <a:srgbClr val="917E45"/>
      </a:accent5>
      <a:accent6>
        <a:srgbClr val="647576"/>
      </a:accent6>
      <a:hlink>
        <a:srgbClr val="A25872"/>
      </a:hlink>
      <a:folHlink>
        <a:srgbClr val="667A7E"/>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2794</TotalTime>
  <Words>5536</Words>
  <Application>Microsoft Office PowerPoint</Application>
  <PresentationFormat>Widescreen</PresentationFormat>
  <Paragraphs>367</Paragraphs>
  <Slides>39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Courier New</vt:lpstr>
      <vt:lpstr>Goudy Old Style</vt:lpstr>
      <vt:lpstr>Söhne</vt:lpstr>
      <vt:lpstr>Times New Roman</vt:lpstr>
      <vt:lpstr>MarrakeshVTI</vt:lpstr>
      <vt:lpstr>Green Horizons: Predictive Analytics for Optimal Cannabis Store Locations</vt:lpstr>
      <vt:lpstr>Company Overview &amp; Key Stakeholders</vt:lpstr>
      <vt:lpstr>Introduction to the Problem</vt:lpstr>
      <vt:lpstr>Benefits of Creating an Analytical File in Predictive Analytics</vt:lpstr>
      <vt:lpstr>Strategic Blueprint: From Data to Decision</vt:lpstr>
      <vt:lpstr>Stakeholder Value: The Business Imperative </vt:lpstr>
      <vt:lpstr>Dataset Overview</vt:lpstr>
      <vt:lpstr>Detailed Statistics of Target Variable-DEPVAR7</vt:lpstr>
      <vt:lpstr>Detailed Statistics of Independent Variables</vt:lpstr>
      <vt:lpstr>Importance of statistics of these Independent Variables</vt:lpstr>
      <vt:lpstr>ECYACTUR (Unemployment Rate): </vt:lpstr>
      <vt:lpstr>SV00271 (Social Value - Social Darwinism): </vt:lpstr>
      <vt:lpstr>HSTA002B (Spent on - Other tobacco products and smokers' supplies): </vt:lpstr>
      <vt:lpstr>WSWORTHV (WealthScapes Net Worth - Value): </vt:lpstr>
      <vt:lpstr>WSD2AR (Debt:Asset Ratio): </vt:lpstr>
      <vt:lpstr>Random Sample from Dataset </vt:lpstr>
      <vt:lpstr>Introduction to Correlation Analysis </vt:lpstr>
      <vt:lpstr>Key Findings from Correlation Analysis </vt:lpstr>
      <vt:lpstr>Introduction to Combined Forward &amp; Backward Stepwise Selection </vt:lpstr>
      <vt:lpstr>Iterative Binning and Feature Selection Process </vt:lpstr>
      <vt:lpstr>Introduction to Sequential Feature Selection </vt:lpstr>
      <vt:lpstr>Final Features from Sequential Feature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Harnessing Data for Predictive Analytics: Insights and Discoveries</dc:title>
  <dc:creator>Mohammad Daniyal</dc:creator>
  <cp:lastModifiedBy>Pareen Harsora</cp:lastModifiedBy>
  <cp:revision>18</cp:revision>
  <dcterms:created xsi:type="dcterms:W3CDTF">2023-07-03T20:09:08Z</dcterms:created>
  <dcterms:modified xsi:type="dcterms:W3CDTF">2024-06-05T00:50:56Z</dcterms:modified>
</cp:coreProperties>
</file>