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x4c/PxKD9oUlQzrLW2fbkkfER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D20164-39D3-4EE0-932C-98943C40AD28}">
  <a:tblStyle styleId="{10D20164-39D3-4EE0-932C-98943C40AD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3cbf396d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3cbf396d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5535721e5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5535721e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5535721e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105535721e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5535721e5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5535721e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6756418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675641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6756418f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6756418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6756418f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6756418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5535721e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5535721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5535721e5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5535721e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3cbf396d8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3cbf396d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5535721e5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5535721e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5535721e5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5535721e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5535721e5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5535721e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6bf3c235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6bf3c23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5535721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05535721e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c6c022f8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6c6c022f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5535721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05535721e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cbf396d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cbf396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3cbf396d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3cbf396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062e9f78b3_1_5"/>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1062e9f78b3_1_5"/>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1062e9f78b3_1_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062e9f78b3_1_40"/>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1062e9f78b3_1_40"/>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1062e9f78b3_1_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062e9f78b3_1_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1062e9f78b3_1_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1062e9f78b3_1_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g1062e9f78b3_1_4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1062e9f78b3_1_4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1062e9f78b3_1_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062e9f78b3_1_9"/>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1062e9f78b3_1_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062e9f78b3_1_1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1062e9f78b3_1_12"/>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1062e9f78b3_1_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062e9f78b3_1_1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062e9f78b3_1_16"/>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1062e9f78b3_1_16"/>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1062e9f78b3_1_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062e9f78b3_1_2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1062e9f78b3_1_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062e9f78b3_1_24"/>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1062e9f78b3_1_24"/>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1062e9f78b3_1_2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062e9f78b3_1_2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1062e9f78b3_1_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062e9f78b3_1_31"/>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062e9f78b3_1_31"/>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1062e9f78b3_1_31"/>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1062e9f78b3_1_31"/>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0" name="Google Shape;40;g1062e9f78b3_1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062e9f78b3_1_37"/>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1062e9f78b3_1_3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g1062e9f78b3_1_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1062e9f78b3_1_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8" name="Google Shape;8;g1062e9f78b3_1_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github.com/parekhdevang/Bank-ap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61" name="Google Shape;61;p1"/>
          <p:cNvPicPr preferRelativeResize="0"/>
          <p:nvPr/>
        </p:nvPicPr>
        <p:blipFill rotWithShape="1">
          <a:blip r:embed="rId3">
            <a:alphaModFix/>
          </a:blip>
          <a:srcRect b="285" l="0" r="1" t="0"/>
          <a:stretch/>
        </p:blipFill>
        <p:spPr>
          <a:xfrm>
            <a:off x="-3047" y="10"/>
            <a:ext cx="12191999" cy="6857990"/>
          </a:xfrm>
          <a:prstGeom prst="rect">
            <a:avLst/>
          </a:prstGeom>
          <a:noFill/>
          <a:ln>
            <a:noFill/>
          </a:ln>
        </p:spPr>
      </p:pic>
      <p:sp>
        <p:nvSpPr>
          <p:cNvPr id="62" name="Google Shape;62;p1"/>
          <p:cNvSpPr/>
          <p:nvPr/>
        </p:nvSpPr>
        <p:spPr>
          <a:xfrm>
            <a:off x="0" y="2207602"/>
            <a:ext cx="12191999" cy="3162146"/>
          </a:xfrm>
          <a:prstGeom prst="rect">
            <a:avLst/>
          </a:prstGeom>
          <a:gradFill>
            <a:gsLst>
              <a:gs pos="0">
                <a:srgbClr val="000000">
                  <a:alpha val="0"/>
                </a:srgbClr>
              </a:gs>
              <a:gs pos="25000">
                <a:srgbClr val="000000">
                  <a:alpha val="14901"/>
                </a:srgbClr>
              </a:gs>
              <a:gs pos="50000">
                <a:srgbClr val="000000">
                  <a:alpha val="29803"/>
                </a:srgbClr>
              </a:gs>
              <a:gs pos="75000">
                <a:srgbClr val="000000">
                  <a:alpha val="14901"/>
                </a:srgbClr>
              </a:gs>
              <a:gs pos="100000">
                <a:srgbClr val="000000">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 name="Google Shape;63;p1"/>
          <p:cNvSpPr txBox="1"/>
          <p:nvPr>
            <p:ph type="ctrTitle"/>
          </p:nvPr>
        </p:nvSpPr>
        <p:spPr>
          <a:xfrm>
            <a:off x="1097280" y="325550"/>
            <a:ext cx="10058400" cy="3574778"/>
          </a:xfrm>
          <a:prstGeom prst="rect">
            <a:avLst/>
          </a:prstGeom>
          <a:noFill/>
          <a:ln>
            <a:noFill/>
          </a:ln>
          <a:effectLst>
            <a:outerShdw blurRad="50800" rotWithShape="0" algn="tl" dir="2700000" dist="38100">
              <a:srgbClr val="000000">
                <a:alpha val="40000"/>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Calibri"/>
              <a:buNone/>
            </a:pPr>
            <a:br>
              <a:rPr b="0" lang="en-US" sz="5200">
                <a:solidFill>
                  <a:srgbClr val="FFFFFF"/>
                </a:solidFill>
              </a:rPr>
            </a:br>
            <a:br>
              <a:rPr lang="en-US" sz="5200">
                <a:solidFill>
                  <a:srgbClr val="FFFFFF"/>
                </a:solidFill>
              </a:rPr>
            </a:br>
            <a:r>
              <a:rPr b="1" lang="en-US" sz="5200">
                <a:solidFill>
                  <a:srgbClr val="FFFFFF"/>
                </a:solidFill>
                <a:latin typeface="Calibri"/>
                <a:ea typeface="Calibri"/>
                <a:cs typeface="Calibri"/>
                <a:sym typeface="Calibri"/>
              </a:rPr>
              <a:t>Risk Driven V&amp;V of</a:t>
            </a:r>
            <a:br>
              <a:rPr lang="en-US" sz="5200">
                <a:solidFill>
                  <a:srgbClr val="FFFFFF"/>
                </a:solidFill>
              </a:rPr>
            </a:br>
            <a:r>
              <a:rPr b="1" lang="en-US" sz="5200">
                <a:solidFill>
                  <a:srgbClr val="FFFFFF"/>
                </a:solidFill>
                <a:latin typeface="Calibri"/>
                <a:ea typeface="Calibri"/>
                <a:cs typeface="Calibri"/>
                <a:sym typeface="Calibri"/>
              </a:rPr>
              <a:t>Software System Bank Application </a:t>
            </a:r>
            <a:endParaRPr sz="5200">
              <a:solidFill>
                <a:srgbClr val="FFFFFF"/>
              </a:solidFill>
            </a:endParaRPr>
          </a:p>
        </p:txBody>
      </p:sp>
      <p:sp>
        <p:nvSpPr>
          <p:cNvPr id="64" name="Google Shape;64;p1"/>
          <p:cNvSpPr txBox="1"/>
          <p:nvPr>
            <p:ph idx="1" type="subTitle"/>
          </p:nvPr>
        </p:nvSpPr>
        <p:spPr>
          <a:xfrm>
            <a:off x="1100051" y="4072043"/>
            <a:ext cx="10058400" cy="1282707"/>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rgbClr val="FFFFFF"/>
              </a:buClr>
              <a:buSzPts val="600"/>
              <a:buNone/>
            </a:pPr>
            <a:r>
              <a:rPr b="1" i="0" lang="en-US" sz="600" u="none" strike="noStrike">
                <a:solidFill>
                  <a:srgbClr val="FFFFFF"/>
                </a:solidFill>
                <a:latin typeface="Calibri"/>
                <a:ea typeface="Calibri"/>
                <a:cs typeface="Calibri"/>
                <a:sym typeface="Calibri"/>
              </a:rPr>
              <a:t>Priyanka Deoskar</a:t>
            </a:r>
            <a:endParaRPr b="0" sz="600">
              <a:solidFill>
                <a:srgbClr val="FFFFFF"/>
              </a:solidFill>
            </a:endParaRPr>
          </a:p>
          <a:p>
            <a:pPr indent="0" lvl="0" marL="0" rtl="0" algn="ctr">
              <a:lnSpc>
                <a:spcPct val="90000"/>
              </a:lnSpc>
              <a:spcBef>
                <a:spcPts val="800"/>
              </a:spcBef>
              <a:spcAft>
                <a:spcPts val="0"/>
              </a:spcAft>
              <a:buClr>
                <a:srgbClr val="FFFFFF"/>
              </a:buClr>
              <a:buSzPts val="600"/>
              <a:buNone/>
            </a:pPr>
            <a:r>
              <a:rPr b="1" i="0" lang="en-US" sz="600" u="none" strike="noStrike">
                <a:solidFill>
                  <a:srgbClr val="FFFFFF"/>
                </a:solidFill>
                <a:latin typeface="Calibri"/>
                <a:ea typeface="Calibri"/>
                <a:cs typeface="Calibri"/>
                <a:sym typeface="Calibri"/>
              </a:rPr>
              <a:t>Devang Parekh</a:t>
            </a:r>
            <a:endParaRPr b="0" sz="600">
              <a:solidFill>
                <a:srgbClr val="FFFFFF"/>
              </a:solidFill>
            </a:endParaRPr>
          </a:p>
          <a:p>
            <a:pPr indent="0" lvl="0" marL="0" rtl="0" algn="ctr">
              <a:lnSpc>
                <a:spcPct val="90000"/>
              </a:lnSpc>
              <a:spcBef>
                <a:spcPts val="800"/>
              </a:spcBef>
              <a:spcAft>
                <a:spcPts val="0"/>
              </a:spcAft>
              <a:buClr>
                <a:srgbClr val="FFFFFF"/>
              </a:buClr>
              <a:buSzPts val="600"/>
              <a:buNone/>
            </a:pPr>
            <a:r>
              <a:rPr b="1" i="0" lang="en-US" sz="600" u="none" strike="noStrike">
                <a:solidFill>
                  <a:srgbClr val="FFFFFF"/>
                </a:solidFill>
                <a:latin typeface="Calibri"/>
                <a:ea typeface="Calibri"/>
                <a:cs typeface="Calibri"/>
                <a:sym typeface="Calibri"/>
              </a:rPr>
              <a:t>Sagar Chavan</a:t>
            </a:r>
            <a:endParaRPr b="0" sz="600">
              <a:solidFill>
                <a:srgbClr val="FFFFFF"/>
              </a:solidFill>
            </a:endParaRPr>
          </a:p>
          <a:p>
            <a:pPr indent="0" lvl="0" marL="0" rtl="0" algn="ctr">
              <a:lnSpc>
                <a:spcPct val="90000"/>
              </a:lnSpc>
              <a:spcBef>
                <a:spcPts val="800"/>
              </a:spcBef>
              <a:spcAft>
                <a:spcPts val="0"/>
              </a:spcAft>
              <a:buClr>
                <a:srgbClr val="FFFFFF"/>
              </a:buClr>
              <a:buSzPts val="600"/>
              <a:buNone/>
            </a:pPr>
            <a:r>
              <a:rPr b="1" i="0" lang="en-US" sz="600" u="none" strike="noStrike">
                <a:solidFill>
                  <a:srgbClr val="FFFFFF"/>
                </a:solidFill>
                <a:latin typeface="Calibri"/>
                <a:ea typeface="Calibri"/>
                <a:cs typeface="Calibri"/>
                <a:sym typeface="Calibri"/>
              </a:rPr>
              <a:t>Jobin Kanichirayil George</a:t>
            </a:r>
            <a:endParaRPr b="0" sz="600">
              <a:solidFill>
                <a:srgbClr val="FFFFFF"/>
              </a:solidFill>
            </a:endParaRPr>
          </a:p>
          <a:p>
            <a:pPr indent="0" lvl="0" marL="0" rtl="0" algn="ctr">
              <a:lnSpc>
                <a:spcPct val="90000"/>
              </a:lnSpc>
              <a:spcBef>
                <a:spcPts val="800"/>
              </a:spcBef>
              <a:spcAft>
                <a:spcPts val="0"/>
              </a:spcAft>
              <a:buClr>
                <a:srgbClr val="FFFFFF"/>
              </a:buClr>
              <a:buSzPts val="600"/>
              <a:buNone/>
            </a:pPr>
            <a:r>
              <a:rPr b="1" i="0" lang="en-US" sz="600" u="none" strike="noStrike">
                <a:solidFill>
                  <a:srgbClr val="FFFFFF"/>
                </a:solidFill>
                <a:latin typeface="Calibri"/>
                <a:ea typeface="Calibri"/>
                <a:cs typeface="Calibri"/>
                <a:sym typeface="Calibri"/>
              </a:rPr>
              <a:t>Liang</a:t>
            </a:r>
            <a:endParaRPr b="0" sz="600">
              <a:solidFill>
                <a:srgbClr val="FFFFFF"/>
              </a:solidFill>
            </a:endParaRPr>
          </a:p>
          <a:p>
            <a:pPr indent="0" lvl="0" marL="0" rtl="0" algn="ctr">
              <a:lnSpc>
                <a:spcPct val="90000"/>
              </a:lnSpc>
              <a:spcBef>
                <a:spcPts val="1800"/>
              </a:spcBef>
              <a:spcAft>
                <a:spcPts val="0"/>
              </a:spcAft>
              <a:buClr>
                <a:srgbClr val="FFFFFF"/>
              </a:buClr>
              <a:buSzPts val="600"/>
              <a:buNone/>
            </a:pPr>
            <a:br>
              <a:rPr lang="en-US" sz="600">
                <a:solidFill>
                  <a:srgbClr val="FFFFFF"/>
                </a:solidFill>
              </a:rPr>
            </a:br>
            <a:endParaRPr sz="6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03cbf396d8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000"/>
              <a:t>R</a:t>
            </a:r>
            <a:r>
              <a:rPr lang="en-US" sz="2000"/>
              <a:t>equirements of withdrawing balances - </a:t>
            </a:r>
            <a:r>
              <a:rPr lang="en-US" sz="1900"/>
              <a:t>Capability 1</a:t>
            </a:r>
            <a:endParaRPr sz="2000"/>
          </a:p>
        </p:txBody>
      </p:sp>
      <p:sp>
        <p:nvSpPr>
          <p:cNvPr id="192" name="Google Shape;192;g103cbf396d8_0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500"/>
              <a:t>Risk Driven Requirements V&amp;V</a:t>
            </a:r>
            <a:endParaRPr sz="1500"/>
          </a:p>
          <a:p>
            <a:pPr indent="-323850" lvl="0" marL="457200" rtl="0" algn="l">
              <a:lnSpc>
                <a:spcPct val="115000"/>
              </a:lnSpc>
              <a:spcBef>
                <a:spcPts val="1600"/>
              </a:spcBef>
              <a:spcAft>
                <a:spcPts val="0"/>
              </a:spcAft>
              <a:buSzPts val="1500"/>
              <a:buFont typeface="Calibri"/>
              <a:buAutoNum type="arabicPeriod"/>
            </a:pPr>
            <a:r>
              <a:rPr lang="en-US" sz="1500"/>
              <a:t>We need to have a hard requirement on the authentication feature set up</a:t>
            </a:r>
            <a:endParaRPr sz="1500"/>
          </a:p>
          <a:p>
            <a:pPr indent="-323850" lvl="0" marL="457200" rtl="0" algn="l">
              <a:lnSpc>
                <a:spcPct val="115000"/>
              </a:lnSpc>
              <a:spcBef>
                <a:spcPts val="0"/>
              </a:spcBef>
              <a:spcAft>
                <a:spcPts val="0"/>
              </a:spcAft>
              <a:buSzPts val="1500"/>
              <a:buFont typeface="Calibri"/>
              <a:buAutoNum type="arabicPeriod"/>
            </a:pPr>
            <a:r>
              <a:rPr lang="en-US" sz="1500"/>
              <a:t>We need to ensure the withdrawal operations are tested end to end and that illegal </a:t>
            </a:r>
            <a:r>
              <a:rPr lang="en-US" sz="1500"/>
              <a:t>withdrawal</a:t>
            </a:r>
            <a:r>
              <a:rPr lang="en-US" sz="1500"/>
              <a:t> operations are not allowed. We need to setup testing plans so that each operation can be tested.</a:t>
            </a:r>
            <a:endParaRPr sz="1500"/>
          </a:p>
          <a:p>
            <a:pPr indent="-323850" lvl="0" marL="457200" rtl="0" algn="l">
              <a:lnSpc>
                <a:spcPct val="115000"/>
              </a:lnSpc>
              <a:spcBef>
                <a:spcPts val="0"/>
              </a:spcBef>
              <a:spcAft>
                <a:spcPts val="0"/>
              </a:spcAft>
              <a:buSzPts val="1500"/>
              <a:buFont typeface="Calibri"/>
              <a:buAutoNum type="arabicPeriod"/>
            </a:pPr>
            <a:r>
              <a:rPr lang="en-US" sz="1500"/>
              <a:t>Ensure we have enough testing plans setup to make sure the all inputs are validated. We will have to </a:t>
            </a:r>
            <a:endParaRPr sz="15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05535721e5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99999"/>
              </a:lnSpc>
              <a:spcBef>
                <a:spcPts val="1200"/>
              </a:spcBef>
              <a:spcAft>
                <a:spcPts val="0"/>
              </a:spcAft>
              <a:buNone/>
            </a:pPr>
            <a:r>
              <a:rPr b="1" lang="en-US" sz="2700">
                <a:solidFill>
                  <a:srgbClr val="FFFFFF"/>
                </a:solidFill>
              </a:rPr>
              <a:t>Capability: Deposit Money </a:t>
            </a:r>
            <a:endParaRPr b="1" sz="2700">
              <a:solidFill>
                <a:srgbClr val="FFFFFF"/>
              </a:solidFill>
            </a:endParaRPr>
          </a:p>
          <a:p>
            <a:pPr indent="0" lvl="0" marL="0" rtl="0" algn="l">
              <a:lnSpc>
                <a:spcPct val="199999"/>
              </a:lnSpc>
              <a:spcBef>
                <a:spcPts val="1200"/>
              </a:spcBef>
              <a:spcAft>
                <a:spcPts val="1200"/>
              </a:spcAft>
              <a:buNone/>
            </a:pPr>
            <a:r>
              <a:rPr b="1" lang="en-US" sz="2700">
                <a:solidFill>
                  <a:srgbClr val="FFFFFF"/>
                </a:solidFill>
              </a:rPr>
              <a:t>The system should allow user to deposit money to their account</a:t>
            </a:r>
            <a:endParaRPr sz="5200">
              <a:solidFill>
                <a:srgbClr val="FFFFFF"/>
              </a:solidFill>
            </a:endParaRPr>
          </a:p>
        </p:txBody>
      </p:sp>
      <p:sp>
        <p:nvSpPr>
          <p:cNvPr id="198" name="Google Shape;198;g105535721e5_0_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b="1" sz="2000">
              <a:solidFill>
                <a:srgbClr val="FFFFFF"/>
              </a:solidFill>
              <a:latin typeface="Calibri"/>
              <a:ea typeface="Calibri"/>
              <a:cs typeface="Calibri"/>
              <a:sym typeface="Calibri"/>
            </a:endParaRPr>
          </a:p>
          <a:p>
            <a:pPr indent="0" lvl="0" marL="0" rtl="0" algn="l">
              <a:spcBef>
                <a:spcPts val="1600"/>
              </a:spcBef>
              <a:spcAft>
                <a:spcPts val="0"/>
              </a:spcAft>
              <a:buNone/>
            </a:pPr>
            <a:r>
              <a:t/>
            </a:r>
            <a:endParaRPr b="1" sz="1800">
              <a:solidFill>
                <a:srgbClr val="FFFFFF"/>
              </a:solidFill>
              <a:latin typeface="Calibri"/>
              <a:ea typeface="Calibri"/>
              <a:cs typeface="Calibri"/>
              <a:sym typeface="Calibri"/>
            </a:endParaRPr>
          </a:p>
          <a:p>
            <a:pPr indent="0" lvl="0" marL="0" rtl="0" algn="l">
              <a:spcBef>
                <a:spcPts val="1600"/>
              </a:spcBef>
              <a:spcAft>
                <a:spcPts val="1600"/>
              </a:spcAft>
              <a:buNone/>
            </a:pPr>
            <a:r>
              <a:rPr b="1" lang="en-US" sz="2000">
                <a:solidFill>
                  <a:schemeClr val="dk1"/>
                </a:solidFill>
                <a:latin typeface="Calibri"/>
                <a:ea typeface="Calibri"/>
                <a:cs typeface="Calibri"/>
                <a:sym typeface="Calibri"/>
              </a:rPr>
              <a:t>Traceability Matrix:</a:t>
            </a:r>
            <a:endParaRPr b="1" sz="1800">
              <a:solidFill>
                <a:srgbClr val="FFFFFF"/>
              </a:solidFill>
              <a:latin typeface="Calibri"/>
              <a:ea typeface="Calibri"/>
              <a:cs typeface="Calibri"/>
              <a:sym typeface="Calibri"/>
            </a:endParaRPr>
          </a:p>
        </p:txBody>
      </p:sp>
      <p:pic>
        <p:nvPicPr>
          <p:cNvPr id="199" name="Google Shape;199;g105535721e5_0_27"/>
          <p:cNvPicPr preferRelativeResize="0"/>
          <p:nvPr/>
        </p:nvPicPr>
        <p:blipFill>
          <a:blip r:embed="rId3">
            <a:alphaModFix/>
          </a:blip>
          <a:stretch>
            <a:fillRect/>
          </a:stretch>
        </p:blipFill>
        <p:spPr>
          <a:xfrm>
            <a:off x="388337" y="3581400"/>
            <a:ext cx="11415325" cy="202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cxnSp>
        <p:nvCxnSpPr>
          <p:cNvPr id="204" name="Google Shape;204;g105535721e5_0_34"/>
          <p:cNvCxnSpPr/>
          <p:nvPr/>
        </p:nvCxnSpPr>
        <p:spPr>
          <a:xfrm>
            <a:off x="0" y="272357"/>
            <a:ext cx="12188700" cy="0"/>
          </a:xfrm>
          <a:prstGeom prst="straightConnector1">
            <a:avLst/>
          </a:prstGeom>
          <a:noFill/>
          <a:ln cap="flat" cmpd="sng" w="50800">
            <a:solidFill>
              <a:srgbClr val="3F3F3F"/>
            </a:solidFill>
            <a:prstDash val="solid"/>
            <a:miter lim="800000"/>
            <a:headEnd len="sm" w="sm" type="none"/>
            <a:tailEnd len="sm" w="sm" type="none"/>
          </a:ln>
        </p:spPr>
      </p:cxnSp>
      <p:sp>
        <p:nvSpPr>
          <p:cNvPr id="205" name="Google Shape;205;g105535721e5_0_34"/>
          <p:cNvSpPr/>
          <p:nvPr/>
        </p:nvSpPr>
        <p:spPr>
          <a:xfrm>
            <a:off x="0" y="368596"/>
            <a:ext cx="12192000" cy="17355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6" name="Google Shape;206;g105535721e5_0_34"/>
          <p:cNvCxnSpPr/>
          <p:nvPr/>
        </p:nvCxnSpPr>
        <p:spPr>
          <a:xfrm>
            <a:off x="0" y="2201402"/>
            <a:ext cx="12188700" cy="0"/>
          </a:xfrm>
          <a:prstGeom prst="straightConnector1">
            <a:avLst/>
          </a:prstGeom>
          <a:noFill/>
          <a:ln cap="flat" cmpd="sng" w="50800">
            <a:solidFill>
              <a:srgbClr val="3F3F3F"/>
            </a:solidFill>
            <a:prstDash val="solid"/>
            <a:miter lim="800000"/>
            <a:headEnd len="sm" w="sm" type="none"/>
            <a:tailEnd len="sm" w="sm" type="none"/>
          </a:ln>
        </p:spPr>
      </p:cxnSp>
      <p:sp>
        <p:nvSpPr>
          <p:cNvPr id="207" name="Google Shape;207;g105535721e5_0_34"/>
          <p:cNvSpPr txBox="1"/>
          <p:nvPr>
            <p:ph type="title"/>
          </p:nvPr>
        </p:nvSpPr>
        <p:spPr>
          <a:xfrm>
            <a:off x="526073" y="489439"/>
            <a:ext cx="11139900" cy="930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latin typeface="Calibri"/>
                <a:ea typeface="Calibri"/>
                <a:cs typeface="Calibri"/>
                <a:sym typeface="Calibri"/>
              </a:rPr>
              <a:t>Risk Model</a:t>
            </a:r>
            <a:endParaRPr/>
          </a:p>
        </p:txBody>
      </p:sp>
      <p:cxnSp>
        <p:nvCxnSpPr>
          <p:cNvPr id="208" name="Google Shape;208;g105535721e5_0_34"/>
          <p:cNvCxnSpPr/>
          <p:nvPr/>
        </p:nvCxnSpPr>
        <p:spPr>
          <a:xfrm>
            <a:off x="4724400" y="1479733"/>
            <a:ext cx="2743200" cy="0"/>
          </a:xfrm>
          <a:prstGeom prst="straightConnector1">
            <a:avLst/>
          </a:prstGeom>
          <a:noFill/>
          <a:ln cap="flat" cmpd="sng" w="19050">
            <a:solidFill>
              <a:schemeClr val="dk1">
                <a:alpha val="74900"/>
              </a:schemeClr>
            </a:solidFill>
            <a:prstDash val="solid"/>
            <a:miter lim="800000"/>
            <a:headEnd len="sm" w="sm" type="none"/>
            <a:tailEnd len="sm" w="sm" type="none"/>
          </a:ln>
        </p:spPr>
      </p:cxnSp>
      <p:pic>
        <p:nvPicPr>
          <p:cNvPr id="209" name="Google Shape;209;g105535721e5_0_34"/>
          <p:cNvPicPr preferRelativeResize="0"/>
          <p:nvPr/>
        </p:nvPicPr>
        <p:blipFill>
          <a:blip r:embed="rId3">
            <a:alphaModFix/>
          </a:blip>
          <a:stretch>
            <a:fillRect/>
          </a:stretch>
        </p:blipFill>
        <p:spPr>
          <a:xfrm>
            <a:off x="526075" y="2381253"/>
            <a:ext cx="11375524" cy="355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05535721e5_0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99999"/>
              </a:lnSpc>
              <a:spcBef>
                <a:spcPts val="1200"/>
              </a:spcBef>
              <a:spcAft>
                <a:spcPts val="1200"/>
              </a:spcAft>
              <a:buNone/>
            </a:pPr>
            <a:r>
              <a:rPr b="1" lang="en-US" sz="2700">
                <a:solidFill>
                  <a:srgbClr val="FFFFFF"/>
                </a:solidFill>
              </a:rPr>
              <a:t>Mitigation strategy for Risks Involved with Deposit Money</a:t>
            </a:r>
            <a:endParaRPr sz="5200">
              <a:solidFill>
                <a:srgbClr val="FFFFFF"/>
              </a:solidFill>
            </a:endParaRPr>
          </a:p>
        </p:txBody>
      </p:sp>
      <p:sp>
        <p:nvSpPr>
          <p:cNvPr id="215" name="Google Shape;215;g105535721e5_0_4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30200" lvl="0" marL="457200" rtl="0" algn="just">
              <a:lnSpc>
                <a:spcPct val="115000"/>
              </a:lnSpc>
              <a:spcBef>
                <a:spcPts val="0"/>
              </a:spcBef>
              <a:spcAft>
                <a:spcPts val="0"/>
              </a:spcAft>
              <a:buClr>
                <a:schemeClr val="dk1"/>
              </a:buClr>
              <a:buSzPts val="1600"/>
              <a:buAutoNum type="arabicPeriod"/>
            </a:pPr>
            <a:r>
              <a:rPr lang="en-US" sz="1600">
                <a:solidFill>
                  <a:schemeClr val="dk1"/>
                </a:solidFill>
              </a:rPr>
              <a:t>A high impact risk is related to colliding usernames that may lead to error conditions or invalid transactions. We can mitigate this risk by putting plenty of checks for a combination of keys to ensure that the input amount is deposited to the appropriate account and if need be then raise relevant errors so the user can be notified.</a:t>
            </a:r>
            <a:br>
              <a:rPr lang="en-US" sz="1600">
                <a:solidFill>
                  <a:schemeClr val="dk1"/>
                </a:solidFill>
              </a:rPr>
            </a:br>
            <a:br>
              <a:rPr lang="en-US" sz="1600">
                <a:solidFill>
                  <a:schemeClr val="dk1"/>
                </a:solidFill>
              </a:rPr>
            </a:br>
            <a:br>
              <a:rPr lang="en-US" sz="1600">
                <a:solidFill>
                  <a:schemeClr val="dk1"/>
                </a:solidFill>
              </a:rPr>
            </a:br>
            <a:br>
              <a:rPr lang="en-US" sz="1600">
                <a:solidFill>
                  <a:schemeClr val="dk1"/>
                </a:solidFill>
              </a:rPr>
            </a:br>
            <a:endParaRPr sz="1600">
              <a:solidFill>
                <a:schemeClr val="dk1"/>
              </a:solidFill>
              <a:latin typeface="Calibri"/>
              <a:ea typeface="Calibri"/>
              <a:cs typeface="Calibri"/>
              <a:sym typeface="Calibri"/>
            </a:endParaRPr>
          </a:p>
          <a:p>
            <a:pPr indent="-330200" lvl="0" marL="457200" rtl="0" algn="just">
              <a:lnSpc>
                <a:spcPct val="115000"/>
              </a:lnSpc>
              <a:spcBef>
                <a:spcPts val="0"/>
              </a:spcBef>
              <a:spcAft>
                <a:spcPts val="0"/>
              </a:spcAft>
              <a:buClr>
                <a:schemeClr val="dk1"/>
              </a:buClr>
              <a:buSzPts val="1600"/>
              <a:buAutoNum type="arabicPeriod"/>
            </a:pPr>
            <a:r>
              <a:rPr lang="en-US" sz="1600">
                <a:solidFill>
                  <a:schemeClr val="dk1"/>
                </a:solidFill>
              </a:rPr>
              <a:t>Another risk is that a user may enter the wrong value, currency or invalid characters that may result in the wrong amount being deposited by the user. The mitigation strategy is to avoid such a condition by implementing enough input validations so that the user does not enter a wrong value.</a:t>
            </a:r>
            <a:endParaRPr sz="1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06756418f2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99999"/>
              </a:lnSpc>
              <a:spcBef>
                <a:spcPts val="1200"/>
              </a:spcBef>
              <a:spcAft>
                <a:spcPts val="1200"/>
              </a:spcAft>
              <a:buNone/>
            </a:pPr>
            <a:r>
              <a:rPr b="1" lang="en-US" sz="2700">
                <a:solidFill>
                  <a:srgbClr val="FFFFFF"/>
                </a:solidFill>
              </a:rPr>
              <a:t>Mitigation strategy and Risk Involved to View Balance</a:t>
            </a:r>
            <a:endParaRPr sz="5200">
              <a:solidFill>
                <a:srgbClr val="FFFFFF"/>
              </a:solidFill>
            </a:endParaRPr>
          </a:p>
        </p:txBody>
      </p:sp>
      <p:sp>
        <p:nvSpPr>
          <p:cNvPr id="221" name="Google Shape;221;g106756418f2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99999"/>
              </a:lnSpc>
              <a:spcBef>
                <a:spcPts val="1200"/>
              </a:spcBef>
              <a:spcAft>
                <a:spcPts val="0"/>
              </a:spcAft>
              <a:buClr>
                <a:srgbClr val="FFFFFF"/>
              </a:buClr>
              <a:buSzPts val="1800"/>
              <a:buFont typeface="Calibri"/>
              <a:buChar char="●"/>
            </a:pPr>
            <a:r>
              <a:rPr lang="en-US" sz="1800">
                <a:solidFill>
                  <a:srgbClr val="FFFFFF"/>
                </a:solidFill>
                <a:latin typeface="Calibri"/>
                <a:ea typeface="Calibri"/>
                <a:cs typeface="Calibri"/>
                <a:sym typeface="Calibri"/>
              </a:rPr>
              <a:t>Authentication is the highest risk associated with view balance.It could be reduced by using MFA.Everyone uses mobile application for banking purpose so Face recognition one method to reduce the risk. Email notification or phone message notifications are integrated for MFA. This would help to prevent unauthorized access.</a:t>
            </a:r>
            <a:endParaRPr sz="1800">
              <a:solidFill>
                <a:srgbClr val="FFFFFF"/>
              </a:solidFill>
              <a:latin typeface="Calibri"/>
              <a:ea typeface="Calibri"/>
              <a:cs typeface="Calibri"/>
              <a:sym typeface="Calibri"/>
            </a:endParaRPr>
          </a:p>
          <a:p>
            <a:pPr indent="-342900" lvl="0" marL="457200" rtl="0" algn="l">
              <a:lnSpc>
                <a:spcPct val="199999"/>
              </a:lnSpc>
              <a:spcBef>
                <a:spcPts val="0"/>
              </a:spcBef>
              <a:spcAft>
                <a:spcPts val="0"/>
              </a:spcAft>
              <a:buClr>
                <a:srgbClr val="FFFFFF"/>
              </a:buClr>
              <a:buSzPts val="1800"/>
              <a:buFont typeface="Calibri"/>
              <a:buChar char="●"/>
            </a:pPr>
            <a:r>
              <a:rPr lang="en-US" sz="1800">
                <a:solidFill>
                  <a:srgbClr val="FFFFFF"/>
                </a:solidFill>
                <a:latin typeface="Calibri"/>
                <a:ea typeface="Calibri"/>
                <a:cs typeface="Calibri"/>
                <a:sym typeface="Calibri"/>
              </a:rPr>
              <a:t>Current View balance should work when the user click on it.Application should not be frozen. It should bring accurate balance.All transaction history should be up to date and it should be tracked</a:t>
            </a:r>
            <a:endParaRPr sz="1800">
              <a:solidFill>
                <a:srgbClr val="FFFFFF"/>
              </a:solidFill>
              <a:latin typeface="Calibri"/>
              <a:ea typeface="Calibri"/>
              <a:cs typeface="Calibri"/>
              <a:sym typeface="Calibri"/>
            </a:endParaRPr>
          </a:p>
          <a:p>
            <a:pPr indent="0" lvl="0" marL="0" rtl="0" algn="l">
              <a:spcBef>
                <a:spcPts val="1200"/>
              </a:spcBef>
              <a:spcAft>
                <a:spcPts val="1600"/>
              </a:spcAft>
              <a:buNone/>
            </a:pPr>
            <a:r>
              <a:t/>
            </a:r>
            <a:endParaRPr sz="29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cxnSp>
        <p:nvCxnSpPr>
          <p:cNvPr id="226" name="Google Shape;226;p5"/>
          <p:cNvCxnSpPr/>
          <p:nvPr/>
        </p:nvCxnSpPr>
        <p:spPr>
          <a:xfrm>
            <a:off x="0" y="272357"/>
            <a:ext cx="12188825" cy="0"/>
          </a:xfrm>
          <a:prstGeom prst="straightConnector1">
            <a:avLst/>
          </a:prstGeom>
          <a:noFill/>
          <a:ln cap="flat" cmpd="sng" w="50800">
            <a:solidFill>
              <a:srgbClr val="3F3F3F"/>
            </a:solidFill>
            <a:prstDash val="solid"/>
            <a:miter lim="800000"/>
            <a:headEnd len="sm" w="sm" type="none"/>
            <a:tailEnd len="sm" w="sm" type="none"/>
          </a:ln>
        </p:spPr>
      </p:cxnSp>
      <p:sp>
        <p:nvSpPr>
          <p:cNvPr id="227" name="Google Shape;227;p5"/>
          <p:cNvSpPr/>
          <p:nvPr/>
        </p:nvSpPr>
        <p:spPr>
          <a:xfrm>
            <a:off x="0" y="368596"/>
            <a:ext cx="12192000" cy="1735555"/>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5"/>
          <p:cNvSpPr txBox="1"/>
          <p:nvPr>
            <p:ph type="title"/>
          </p:nvPr>
        </p:nvSpPr>
        <p:spPr>
          <a:xfrm>
            <a:off x="526073" y="489439"/>
            <a:ext cx="11139854" cy="9304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Calibri"/>
              <a:buNone/>
            </a:pPr>
            <a:r>
              <a:rPr lang="en-US" sz="5400">
                <a:latin typeface="Calibri"/>
                <a:ea typeface="Calibri"/>
                <a:cs typeface="Calibri"/>
                <a:sym typeface="Calibri"/>
              </a:rPr>
              <a:t>Risk Model</a:t>
            </a:r>
            <a:endParaRPr/>
          </a:p>
        </p:txBody>
      </p:sp>
      <p:cxnSp>
        <p:nvCxnSpPr>
          <p:cNvPr id="229" name="Google Shape;229;p5"/>
          <p:cNvCxnSpPr/>
          <p:nvPr/>
        </p:nvCxnSpPr>
        <p:spPr>
          <a:xfrm>
            <a:off x="4724400" y="1479733"/>
            <a:ext cx="2743200" cy="0"/>
          </a:xfrm>
          <a:prstGeom prst="straightConnector1">
            <a:avLst/>
          </a:prstGeom>
          <a:noFill/>
          <a:ln cap="flat" cmpd="sng" w="19050">
            <a:solidFill>
              <a:schemeClr val="dk1">
                <a:alpha val="74901"/>
              </a:schemeClr>
            </a:solidFill>
            <a:prstDash val="solid"/>
            <a:miter lim="800000"/>
            <a:headEnd len="sm" w="sm" type="none"/>
            <a:tailEnd len="sm" w="sm" type="none"/>
          </a:ln>
        </p:spPr>
      </p:cxnSp>
      <p:cxnSp>
        <p:nvCxnSpPr>
          <p:cNvPr id="230" name="Google Shape;230;p5"/>
          <p:cNvCxnSpPr/>
          <p:nvPr/>
        </p:nvCxnSpPr>
        <p:spPr>
          <a:xfrm>
            <a:off x="0" y="2201402"/>
            <a:ext cx="12188825" cy="0"/>
          </a:xfrm>
          <a:prstGeom prst="straightConnector1">
            <a:avLst/>
          </a:prstGeom>
          <a:noFill/>
          <a:ln cap="flat" cmpd="sng" w="50800">
            <a:solidFill>
              <a:srgbClr val="3F3F3F"/>
            </a:solidFill>
            <a:prstDash val="solid"/>
            <a:miter lim="800000"/>
            <a:headEnd len="sm" w="sm" type="none"/>
            <a:tailEnd len="sm" w="sm" type="none"/>
          </a:ln>
        </p:spPr>
      </p:cxnSp>
      <p:pic>
        <p:nvPicPr>
          <p:cNvPr id="231" name="Google Shape;231;p5"/>
          <p:cNvPicPr preferRelativeResize="0"/>
          <p:nvPr>
            <p:ph idx="1" type="body"/>
          </p:nvPr>
        </p:nvPicPr>
        <p:blipFill rotWithShape="1">
          <a:blip r:embed="rId3">
            <a:alphaModFix/>
          </a:blip>
          <a:srcRect b="0" l="0" r="0" t="0"/>
          <a:stretch/>
        </p:blipFill>
        <p:spPr>
          <a:xfrm>
            <a:off x="1133095" y="2427541"/>
            <a:ext cx="9870711" cy="39976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06756418f2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99999"/>
              </a:lnSpc>
              <a:spcBef>
                <a:spcPts val="1200"/>
              </a:spcBef>
              <a:spcAft>
                <a:spcPts val="1200"/>
              </a:spcAft>
              <a:buNone/>
            </a:pPr>
            <a:r>
              <a:rPr b="1" lang="en-US" sz="3800">
                <a:solidFill>
                  <a:srgbClr val="FFFFFF"/>
                </a:solidFill>
                <a:latin typeface="Calibri"/>
                <a:ea typeface="Calibri"/>
                <a:cs typeface="Calibri"/>
                <a:sym typeface="Calibri"/>
              </a:rPr>
              <a:t>Requirements for View Balance.</a:t>
            </a:r>
            <a:endParaRPr sz="4300">
              <a:solidFill>
                <a:srgbClr val="FFFFFF"/>
              </a:solidFill>
            </a:endParaRPr>
          </a:p>
        </p:txBody>
      </p:sp>
      <p:sp>
        <p:nvSpPr>
          <p:cNvPr id="237" name="Google Shape;237;g106756418f2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685800" rtl="0" algn="l">
              <a:lnSpc>
                <a:spcPct val="199999"/>
              </a:lnSpc>
              <a:spcBef>
                <a:spcPts val="1200"/>
              </a:spcBef>
              <a:spcAft>
                <a:spcPts val="0"/>
              </a:spcAft>
              <a:buNone/>
            </a:pPr>
            <a:r>
              <a:rPr lang="en-US" sz="2800">
                <a:solidFill>
                  <a:srgbClr val="FFFFFF"/>
                </a:solidFill>
                <a:latin typeface="Calibri"/>
                <a:ea typeface="Calibri"/>
                <a:cs typeface="Calibri"/>
                <a:sym typeface="Calibri"/>
              </a:rPr>
              <a:t>1.</a:t>
            </a:r>
            <a:r>
              <a:rPr lang="en-US" sz="2300">
                <a:solidFill>
                  <a:srgbClr val="FFFFFF"/>
                </a:solidFill>
                <a:latin typeface="Calibri"/>
                <a:ea typeface="Calibri"/>
                <a:cs typeface="Calibri"/>
                <a:sym typeface="Calibri"/>
              </a:rPr>
              <a:t>    </a:t>
            </a:r>
            <a:r>
              <a:rPr lang="en-US" sz="2200">
                <a:solidFill>
                  <a:srgbClr val="FFFFFF"/>
                </a:solidFill>
                <a:latin typeface="Calibri"/>
                <a:ea typeface="Calibri"/>
                <a:cs typeface="Calibri"/>
                <a:sym typeface="Calibri"/>
              </a:rPr>
              <a:t>  </a:t>
            </a:r>
            <a:r>
              <a:rPr lang="en-US" sz="2700">
                <a:solidFill>
                  <a:srgbClr val="FFFFFF"/>
                </a:solidFill>
                <a:latin typeface="Calibri"/>
                <a:ea typeface="Calibri"/>
                <a:cs typeface="Calibri"/>
                <a:sym typeface="Calibri"/>
              </a:rPr>
              <a:t>MFA feature should be incorporated, and it should be monitored</a:t>
            </a:r>
            <a:endParaRPr sz="2700">
              <a:solidFill>
                <a:srgbClr val="FFFFFF"/>
              </a:solidFill>
              <a:latin typeface="Calibri"/>
              <a:ea typeface="Calibri"/>
              <a:cs typeface="Calibri"/>
              <a:sym typeface="Calibri"/>
            </a:endParaRPr>
          </a:p>
          <a:p>
            <a:pPr indent="0" lvl="0" marL="685800" rtl="0" algn="l">
              <a:lnSpc>
                <a:spcPct val="199999"/>
              </a:lnSpc>
              <a:spcBef>
                <a:spcPts val="1200"/>
              </a:spcBef>
              <a:spcAft>
                <a:spcPts val="1200"/>
              </a:spcAft>
              <a:buNone/>
            </a:pPr>
            <a:r>
              <a:rPr lang="en-US" sz="2700">
                <a:solidFill>
                  <a:srgbClr val="FFFFFF"/>
                </a:solidFill>
                <a:latin typeface="Calibri"/>
                <a:ea typeface="Calibri"/>
                <a:cs typeface="Calibri"/>
                <a:sym typeface="Calibri"/>
              </a:rPr>
              <a:t>2.</a:t>
            </a:r>
            <a:r>
              <a:rPr lang="en-US" sz="2200">
                <a:solidFill>
                  <a:srgbClr val="FFFFFF"/>
                </a:solidFill>
                <a:latin typeface="Calibri"/>
                <a:ea typeface="Calibri"/>
                <a:cs typeface="Calibri"/>
                <a:sym typeface="Calibri"/>
              </a:rPr>
              <a:t>      </a:t>
            </a:r>
            <a:r>
              <a:rPr lang="en-US" sz="2700">
                <a:solidFill>
                  <a:srgbClr val="FFFFFF"/>
                </a:solidFill>
                <a:latin typeface="Calibri"/>
                <a:ea typeface="Calibri"/>
                <a:cs typeface="Calibri"/>
                <a:sym typeface="Calibri"/>
              </a:rPr>
              <a:t>Transactions should be tracked and updated so that accurate balance would be displayed.</a:t>
            </a:r>
            <a:endParaRPr sz="39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6756418f2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b="1" lang="en-US" sz="2600"/>
              <a:t>Traceability Matrix for View Balance</a:t>
            </a:r>
            <a:endParaRPr b="1" sz="4400"/>
          </a:p>
        </p:txBody>
      </p:sp>
      <p:sp>
        <p:nvSpPr>
          <p:cNvPr id="243" name="Google Shape;243;g106756418f2_0_1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44" name="Google Shape;244;g106756418f2_0_10"/>
          <p:cNvPicPr preferRelativeResize="0"/>
          <p:nvPr/>
        </p:nvPicPr>
        <p:blipFill>
          <a:blip r:embed="rId3">
            <a:alphaModFix/>
          </a:blip>
          <a:stretch>
            <a:fillRect/>
          </a:stretch>
        </p:blipFill>
        <p:spPr>
          <a:xfrm>
            <a:off x="2062163" y="2667000"/>
            <a:ext cx="8067675" cy="152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05535721e5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99999"/>
              </a:lnSpc>
              <a:spcBef>
                <a:spcPts val="1200"/>
              </a:spcBef>
              <a:spcAft>
                <a:spcPts val="1200"/>
              </a:spcAft>
              <a:buNone/>
            </a:pPr>
            <a:r>
              <a:rPr b="1" lang="en-US" sz="3800">
                <a:solidFill>
                  <a:srgbClr val="FFFFFF"/>
                </a:solidFill>
                <a:latin typeface="Calibri"/>
                <a:ea typeface="Calibri"/>
                <a:cs typeface="Calibri"/>
                <a:sym typeface="Calibri"/>
              </a:rPr>
              <a:t>Credit Transaction</a:t>
            </a:r>
            <a:endParaRPr sz="4300">
              <a:solidFill>
                <a:srgbClr val="FFFFFF"/>
              </a:solidFill>
            </a:endParaRPr>
          </a:p>
        </p:txBody>
      </p:sp>
      <p:pic>
        <p:nvPicPr>
          <p:cNvPr id="250" name="Google Shape;250;g105535721e5_1_0"/>
          <p:cNvPicPr preferRelativeResize="0"/>
          <p:nvPr/>
        </p:nvPicPr>
        <p:blipFill>
          <a:blip r:embed="rId3">
            <a:alphaModFix/>
          </a:blip>
          <a:stretch>
            <a:fillRect/>
          </a:stretch>
        </p:blipFill>
        <p:spPr>
          <a:xfrm>
            <a:off x="2740550" y="1458975"/>
            <a:ext cx="6471500" cy="4937950"/>
          </a:xfrm>
          <a:prstGeom prst="rect">
            <a:avLst/>
          </a:prstGeom>
          <a:noFill/>
          <a:ln>
            <a:noFill/>
          </a:ln>
        </p:spPr>
      </p:pic>
      <p:sp>
        <p:nvSpPr>
          <p:cNvPr id="251" name="Google Shape;251;g105535721e5_1_0"/>
          <p:cNvSpPr/>
          <p:nvPr/>
        </p:nvSpPr>
        <p:spPr>
          <a:xfrm>
            <a:off x="7398275" y="2752925"/>
            <a:ext cx="2017500" cy="1677900"/>
          </a:xfrm>
          <a:prstGeom prst="donut">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5535721e5_1_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Credit Transaction Requirements</a:t>
            </a:r>
            <a:endParaRPr/>
          </a:p>
        </p:txBody>
      </p:sp>
      <p:sp>
        <p:nvSpPr>
          <p:cNvPr id="257" name="Google Shape;257;g105535721e5_1_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0" lvl="0" marL="0" rtl="0" algn="l">
              <a:lnSpc>
                <a:spcPct val="6818"/>
              </a:lnSpc>
              <a:spcBef>
                <a:spcPts val="1200"/>
              </a:spcBef>
              <a:spcAft>
                <a:spcPts val="0"/>
              </a:spcAft>
              <a:buNone/>
            </a:pPr>
            <a:r>
              <a:rPr b="1" lang="en-US"/>
              <a:t>Objective: </a:t>
            </a:r>
            <a:r>
              <a:rPr lang="en-US"/>
              <a:t>Provide an interface/API to the bank to process credit transaction.</a:t>
            </a:r>
            <a:endParaRPr/>
          </a:p>
          <a:p>
            <a:pPr indent="0" lvl="0" marL="0" rtl="0" algn="l">
              <a:lnSpc>
                <a:spcPct val="6818"/>
              </a:lnSpc>
              <a:spcBef>
                <a:spcPts val="1200"/>
              </a:spcBef>
              <a:spcAft>
                <a:spcPts val="0"/>
              </a:spcAft>
              <a:buNone/>
            </a:pPr>
            <a:r>
              <a:t/>
            </a:r>
            <a:endParaRPr/>
          </a:p>
          <a:p>
            <a:pPr indent="0" lvl="0" marL="0" rtl="0" algn="l">
              <a:lnSpc>
                <a:spcPct val="6818"/>
              </a:lnSpc>
              <a:spcBef>
                <a:spcPts val="1200"/>
              </a:spcBef>
              <a:spcAft>
                <a:spcPts val="0"/>
              </a:spcAft>
              <a:buNone/>
            </a:pPr>
            <a:r>
              <a:rPr b="1" lang="en-US"/>
              <a:t>CAPABILITIES:</a:t>
            </a:r>
            <a:r>
              <a:rPr lang="en-US"/>
              <a:t> Credit card transaction processing</a:t>
            </a:r>
            <a:endParaRPr/>
          </a:p>
          <a:p>
            <a:pPr indent="0" lvl="0" marL="0" rtl="0" algn="l">
              <a:lnSpc>
                <a:spcPct val="6818"/>
              </a:lnSpc>
              <a:spcBef>
                <a:spcPts val="1200"/>
              </a:spcBef>
              <a:spcAft>
                <a:spcPts val="0"/>
              </a:spcAft>
              <a:buNone/>
            </a:pPr>
            <a:r>
              <a:t/>
            </a:r>
            <a:endParaRPr/>
          </a:p>
          <a:p>
            <a:pPr indent="0" lvl="0" marL="0" rtl="0" algn="l">
              <a:lnSpc>
                <a:spcPct val="6818"/>
              </a:lnSpc>
              <a:spcBef>
                <a:spcPts val="1200"/>
              </a:spcBef>
              <a:spcAft>
                <a:spcPts val="0"/>
              </a:spcAft>
              <a:buNone/>
            </a:pPr>
            <a:r>
              <a:rPr lang="en-US"/>
              <a:t>Requirements:</a:t>
            </a:r>
            <a:endParaRPr/>
          </a:p>
          <a:p>
            <a:pPr indent="0" lvl="0" marL="0" rtl="0" algn="l">
              <a:lnSpc>
                <a:spcPct val="6818"/>
              </a:lnSpc>
              <a:spcBef>
                <a:spcPts val="1200"/>
              </a:spcBef>
              <a:spcAft>
                <a:spcPts val="0"/>
              </a:spcAft>
              <a:buNone/>
            </a:pPr>
            <a:r>
              <a:t/>
            </a:r>
            <a:endParaRPr/>
          </a:p>
          <a:p>
            <a:pPr indent="0" lvl="0" marL="0" rtl="0" algn="l">
              <a:lnSpc>
                <a:spcPct val="6818"/>
              </a:lnSpc>
              <a:spcBef>
                <a:spcPts val="1200"/>
              </a:spcBef>
              <a:spcAft>
                <a:spcPts val="0"/>
              </a:spcAft>
              <a:buNone/>
            </a:pPr>
            <a:r>
              <a:rPr lang="en-US"/>
              <a:t>1. Validate the provided authentication and authorization parameters</a:t>
            </a:r>
            <a:endParaRPr/>
          </a:p>
          <a:p>
            <a:pPr indent="0" lvl="0" marL="0" rtl="0" algn="l">
              <a:lnSpc>
                <a:spcPct val="6818"/>
              </a:lnSpc>
              <a:spcBef>
                <a:spcPts val="1200"/>
              </a:spcBef>
              <a:spcAft>
                <a:spcPts val="0"/>
              </a:spcAft>
              <a:buNone/>
            </a:pPr>
            <a:r>
              <a:rPr lang="en-US"/>
              <a:t>2. Process payments for given transaction</a:t>
            </a:r>
            <a:endParaRPr/>
          </a:p>
          <a:p>
            <a:pPr indent="0" lvl="0" marL="0" rtl="0" algn="l">
              <a:lnSpc>
                <a:spcPct val="6818"/>
              </a:lnSpc>
              <a:spcBef>
                <a:spcPts val="1200"/>
              </a:spcBef>
              <a:spcAft>
                <a:spcPts val="0"/>
              </a:spcAft>
              <a:buNone/>
            </a:pPr>
            <a:r>
              <a:rPr lang="en-US"/>
              <a:t>3. Maintain credit balance</a:t>
            </a:r>
            <a:endParaRPr/>
          </a:p>
          <a:p>
            <a:pPr indent="0" lvl="0" marL="0" rtl="0" algn="l">
              <a:lnSpc>
                <a:spcPct val="6818"/>
              </a:lnSpc>
              <a:spcBef>
                <a:spcPts val="1200"/>
              </a:spcBef>
              <a:spcAft>
                <a:spcPts val="0"/>
              </a:spcAft>
              <a:buNone/>
            </a:pPr>
            <a:r>
              <a:rPr lang="en-US"/>
              <a:t>4. Show credit transaction history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g103cbf396d8_0_49"/>
          <p:cNvSpPr txBox="1"/>
          <p:nvPr>
            <p:ph type="ctrTitle"/>
          </p:nvPr>
        </p:nvSpPr>
        <p:spPr>
          <a:xfrm>
            <a:off x="1524000" y="1122367"/>
            <a:ext cx="9144000" cy="782700"/>
          </a:xfrm>
          <a:prstGeom prst="rect">
            <a:avLst/>
          </a:prstGeom>
        </p:spPr>
        <p:txBody>
          <a:bodyPr anchorCtr="0" anchor="b" bIns="121900" lIns="121900" spcFirstLastPara="1" rIns="121900" wrap="square" tIns="121900">
            <a:normAutofit fontScale="90000"/>
          </a:bodyPr>
          <a:lstStyle/>
          <a:p>
            <a:pPr indent="0" lvl="0" marL="0" rtl="0" algn="l">
              <a:spcBef>
                <a:spcPts val="0"/>
              </a:spcBef>
              <a:spcAft>
                <a:spcPts val="0"/>
              </a:spcAft>
              <a:buNone/>
            </a:pPr>
            <a:r>
              <a:rPr lang="en-US">
                <a:solidFill>
                  <a:schemeClr val="lt2"/>
                </a:solidFill>
              </a:rPr>
              <a:t>Roles:</a:t>
            </a:r>
            <a:endParaRPr>
              <a:solidFill>
                <a:schemeClr val="lt2"/>
              </a:solidFill>
            </a:endParaRPr>
          </a:p>
        </p:txBody>
      </p:sp>
      <p:sp>
        <p:nvSpPr>
          <p:cNvPr id="70" name="Google Shape;70;g103cbf396d8_0_49"/>
          <p:cNvSpPr txBox="1"/>
          <p:nvPr>
            <p:ph idx="1" type="subTitle"/>
          </p:nvPr>
        </p:nvSpPr>
        <p:spPr>
          <a:xfrm>
            <a:off x="1524000" y="1905069"/>
            <a:ext cx="9144000" cy="4740000"/>
          </a:xfrm>
          <a:prstGeom prst="rect">
            <a:avLst/>
          </a:prstGeom>
        </p:spPr>
        <p:txBody>
          <a:bodyPr anchorCtr="0" anchor="t" bIns="121900" lIns="121900" spcFirstLastPara="1" rIns="121900" wrap="square" tIns="121900">
            <a:noAutofit/>
          </a:bodyPr>
          <a:lstStyle/>
          <a:p>
            <a:pPr indent="0" lvl="0" marL="0" rtl="0" algn="l">
              <a:lnSpc>
                <a:spcPct val="200000"/>
              </a:lnSpc>
              <a:spcBef>
                <a:spcPts val="0"/>
              </a:spcBef>
              <a:spcAft>
                <a:spcPts val="0"/>
              </a:spcAft>
              <a:buClr>
                <a:schemeClr val="dk1"/>
              </a:buClr>
              <a:buSzPts val="1100"/>
              <a:buFont typeface="Arial"/>
              <a:buNone/>
            </a:pPr>
            <a:r>
              <a:t/>
            </a:r>
            <a:endParaRPr b="1" sz="2000"/>
          </a:p>
          <a:p>
            <a:pPr indent="0" lvl="0" marL="0" rtl="0" algn="l">
              <a:lnSpc>
                <a:spcPct val="200000"/>
              </a:lnSpc>
              <a:spcBef>
                <a:spcPts val="800"/>
              </a:spcBef>
              <a:spcAft>
                <a:spcPts val="0"/>
              </a:spcAft>
              <a:buClr>
                <a:schemeClr val="dk1"/>
              </a:buClr>
              <a:buSzPts val="1100"/>
              <a:buFont typeface="Arial"/>
              <a:buNone/>
            </a:pPr>
            <a:r>
              <a:rPr b="1" lang="en-US" sz="2000"/>
              <a:t>Devang Parekh - Withdraw Money</a:t>
            </a:r>
            <a:endParaRPr b="1" sz="2000"/>
          </a:p>
          <a:p>
            <a:pPr indent="0" lvl="0" marL="0" rtl="0" algn="l">
              <a:lnSpc>
                <a:spcPct val="200000"/>
              </a:lnSpc>
              <a:spcBef>
                <a:spcPts val="800"/>
              </a:spcBef>
              <a:spcAft>
                <a:spcPts val="0"/>
              </a:spcAft>
              <a:buNone/>
            </a:pPr>
            <a:r>
              <a:rPr b="1" lang="en-US" sz="2000"/>
              <a:t>Jobin Kanichirayil George - View Balances</a:t>
            </a:r>
            <a:endParaRPr b="1" sz="2000"/>
          </a:p>
          <a:p>
            <a:pPr indent="0" lvl="0" marL="0" rtl="0" algn="l">
              <a:lnSpc>
                <a:spcPct val="200000"/>
              </a:lnSpc>
              <a:spcBef>
                <a:spcPts val="800"/>
              </a:spcBef>
              <a:spcAft>
                <a:spcPts val="0"/>
              </a:spcAft>
              <a:buNone/>
            </a:pPr>
            <a:r>
              <a:rPr b="1" lang="en-US" sz="2000"/>
              <a:t>Liang Shen - Transaction History</a:t>
            </a:r>
            <a:endParaRPr b="1" sz="2000"/>
          </a:p>
          <a:p>
            <a:pPr indent="0" lvl="0" marL="0" rtl="0" algn="l">
              <a:lnSpc>
                <a:spcPct val="200000"/>
              </a:lnSpc>
              <a:spcBef>
                <a:spcPts val="800"/>
              </a:spcBef>
              <a:spcAft>
                <a:spcPts val="0"/>
              </a:spcAft>
              <a:buNone/>
            </a:pPr>
            <a:r>
              <a:rPr b="1" lang="en-US" sz="2000"/>
              <a:t>Priyanka Deoskar - Deposit Money</a:t>
            </a:r>
            <a:endParaRPr b="1" sz="2000"/>
          </a:p>
          <a:p>
            <a:pPr indent="0" lvl="0" marL="0" rtl="0" algn="l">
              <a:lnSpc>
                <a:spcPct val="200000"/>
              </a:lnSpc>
              <a:spcBef>
                <a:spcPts val="800"/>
              </a:spcBef>
              <a:spcAft>
                <a:spcPts val="800"/>
              </a:spcAft>
              <a:buNone/>
            </a:pPr>
            <a:r>
              <a:rPr b="1" lang="en-US" sz="2000"/>
              <a:t>Sagar Chavan - Credit Transactions</a:t>
            </a:r>
            <a:endParaRPr b="1" sz="2000"/>
          </a:p>
        </p:txBody>
      </p:sp>
      <p:grpSp>
        <p:nvGrpSpPr>
          <p:cNvPr id="71" name="Google Shape;71;g103cbf396d8_0_49"/>
          <p:cNvGrpSpPr/>
          <p:nvPr/>
        </p:nvGrpSpPr>
        <p:grpSpPr>
          <a:xfrm>
            <a:off x="-742563" y="-198625"/>
            <a:ext cx="12584115" cy="7054238"/>
            <a:chOff x="-417513" y="-201000"/>
            <a:chExt cx="12584115" cy="7054238"/>
          </a:xfrm>
        </p:grpSpPr>
        <p:sp>
          <p:nvSpPr>
            <p:cNvPr id="72" name="Google Shape;72;g103cbf396d8_0_49"/>
            <p:cNvSpPr/>
            <p:nvPr/>
          </p:nvSpPr>
          <p:spPr>
            <a:xfrm>
              <a:off x="1192763" y="-201000"/>
              <a:ext cx="3862388" cy="6843712"/>
            </a:xfrm>
            <a:custGeom>
              <a:rect b="b" l="l" r="r" t="t"/>
              <a:pathLst>
                <a:path extrusionOk="0" h="1440" w="813">
                  <a:moveTo>
                    <a:pt x="813" y="0"/>
                  </a:moveTo>
                  <a:cubicBezTo>
                    <a:pt x="331" y="221"/>
                    <a:pt x="0" y="1039"/>
                    <a:pt x="435" y="1440"/>
                  </a:cubicBezTo>
                </a:path>
              </a:pathLst>
            </a:custGeom>
            <a:noFill/>
            <a:ln cap="flat" cmpd="sng" w="9525">
              <a:solidFill>
                <a:srgbClr val="FFFFFF">
                  <a:alpha val="9800"/>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73" name="Google Shape;73;g103cbf396d8_0_4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03cbf396d8_0_4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103cbf396d8_0_49"/>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rgbClr val="FFFFFF">
                  <a:alpha val="9800"/>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03cbf396d8_0_4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rgbClr val="FFFFFF">
                  <a:alpha val="9800"/>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03cbf396d8_0_4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rgbClr val="FFFFFF">
                  <a:alpha val="9800"/>
                </a:srgb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03cbf396d8_0_49"/>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03cbf396d8_0_4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03cbf396d8_0_4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03cbf396d8_0_49"/>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03cbf396d8_0_4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03cbf396d8_0_49"/>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03cbf396d8_0_4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03cbf396d8_0_49"/>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86" name="Google Shape;86;g103cbf396d8_0_4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03cbf396d8_0_49"/>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rgbClr val="FFFFFF">
                  <a:alpha val="9800"/>
                </a:srgb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03cbf396d8_0_49"/>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rgbClr val="FFFFFF">
                  <a:alpha val="9800"/>
                </a:srgb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103cbf396d8_0_49"/>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03cbf396d8_0_4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03cbf396d8_0_4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03cbf396d8_0_4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rgbClr val="FFFFFF">
                  <a:alpha val="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05535721e5_1_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Credit Modules Risk Models.</a:t>
            </a:r>
            <a:endParaRPr/>
          </a:p>
        </p:txBody>
      </p:sp>
      <p:graphicFrame>
        <p:nvGraphicFramePr>
          <p:cNvPr id="263" name="Google Shape;263;g105535721e5_1_15"/>
          <p:cNvGraphicFramePr/>
          <p:nvPr/>
        </p:nvGraphicFramePr>
        <p:xfrm>
          <a:off x="952500" y="1429760"/>
          <a:ext cx="3000000" cy="3000000"/>
        </p:xfrm>
        <a:graphic>
          <a:graphicData uri="http://schemas.openxmlformats.org/drawingml/2006/table">
            <a:tbl>
              <a:tblPr>
                <a:noFill/>
                <a:tableStyleId>{10D20164-39D3-4EE0-932C-98943C40AD28}</a:tableStyleId>
              </a:tblPr>
              <a:tblGrid>
                <a:gridCol w="1714500"/>
                <a:gridCol w="1714500"/>
                <a:gridCol w="1714500"/>
                <a:gridCol w="1714500"/>
                <a:gridCol w="1714500"/>
                <a:gridCol w="1714500"/>
              </a:tblGrid>
              <a:tr h="500250">
                <a:tc>
                  <a:txBody>
                    <a:bodyPr/>
                    <a:lstStyle/>
                    <a:p>
                      <a:pPr indent="0" lvl="0" marL="0" rtl="0" algn="l">
                        <a:spcBef>
                          <a:spcPts val="0"/>
                        </a:spcBef>
                        <a:spcAft>
                          <a:spcPts val="0"/>
                        </a:spcAft>
                        <a:buNone/>
                      </a:pPr>
                      <a:r>
                        <a:rPr lang="en-US" sz="1100">
                          <a:solidFill>
                            <a:srgbClr val="FFFFFF"/>
                          </a:solidFill>
                        </a:rPr>
                        <a:t>Risk</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Description</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Likelihood</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Impact</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Score</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Mitigation Strategy</a:t>
                      </a:r>
                      <a:endParaRPr sz="1100">
                        <a:solidFill>
                          <a:srgbClr val="FFFFFF"/>
                        </a:solidFill>
                      </a:endParaRPr>
                    </a:p>
                  </a:txBody>
                  <a:tcPr marT="91425" marB="91425" marR="91425" marL="91425"/>
                </a:tc>
              </a:tr>
              <a:tr h="936850">
                <a:tc>
                  <a:txBody>
                    <a:bodyPr/>
                    <a:lstStyle/>
                    <a:p>
                      <a:pPr indent="0" lvl="0" marL="0" rtl="0" algn="l">
                        <a:spcBef>
                          <a:spcPts val="0"/>
                        </a:spcBef>
                        <a:spcAft>
                          <a:spcPts val="0"/>
                        </a:spcAft>
                        <a:buNone/>
                      </a:pPr>
                      <a:r>
                        <a:rPr lang="en-US" sz="1100">
                          <a:solidFill>
                            <a:srgbClr val="FFFFFF"/>
                          </a:solidFill>
                        </a:rPr>
                        <a:t>1</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Card number is not valid or is not present in the system</a:t>
                      </a:r>
                      <a:endParaRPr sz="1100">
                        <a:solidFill>
                          <a:srgbClr val="FFFFFF"/>
                        </a:solidFill>
                      </a:endParaRPr>
                    </a:p>
                    <a:p>
                      <a:pPr indent="0" lvl="0" marL="0" rtl="0" algn="l">
                        <a:spcBef>
                          <a:spcPts val="0"/>
                        </a:spcBef>
                        <a:spcAft>
                          <a:spcPts val="0"/>
                        </a:spcAft>
                        <a:buNone/>
                      </a:pPr>
                      <a:r>
                        <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1</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4</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4</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Given the low likelihood we accept the risk, and reject the transaction</a:t>
                      </a:r>
                      <a:endParaRPr sz="1100">
                        <a:solidFill>
                          <a:srgbClr val="FFFFFF"/>
                        </a:solidFill>
                      </a:endParaRPr>
                    </a:p>
                  </a:txBody>
                  <a:tcPr marT="91425" marB="91425" marR="91425" marL="91425"/>
                </a:tc>
              </a:tr>
              <a:tr h="936850">
                <a:tc>
                  <a:txBody>
                    <a:bodyPr/>
                    <a:lstStyle/>
                    <a:p>
                      <a:pPr indent="0" lvl="0" marL="0" rtl="0" algn="l">
                        <a:spcBef>
                          <a:spcPts val="0"/>
                        </a:spcBef>
                        <a:spcAft>
                          <a:spcPts val="0"/>
                        </a:spcAft>
                        <a:buNone/>
                      </a:pPr>
                      <a:r>
                        <a:rPr lang="en-US" sz="1100">
                          <a:solidFill>
                            <a:srgbClr val="FFFFFF"/>
                          </a:solidFill>
                        </a:rPr>
                        <a:t>2</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Card security pin is not valid</a:t>
                      </a:r>
                      <a:endParaRPr sz="1100">
                        <a:solidFill>
                          <a:srgbClr val="FFFFFF"/>
                        </a:solidFill>
                      </a:endParaRPr>
                    </a:p>
                    <a:p>
                      <a:pPr indent="0" lvl="0" marL="0" rtl="0" algn="l">
                        <a:spcBef>
                          <a:spcPts val="0"/>
                        </a:spcBef>
                        <a:spcAft>
                          <a:spcPts val="0"/>
                        </a:spcAft>
                        <a:buNone/>
                      </a:pPr>
                      <a:r>
                        <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3</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2</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5</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Reject the transaction and inform the user of incorrect transaction</a:t>
                      </a:r>
                      <a:endParaRPr sz="1100">
                        <a:solidFill>
                          <a:srgbClr val="FFFFFF"/>
                        </a:solidFill>
                      </a:endParaRPr>
                    </a:p>
                  </a:txBody>
                  <a:tcPr marT="91425" marB="91425" marR="91425" marL="91425"/>
                </a:tc>
              </a:tr>
              <a:tr h="1096800">
                <a:tc>
                  <a:txBody>
                    <a:bodyPr/>
                    <a:lstStyle/>
                    <a:p>
                      <a:pPr indent="0" lvl="0" marL="0" rtl="0" algn="l">
                        <a:spcBef>
                          <a:spcPts val="0"/>
                        </a:spcBef>
                        <a:spcAft>
                          <a:spcPts val="0"/>
                        </a:spcAft>
                        <a:buNone/>
                      </a:pPr>
                      <a:r>
                        <a:rPr lang="en-US" sz="1100">
                          <a:solidFill>
                            <a:srgbClr val="FFFFFF"/>
                          </a:solidFill>
                        </a:rPr>
                        <a:t>3</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Card holders name is not valid</a:t>
                      </a:r>
                      <a:endParaRPr sz="1100">
                        <a:solidFill>
                          <a:srgbClr val="FFFFFF"/>
                        </a:solidFill>
                      </a:endParaRPr>
                    </a:p>
                    <a:p>
                      <a:pPr indent="0" lvl="0" marL="0" rtl="0" algn="l">
                        <a:spcBef>
                          <a:spcPts val="0"/>
                        </a:spcBef>
                        <a:spcAft>
                          <a:spcPts val="0"/>
                        </a:spcAft>
                        <a:buNone/>
                      </a:pPr>
                      <a:r>
                        <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1</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2</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2</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Bank accepts the risk while informing the user to review before final approval</a:t>
                      </a:r>
                      <a:endParaRPr sz="1100">
                        <a:solidFill>
                          <a:srgbClr val="FFFFFF"/>
                        </a:solidFill>
                      </a:endParaRPr>
                    </a:p>
                    <a:p>
                      <a:pPr indent="0" lvl="0" marL="0" rtl="0" algn="l">
                        <a:spcBef>
                          <a:spcPts val="0"/>
                        </a:spcBef>
                        <a:spcAft>
                          <a:spcPts val="0"/>
                        </a:spcAft>
                        <a:buNone/>
                      </a:pPr>
                      <a:r>
                        <a:t/>
                      </a:r>
                      <a:endParaRPr sz="1100">
                        <a:solidFill>
                          <a:srgbClr val="FFFFFF"/>
                        </a:solidFill>
                      </a:endParaRPr>
                    </a:p>
                  </a:txBody>
                  <a:tcPr marT="91425" marB="91425" marR="91425" marL="91425"/>
                </a:tc>
              </a:tr>
              <a:tr h="1896550">
                <a:tc>
                  <a:txBody>
                    <a:bodyPr/>
                    <a:lstStyle/>
                    <a:p>
                      <a:pPr indent="0" lvl="0" marL="0" rtl="0" algn="l">
                        <a:spcBef>
                          <a:spcPts val="0"/>
                        </a:spcBef>
                        <a:spcAft>
                          <a:spcPts val="0"/>
                        </a:spcAft>
                        <a:buNone/>
                      </a:pPr>
                      <a:r>
                        <a:rPr lang="en-US" sz="1100">
                          <a:solidFill>
                            <a:srgbClr val="FFFFFF"/>
                          </a:solidFill>
                        </a:rPr>
                        <a:t>4</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Insufficient balance</a:t>
                      </a:r>
                      <a:endParaRPr sz="1100">
                        <a:solidFill>
                          <a:srgbClr val="FFFFFF"/>
                        </a:solidFill>
                      </a:endParaRPr>
                    </a:p>
                    <a:p>
                      <a:pPr indent="0" lvl="0" marL="0" rtl="0" algn="l">
                        <a:spcBef>
                          <a:spcPts val="0"/>
                        </a:spcBef>
                        <a:spcAft>
                          <a:spcPts val="0"/>
                        </a:spcAft>
                        <a:buNone/>
                      </a:pPr>
                      <a:r>
                        <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2</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5</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10</a:t>
                      </a:r>
                      <a:endParaRPr sz="1100">
                        <a:solidFill>
                          <a:srgbClr val="FFFFFF"/>
                        </a:solidFill>
                      </a:endParaRPr>
                    </a:p>
                  </a:txBody>
                  <a:tcPr marT="91425" marB="91425" marR="91425" marL="91425"/>
                </a:tc>
                <a:tc>
                  <a:txBody>
                    <a:bodyPr/>
                    <a:lstStyle/>
                    <a:p>
                      <a:pPr indent="0" lvl="0" marL="0" rtl="0" algn="l">
                        <a:spcBef>
                          <a:spcPts val="0"/>
                        </a:spcBef>
                        <a:spcAft>
                          <a:spcPts val="0"/>
                        </a:spcAft>
                        <a:buNone/>
                      </a:pPr>
                      <a:r>
                        <a:rPr lang="en-US" sz="1100">
                          <a:solidFill>
                            <a:srgbClr val="FFFFFF"/>
                          </a:solidFill>
                        </a:rPr>
                        <a:t>If customer in good standing(external logic) and less than a certain threshold accept risk else Reject transaction. Also add a point for good standing calculation in there future</a:t>
                      </a:r>
                      <a:endParaRPr sz="1100">
                        <a:solidFill>
                          <a:srgbClr val="FFFFFF"/>
                        </a:solidFill>
                      </a:endParaRPr>
                    </a:p>
                    <a:p>
                      <a:pPr indent="0" lvl="0" marL="0" rtl="0" algn="l">
                        <a:spcBef>
                          <a:spcPts val="0"/>
                        </a:spcBef>
                        <a:spcAft>
                          <a:spcPts val="0"/>
                        </a:spcAft>
                        <a:buNone/>
                      </a:pPr>
                      <a:r>
                        <a:t/>
                      </a:r>
                      <a:endParaRPr sz="1100">
                        <a:solidFill>
                          <a:srgbClr val="FFFFFF"/>
                        </a:solidFil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05535721e5_1_25"/>
          <p:cNvSpPr txBox="1"/>
          <p:nvPr>
            <p:ph type="title"/>
          </p:nvPr>
        </p:nvSpPr>
        <p:spPr>
          <a:xfrm>
            <a:off x="34135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Credit Modules Unit Tests</a:t>
            </a:r>
            <a:endParaRPr/>
          </a:p>
        </p:txBody>
      </p:sp>
      <p:graphicFrame>
        <p:nvGraphicFramePr>
          <p:cNvPr id="269" name="Google Shape;269;g105535721e5_1_25"/>
          <p:cNvGraphicFramePr/>
          <p:nvPr/>
        </p:nvGraphicFramePr>
        <p:xfrm>
          <a:off x="430525" y="1369285"/>
          <a:ext cx="3000000" cy="3000000"/>
        </p:xfrm>
        <a:graphic>
          <a:graphicData uri="http://schemas.openxmlformats.org/drawingml/2006/table">
            <a:tbl>
              <a:tblPr>
                <a:noFill/>
                <a:tableStyleId>{10D20164-39D3-4EE0-932C-98943C40AD28}</a:tableStyleId>
              </a:tblPr>
              <a:tblGrid>
                <a:gridCol w="1043050"/>
                <a:gridCol w="4426900"/>
                <a:gridCol w="1124375"/>
                <a:gridCol w="4345575"/>
              </a:tblGrid>
              <a:tr h="380975">
                <a:tc>
                  <a:txBody>
                    <a:bodyPr/>
                    <a:lstStyle/>
                    <a:p>
                      <a:pPr indent="0" lvl="0" marL="0" rtl="0" algn="l">
                        <a:spcBef>
                          <a:spcPts val="0"/>
                        </a:spcBef>
                        <a:spcAft>
                          <a:spcPts val="0"/>
                        </a:spcAft>
                        <a:buNone/>
                      </a:pPr>
                      <a:r>
                        <a:rPr lang="en-US" sz="1300">
                          <a:solidFill>
                            <a:srgbClr val="FFFFFF"/>
                          </a:solidFill>
                        </a:rPr>
                        <a:t>Risk</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Description</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Score</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Tests</a:t>
                      </a:r>
                      <a:endParaRPr sz="1300">
                        <a:solidFill>
                          <a:srgbClr val="FFFFFF"/>
                        </a:solidFill>
                      </a:endParaRPr>
                    </a:p>
                  </a:txBody>
                  <a:tcPr marT="91425" marB="91425" marR="91425" marL="91425"/>
                </a:tc>
              </a:tr>
              <a:tr h="1021050">
                <a:tc>
                  <a:txBody>
                    <a:bodyPr/>
                    <a:lstStyle/>
                    <a:p>
                      <a:pPr indent="0" lvl="0" marL="0" rtl="0" algn="l">
                        <a:spcBef>
                          <a:spcPts val="0"/>
                        </a:spcBef>
                        <a:spcAft>
                          <a:spcPts val="0"/>
                        </a:spcAft>
                        <a:buNone/>
                      </a:pPr>
                      <a:r>
                        <a:rPr lang="en-US" sz="1300">
                          <a:solidFill>
                            <a:srgbClr val="FFFFFF"/>
                          </a:solidFill>
                        </a:rPr>
                        <a:t>1</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Card number is not valid or is not present in the system</a:t>
                      </a:r>
                      <a:endParaRPr sz="1300">
                        <a:solidFill>
                          <a:srgbClr val="FFFFFF"/>
                        </a:solidFill>
                      </a:endParaRPr>
                    </a:p>
                    <a:p>
                      <a:pPr indent="0" lvl="0" marL="0" rtl="0" algn="l">
                        <a:spcBef>
                          <a:spcPts val="0"/>
                        </a:spcBef>
                        <a:spcAft>
                          <a:spcPts val="0"/>
                        </a:spcAft>
                        <a:buNone/>
                      </a:pPr>
                      <a:r>
                        <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4</a:t>
                      </a:r>
                      <a:endParaRPr sz="1300">
                        <a:solidFill>
                          <a:srgbClr val="FFFFFF"/>
                        </a:solidFill>
                      </a:endParaRPr>
                    </a:p>
                  </a:txBody>
                  <a:tcPr marT="91425" marB="91425" marR="91425" marL="91425"/>
                </a:tc>
                <a:tc>
                  <a:txBody>
                    <a:bodyPr/>
                    <a:lstStyle/>
                    <a:p>
                      <a:pPr indent="-311150" lvl="0" marL="457200" rtl="0" algn="l">
                        <a:spcBef>
                          <a:spcPts val="0"/>
                        </a:spcBef>
                        <a:spcAft>
                          <a:spcPts val="0"/>
                        </a:spcAft>
                        <a:buClr>
                          <a:srgbClr val="FFFFFF"/>
                        </a:buClr>
                        <a:buSzPts val="1300"/>
                        <a:buAutoNum type="arabicPeriod"/>
                      </a:pPr>
                      <a:r>
                        <a:rPr lang="en-US" sz="1300">
                          <a:solidFill>
                            <a:srgbClr val="FFFFFF"/>
                          </a:solidFill>
                        </a:rPr>
                        <a:t>test_reject_transaction_if_missing_param</a:t>
                      </a:r>
                      <a:endParaRPr sz="1300">
                        <a:solidFill>
                          <a:srgbClr val="FFFFFF"/>
                        </a:solidFill>
                      </a:endParaRPr>
                    </a:p>
                  </a:txBody>
                  <a:tcPr marT="91425" marB="91425" marR="91425" marL="91425"/>
                </a:tc>
              </a:tr>
              <a:tr h="975325">
                <a:tc>
                  <a:txBody>
                    <a:bodyPr/>
                    <a:lstStyle/>
                    <a:p>
                      <a:pPr indent="0" lvl="0" marL="0" rtl="0" algn="l">
                        <a:spcBef>
                          <a:spcPts val="0"/>
                        </a:spcBef>
                        <a:spcAft>
                          <a:spcPts val="0"/>
                        </a:spcAft>
                        <a:buNone/>
                      </a:pPr>
                      <a:r>
                        <a:rPr lang="en-US" sz="1300">
                          <a:solidFill>
                            <a:srgbClr val="FFFFFF"/>
                          </a:solidFill>
                        </a:rPr>
                        <a:t>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Card security pin is not valid</a:t>
                      </a:r>
                      <a:endParaRPr sz="1300">
                        <a:solidFill>
                          <a:srgbClr val="FFFFFF"/>
                        </a:solidFill>
                      </a:endParaRPr>
                    </a:p>
                    <a:p>
                      <a:pPr indent="0" lvl="0" marL="0" rtl="0" algn="l">
                        <a:spcBef>
                          <a:spcPts val="0"/>
                        </a:spcBef>
                        <a:spcAft>
                          <a:spcPts val="0"/>
                        </a:spcAft>
                        <a:buNone/>
                      </a:pPr>
                      <a:r>
                        <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5</a:t>
                      </a:r>
                      <a:endParaRPr sz="1300">
                        <a:solidFill>
                          <a:srgbClr val="FFFFFF"/>
                        </a:solidFill>
                      </a:endParaRPr>
                    </a:p>
                  </a:txBody>
                  <a:tcPr marT="91425" marB="91425" marR="91425" marL="91425"/>
                </a:tc>
                <a:tc>
                  <a:txBody>
                    <a:bodyPr/>
                    <a:lstStyle/>
                    <a:p>
                      <a:pPr indent="-311150" lvl="0" marL="457200" rtl="0" algn="l">
                        <a:spcBef>
                          <a:spcPts val="0"/>
                        </a:spcBef>
                        <a:spcAft>
                          <a:spcPts val="0"/>
                        </a:spcAft>
                        <a:buClr>
                          <a:srgbClr val="FFFFFF"/>
                        </a:buClr>
                        <a:buSzPts val="1300"/>
                        <a:buAutoNum type="arabicPeriod"/>
                      </a:pPr>
                      <a:r>
                        <a:rPr lang="en-US" sz="1300">
                          <a:solidFill>
                            <a:srgbClr val="FFFFFF"/>
                          </a:solidFill>
                        </a:rPr>
                        <a:t>test_reject_transaction_if_missing_param</a:t>
                      </a:r>
                      <a:endParaRPr sz="1300">
                        <a:solidFill>
                          <a:srgbClr val="FFFFFF"/>
                        </a:solidFill>
                      </a:endParaRPr>
                    </a:p>
                    <a:p>
                      <a:pPr indent="-311150" lvl="0" marL="457200" rtl="0" algn="l">
                        <a:spcBef>
                          <a:spcPts val="0"/>
                        </a:spcBef>
                        <a:spcAft>
                          <a:spcPts val="0"/>
                        </a:spcAft>
                        <a:buClr>
                          <a:srgbClr val="FFFFFF"/>
                        </a:buClr>
                        <a:buSzPts val="1300"/>
                        <a:buAutoNum type="arabicPeriod"/>
                      </a:pPr>
                      <a:r>
                        <a:rPr lang="en-US" sz="1300">
                          <a:solidFill>
                            <a:srgbClr val="FFFFFF"/>
                          </a:solidFill>
                        </a:rPr>
                        <a:t>test_reject_transaction_if_invalid_pin</a:t>
                      </a:r>
                      <a:endParaRPr sz="1300">
                        <a:solidFill>
                          <a:srgbClr val="FFFFFF"/>
                        </a:solidFill>
                      </a:endParaRPr>
                    </a:p>
                    <a:p>
                      <a:pPr indent="-311150" lvl="0" marL="457200" rtl="0" algn="l">
                        <a:spcBef>
                          <a:spcPts val="0"/>
                        </a:spcBef>
                        <a:spcAft>
                          <a:spcPts val="0"/>
                        </a:spcAft>
                        <a:buClr>
                          <a:srgbClr val="FFFFFF"/>
                        </a:buClr>
                        <a:buSzPts val="1300"/>
                        <a:buAutoNum type="arabicPeriod"/>
                      </a:pPr>
                      <a:r>
                        <a:rPr lang="en-US" sz="1300">
                          <a:solidFill>
                            <a:srgbClr val="FFFFFF"/>
                          </a:solidFill>
                        </a:rPr>
                        <a:t>test_accept_if_pin_valid</a:t>
                      </a:r>
                      <a:endParaRPr sz="1300">
                        <a:solidFill>
                          <a:srgbClr val="FFFFFF"/>
                        </a:solidFill>
                      </a:endParaRPr>
                    </a:p>
                  </a:txBody>
                  <a:tcPr marT="91425" marB="91425" marR="91425" marL="91425"/>
                </a:tc>
              </a:tr>
              <a:tr h="975325">
                <a:tc>
                  <a:txBody>
                    <a:bodyPr/>
                    <a:lstStyle/>
                    <a:p>
                      <a:pPr indent="0" lvl="0" marL="0" rtl="0" algn="l">
                        <a:spcBef>
                          <a:spcPts val="0"/>
                        </a:spcBef>
                        <a:spcAft>
                          <a:spcPts val="0"/>
                        </a:spcAft>
                        <a:buNone/>
                      </a:pPr>
                      <a:r>
                        <a:rPr lang="en-US" sz="1300">
                          <a:solidFill>
                            <a:srgbClr val="FFFFFF"/>
                          </a:solidFill>
                        </a:rPr>
                        <a:t>3</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Card holders name is not valid</a:t>
                      </a:r>
                      <a:endParaRPr sz="1300">
                        <a:solidFill>
                          <a:srgbClr val="FFFFFF"/>
                        </a:solidFill>
                      </a:endParaRPr>
                    </a:p>
                    <a:p>
                      <a:pPr indent="0" lvl="0" marL="0" rtl="0" algn="l">
                        <a:spcBef>
                          <a:spcPts val="0"/>
                        </a:spcBef>
                        <a:spcAft>
                          <a:spcPts val="0"/>
                        </a:spcAft>
                        <a:buNone/>
                      </a:pPr>
                      <a:r>
                        <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2</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300">
                        <a:solidFill>
                          <a:srgbClr val="FFFFFF"/>
                        </a:solidFill>
                      </a:endParaRPr>
                    </a:p>
                  </a:txBody>
                  <a:tcPr marT="91425" marB="91425" marR="91425" marL="91425"/>
                </a:tc>
              </a:tr>
              <a:tr h="1172500">
                <a:tc>
                  <a:txBody>
                    <a:bodyPr/>
                    <a:lstStyle/>
                    <a:p>
                      <a:pPr indent="0" lvl="0" marL="0" rtl="0" algn="l">
                        <a:spcBef>
                          <a:spcPts val="0"/>
                        </a:spcBef>
                        <a:spcAft>
                          <a:spcPts val="0"/>
                        </a:spcAft>
                        <a:buNone/>
                      </a:pPr>
                      <a:r>
                        <a:rPr lang="en-US" sz="1300">
                          <a:solidFill>
                            <a:srgbClr val="FFFFFF"/>
                          </a:solidFill>
                        </a:rPr>
                        <a:t>4</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Insufficient balance</a:t>
                      </a:r>
                      <a:endParaRPr sz="1300">
                        <a:solidFill>
                          <a:srgbClr val="FFFFFF"/>
                        </a:solidFill>
                      </a:endParaRPr>
                    </a:p>
                    <a:p>
                      <a:pPr indent="0" lvl="0" marL="0" rtl="0" algn="l">
                        <a:spcBef>
                          <a:spcPts val="0"/>
                        </a:spcBef>
                        <a:spcAft>
                          <a:spcPts val="0"/>
                        </a:spcAft>
                        <a:buNone/>
                      </a:pPr>
                      <a:r>
                        <a:t/>
                      </a:r>
                      <a:endParaRPr sz="1300">
                        <a:solidFill>
                          <a:srgbClr val="FFFFFF"/>
                        </a:solidFill>
                      </a:endParaRPr>
                    </a:p>
                  </a:txBody>
                  <a:tcPr marT="91425" marB="91425" marR="91425" marL="91425"/>
                </a:tc>
                <a:tc>
                  <a:txBody>
                    <a:bodyPr/>
                    <a:lstStyle/>
                    <a:p>
                      <a:pPr indent="0" lvl="0" marL="0" rtl="0" algn="l">
                        <a:spcBef>
                          <a:spcPts val="0"/>
                        </a:spcBef>
                        <a:spcAft>
                          <a:spcPts val="0"/>
                        </a:spcAft>
                        <a:buNone/>
                      </a:pPr>
                      <a:r>
                        <a:rPr lang="en-US" sz="1300">
                          <a:solidFill>
                            <a:srgbClr val="FFFFFF"/>
                          </a:solidFill>
                        </a:rPr>
                        <a:t>10</a:t>
                      </a:r>
                      <a:endParaRPr sz="1300">
                        <a:solidFill>
                          <a:srgbClr val="FFFFFF"/>
                        </a:solidFill>
                      </a:endParaRPr>
                    </a:p>
                  </a:txBody>
                  <a:tcPr marT="91425" marB="91425" marR="91425" marL="91425"/>
                </a:tc>
                <a:tc>
                  <a:txBody>
                    <a:bodyPr/>
                    <a:lstStyle/>
                    <a:p>
                      <a:pPr indent="-311150" lvl="0" marL="457200" rtl="0" algn="l">
                        <a:spcBef>
                          <a:spcPts val="0"/>
                        </a:spcBef>
                        <a:spcAft>
                          <a:spcPts val="0"/>
                        </a:spcAft>
                        <a:buClr>
                          <a:srgbClr val="FFFFFF"/>
                        </a:buClr>
                        <a:buSzPts val="1300"/>
                        <a:buAutoNum type="arabicPeriod"/>
                      </a:pPr>
                      <a:r>
                        <a:rPr lang="en-US" sz="1300">
                          <a:solidFill>
                            <a:srgbClr val="FFFFFF"/>
                          </a:solidFill>
                        </a:rPr>
                        <a:t>test_reject_transaction_if_tran_more_than_balance</a:t>
                      </a:r>
                      <a:endParaRPr sz="1300">
                        <a:solidFill>
                          <a:srgbClr val="FFFFFF"/>
                        </a:solidFill>
                      </a:endParaRPr>
                    </a:p>
                    <a:p>
                      <a:pPr indent="-311150" lvl="0" marL="457200" rtl="0" algn="l">
                        <a:spcBef>
                          <a:spcPts val="0"/>
                        </a:spcBef>
                        <a:spcAft>
                          <a:spcPts val="0"/>
                        </a:spcAft>
                        <a:buClr>
                          <a:srgbClr val="FFFFFF"/>
                        </a:buClr>
                        <a:buSzPts val="1300"/>
                        <a:buAutoNum type="arabicPeriod"/>
                      </a:pPr>
                      <a:r>
                        <a:rPr lang="en-US" sz="1300">
                          <a:solidFill>
                            <a:srgbClr val="FFFFFF"/>
                          </a:solidFill>
                        </a:rPr>
                        <a:t>test_aprove_transaction_when_tran_less_than_balance</a:t>
                      </a:r>
                      <a:endParaRPr sz="1300">
                        <a:solidFill>
                          <a:srgbClr val="FFFFFF"/>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05535721e5_1_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Credit Transaction Integration Tests</a:t>
            </a:r>
            <a:endParaRPr/>
          </a:p>
        </p:txBody>
      </p:sp>
      <p:sp>
        <p:nvSpPr>
          <p:cNvPr id="275" name="Google Shape;275;g105535721e5_1_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Scenario 1:</a:t>
            </a:r>
            <a:r>
              <a:rPr lang="en-US"/>
              <a:t> Card Number and Pin mismatch.</a:t>
            </a:r>
            <a:endParaRPr/>
          </a:p>
          <a:p>
            <a:pPr indent="0" lvl="0" marL="0" rtl="0" algn="l">
              <a:spcBef>
                <a:spcPts val="1600"/>
              </a:spcBef>
              <a:spcAft>
                <a:spcPts val="0"/>
              </a:spcAft>
              <a:buNone/>
            </a:pPr>
            <a:r>
              <a:rPr lang="en-US"/>
              <a:t>	The transaction will fail as we need to have the right card number and pin number for the transaction.</a:t>
            </a:r>
            <a:endParaRPr/>
          </a:p>
          <a:p>
            <a:pPr indent="0" lvl="0" marL="0" rtl="0" algn="l">
              <a:spcBef>
                <a:spcPts val="1600"/>
              </a:spcBef>
              <a:spcAft>
                <a:spcPts val="0"/>
              </a:spcAft>
              <a:buNone/>
            </a:pPr>
            <a:r>
              <a:rPr b="1" lang="en-US"/>
              <a:t>Scenario 2: </a:t>
            </a:r>
            <a:r>
              <a:rPr lang="en-US"/>
              <a:t>Insufficient Balance.</a:t>
            </a:r>
            <a:endParaRPr/>
          </a:p>
          <a:p>
            <a:pPr indent="0" lvl="0" marL="0" rtl="0" algn="l">
              <a:spcBef>
                <a:spcPts val="1600"/>
              </a:spcBef>
              <a:spcAft>
                <a:spcPts val="0"/>
              </a:spcAft>
              <a:buNone/>
            </a:pPr>
            <a:r>
              <a:rPr lang="en-US"/>
              <a:t>	The transaction will fail as we need to have enough balance to make the </a:t>
            </a:r>
            <a:endParaRPr/>
          </a:p>
          <a:p>
            <a:pPr indent="0" lvl="0" marL="0" rtl="0" algn="l">
              <a:spcBef>
                <a:spcPts val="1600"/>
              </a:spcBef>
              <a:spcAft>
                <a:spcPts val="0"/>
              </a:spcAft>
              <a:buNone/>
            </a:pPr>
            <a:r>
              <a:rPr lang="en-US"/>
              <a:t>transaction</a:t>
            </a:r>
            <a:endParaRPr/>
          </a:p>
          <a:p>
            <a:pPr indent="0" lvl="0" marL="0" rtl="0" algn="l">
              <a:spcBef>
                <a:spcPts val="1600"/>
              </a:spcBef>
              <a:spcAft>
                <a:spcPts val="0"/>
              </a:spcAft>
              <a:buNone/>
            </a:pPr>
            <a:r>
              <a:rPr b="1" lang="en-US"/>
              <a:t>Scenario 3:</a:t>
            </a:r>
            <a:r>
              <a:rPr lang="en-US"/>
              <a:t> Right credential and sufficient balance.</a:t>
            </a:r>
            <a:endParaRPr/>
          </a:p>
          <a:p>
            <a:pPr indent="0" lvl="0" marL="0" rtl="0" algn="l">
              <a:spcBef>
                <a:spcPts val="1600"/>
              </a:spcBef>
              <a:spcAft>
                <a:spcPts val="1600"/>
              </a:spcAft>
              <a:buNone/>
            </a:pPr>
            <a:r>
              <a:rPr lang="en-US"/>
              <a:t>	All required condition for a transaction are met.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06bf3c235d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1" name="Google Shape;281;g106bf3c235d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282" name="Google Shape;282;g106bf3c235d_0_0"/>
          <p:cNvPicPr preferRelativeResize="0"/>
          <p:nvPr/>
        </p:nvPicPr>
        <p:blipFill>
          <a:blip r:embed="rId3">
            <a:alphaModFix/>
          </a:blip>
          <a:stretch>
            <a:fillRect/>
          </a:stretch>
        </p:blipFill>
        <p:spPr>
          <a:xfrm>
            <a:off x="85725" y="438013"/>
            <a:ext cx="12020550" cy="6181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g105535721e5_0_13"/>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g105535721e5_0_13"/>
          <p:cNvSpPr/>
          <p:nvPr/>
        </p:nvSpPr>
        <p:spPr>
          <a:xfrm>
            <a:off x="0" y="0"/>
            <a:ext cx="2013600"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g105535721e5_0_13"/>
          <p:cNvSpPr/>
          <p:nvPr>
            <p:ph type="title"/>
          </p:nvPr>
        </p:nvSpPr>
        <p:spPr>
          <a:xfrm>
            <a:off x="640080" y="2074363"/>
            <a:ext cx="2752500" cy="27093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b="1" i="0" lang="en-US" sz="2600" u="none" strike="noStrike">
                <a:solidFill>
                  <a:srgbClr val="FFFFFF"/>
                </a:solidFill>
                <a:latin typeface="Calibri"/>
                <a:ea typeface="Calibri"/>
                <a:cs typeface="Calibri"/>
                <a:sym typeface="Calibri"/>
              </a:rPr>
              <a:t>                                               Screenshot and User Interaction</a:t>
            </a:r>
            <a:endParaRPr sz="2600">
              <a:solidFill>
                <a:srgbClr val="FFFFFF"/>
              </a:solidFill>
              <a:latin typeface="Calibri"/>
              <a:ea typeface="Calibri"/>
              <a:cs typeface="Calibri"/>
              <a:sym typeface="Calibri"/>
            </a:endParaRPr>
          </a:p>
        </p:txBody>
      </p:sp>
      <p:pic>
        <p:nvPicPr>
          <p:cNvPr id="290" name="Google Shape;290;g105535721e5_0_13"/>
          <p:cNvPicPr preferRelativeResize="0"/>
          <p:nvPr>
            <p:ph idx="1" type="body"/>
          </p:nvPr>
        </p:nvPicPr>
        <p:blipFill rotWithShape="1">
          <a:blip r:embed="rId3">
            <a:alphaModFix/>
          </a:blip>
          <a:srcRect b="0" l="0" r="0" t="0"/>
          <a:stretch/>
        </p:blipFill>
        <p:spPr>
          <a:xfrm>
            <a:off x="3586625" y="627900"/>
            <a:ext cx="8483400" cy="5386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6c6c022f8_6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Link to the project repo 	</a:t>
            </a:r>
            <a:endParaRPr/>
          </a:p>
        </p:txBody>
      </p:sp>
      <p:sp>
        <p:nvSpPr>
          <p:cNvPr id="296" name="Google Shape;296;g106c6c022f8_6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u="sng">
                <a:solidFill>
                  <a:schemeClr val="hlink"/>
                </a:solidFill>
                <a:hlinkClick r:id="rId3"/>
              </a:rPr>
              <a:t>https://github.com/parekhdevang/Bank-app</a:t>
            </a:r>
            <a:r>
              <a:rPr lang="en-US"/>
              <a:t> </a:t>
            </a:r>
            <a:br>
              <a:rPr lang="en-US"/>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pic>
        <p:nvPicPr>
          <p:cNvPr id="301" name="Google Shape;301;p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
          <p:cNvSpPr/>
          <p:nvPr/>
        </p:nvSpPr>
        <p:spPr>
          <a:xfrm>
            <a:off x="0" y="-1"/>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2"/>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Graph on document with pen" id="99" name="Google Shape;99;p2"/>
          <p:cNvPicPr preferRelativeResize="0"/>
          <p:nvPr/>
        </p:nvPicPr>
        <p:blipFill rotWithShape="1">
          <a:blip r:embed="rId3">
            <a:alphaModFix amt="60000"/>
          </a:blip>
          <a:srcRect b="14220" l="0" r="0" t="1511"/>
          <a:stretch/>
        </p:blipFill>
        <p:spPr>
          <a:xfrm>
            <a:off x="-1" y="10"/>
            <a:ext cx="12192001" cy="6857990"/>
          </a:xfrm>
          <a:prstGeom prst="rect">
            <a:avLst/>
          </a:prstGeom>
          <a:noFill/>
          <a:ln>
            <a:noFill/>
          </a:ln>
        </p:spPr>
      </p:pic>
      <p:sp>
        <p:nvSpPr>
          <p:cNvPr id="100" name="Google Shape;100;p2"/>
          <p:cNvSpPr txBox="1"/>
          <p:nvPr>
            <p:ph type="title"/>
          </p:nvPr>
        </p:nvSpPr>
        <p:spPr>
          <a:xfrm>
            <a:off x="1198181" y="728906"/>
            <a:ext cx="9792471" cy="20570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rial"/>
              <a:buNone/>
            </a:pPr>
            <a:r>
              <a:rPr b="1" lang="en-US">
                <a:solidFill>
                  <a:srgbClr val="FFFFFF"/>
                </a:solidFill>
                <a:latin typeface="Calibri"/>
                <a:ea typeface="Calibri"/>
                <a:cs typeface="Calibri"/>
                <a:sym typeface="Calibri"/>
              </a:rPr>
              <a:t>System </a:t>
            </a:r>
            <a:r>
              <a:rPr b="1" i="0" lang="en-US" u="none" strike="noStrike">
                <a:solidFill>
                  <a:srgbClr val="FFFFFF"/>
                </a:solidFill>
                <a:latin typeface="Calibri"/>
                <a:ea typeface="Calibri"/>
                <a:cs typeface="Calibri"/>
                <a:sym typeface="Calibri"/>
              </a:rPr>
              <a:t>Introduction</a:t>
            </a:r>
            <a:endParaRPr>
              <a:solidFill>
                <a:srgbClr val="FFFFFF"/>
              </a:solidFill>
              <a:latin typeface="Calibri"/>
              <a:ea typeface="Calibri"/>
              <a:cs typeface="Calibri"/>
              <a:sym typeface="Calibri"/>
            </a:endParaRPr>
          </a:p>
        </p:txBody>
      </p:sp>
      <p:sp>
        <p:nvSpPr>
          <p:cNvPr id="101" name="Google Shape;101;p2"/>
          <p:cNvSpPr txBox="1"/>
          <p:nvPr>
            <p:ph idx="1" type="body"/>
          </p:nvPr>
        </p:nvSpPr>
        <p:spPr>
          <a:xfrm>
            <a:off x="1198181" y="2957665"/>
            <a:ext cx="9792471" cy="31714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000"/>
              <a:buChar char="●"/>
            </a:pPr>
            <a:r>
              <a:rPr b="1" i="0" lang="en-US" sz="2000" u="none" strike="noStrike">
                <a:solidFill>
                  <a:srgbClr val="FFFFFF"/>
                </a:solidFill>
              </a:rPr>
              <a:t>Bank Application </a:t>
            </a:r>
            <a:endParaRPr b="0" sz="2000">
              <a:solidFill>
                <a:srgbClr val="FFFFFF"/>
              </a:solidFill>
            </a:endParaRPr>
          </a:p>
          <a:p>
            <a:pPr indent="0" lvl="0" marL="0" rtl="0" algn="l">
              <a:lnSpc>
                <a:spcPct val="90000"/>
              </a:lnSpc>
              <a:spcBef>
                <a:spcPts val="800"/>
              </a:spcBef>
              <a:spcAft>
                <a:spcPts val="0"/>
              </a:spcAft>
              <a:buClr>
                <a:srgbClr val="FFFFFF"/>
              </a:buClr>
              <a:buSzPts val="2000"/>
              <a:buNone/>
            </a:pPr>
            <a:r>
              <a:rPr b="0" i="0" lang="en-US" sz="2000" u="none" strike="noStrike">
                <a:solidFill>
                  <a:srgbClr val="FFFFFF"/>
                </a:solidFill>
              </a:rPr>
              <a:t>A simple bank application </a:t>
            </a:r>
            <a:r>
              <a:rPr lang="en-US" sz="2000">
                <a:solidFill>
                  <a:srgbClr val="FFFFFF"/>
                </a:solidFill>
              </a:rPr>
              <a:t>that allows</a:t>
            </a:r>
            <a:r>
              <a:rPr b="0" i="0" lang="en-US" sz="2000" u="none" strike="noStrike">
                <a:solidFill>
                  <a:srgbClr val="FFFFFF"/>
                </a:solidFill>
              </a:rPr>
              <a:t> users </a:t>
            </a:r>
            <a:r>
              <a:rPr lang="en-US" sz="2000">
                <a:solidFill>
                  <a:srgbClr val="FFFFFF"/>
                </a:solidFill>
              </a:rPr>
              <a:t>to</a:t>
            </a:r>
            <a:r>
              <a:rPr b="0" i="0" lang="en-US" sz="2000" u="none" strike="noStrike">
                <a:solidFill>
                  <a:srgbClr val="FFFFFF"/>
                </a:solidFill>
              </a:rPr>
              <a:t> deposit money, withdraw money, view their balances, credit transactions</a:t>
            </a:r>
            <a:r>
              <a:rPr lang="en-US" sz="2000">
                <a:solidFill>
                  <a:srgbClr val="FFFFFF"/>
                </a:solidFill>
              </a:rPr>
              <a:t>, view </a:t>
            </a:r>
            <a:r>
              <a:rPr b="0" i="0" lang="en-US" sz="2000" u="none" strike="noStrike">
                <a:solidFill>
                  <a:srgbClr val="FFFFFF"/>
                </a:solidFill>
              </a:rPr>
              <a:t>transaction</a:t>
            </a:r>
            <a:r>
              <a:rPr lang="en-US" sz="2000">
                <a:solidFill>
                  <a:srgbClr val="FFFFFF"/>
                </a:solidFill>
              </a:rPr>
              <a:t> history and login via user authentication</a:t>
            </a:r>
            <a:r>
              <a:rPr b="0" i="0" lang="en-US" sz="2000" u="none" strike="noStrike">
                <a:solidFill>
                  <a:srgbClr val="FFFFFF"/>
                </a:solidFill>
              </a:rPr>
              <a:t>. </a:t>
            </a:r>
            <a:endParaRPr b="0" sz="2000">
              <a:solidFill>
                <a:srgbClr val="FFFFFF"/>
              </a:solidFill>
            </a:endParaRPr>
          </a:p>
          <a:p>
            <a:pPr indent="0" lvl="0" marL="0" rtl="0" algn="l">
              <a:lnSpc>
                <a:spcPct val="90000"/>
              </a:lnSpc>
              <a:spcBef>
                <a:spcPts val="1800"/>
              </a:spcBef>
              <a:spcAft>
                <a:spcPts val="1600"/>
              </a:spcAft>
              <a:buClr>
                <a:srgbClr val="FFFFFF"/>
              </a:buClr>
              <a:buSzPts val="2000"/>
              <a:buNone/>
            </a:pPr>
            <a:br>
              <a:rPr lang="en-US" sz="2000">
                <a:solidFill>
                  <a:srgbClr val="FFFFFF"/>
                </a:solidFill>
              </a:rPr>
            </a:br>
            <a:endParaRPr sz="2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3"/>
          <p:cNvSpPr txBox="1"/>
          <p:nvPr>
            <p:ph type="title"/>
          </p:nvPr>
        </p:nvSpPr>
        <p:spPr>
          <a:xfrm>
            <a:off x="886968" y="1472184"/>
            <a:ext cx="3767328" cy="45811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Calibri"/>
              <a:buNone/>
            </a:pPr>
            <a:br>
              <a:rPr b="0" lang="en-US" sz="3400"/>
            </a:br>
            <a:r>
              <a:rPr b="1" lang="en-US" sz="3400">
                <a:latin typeface="Calibri"/>
                <a:ea typeface="Calibri"/>
                <a:cs typeface="Calibri"/>
                <a:sym typeface="Calibri"/>
              </a:rPr>
              <a:t>Unique Hardware/Software needs to develop and implement this system</a:t>
            </a:r>
            <a:br>
              <a:rPr lang="en-US" sz="3400"/>
            </a:br>
            <a:endParaRPr sz="3400"/>
          </a:p>
        </p:txBody>
      </p:sp>
      <p:sp>
        <p:nvSpPr>
          <p:cNvPr id="107" name="Google Shape;107;p3"/>
          <p:cNvSpPr txBox="1"/>
          <p:nvPr>
            <p:ph idx="1" type="body"/>
          </p:nvPr>
        </p:nvSpPr>
        <p:spPr>
          <a:xfrm>
            <a:off x="5248656" y="1472184"/>
            <a:ext cx="6153912" cy="45811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b="1" i="0" lang="en-US" sz="2200" u="none" strike="noStrike"/>
              <a:t>Hardware Needs :</a:t>
            </a:r>
            <a:endParaRPr b="1" sz="2200"/>
          </a:p>
          <a:p>
            <a:pPr indent="-228600" lvl="0" marL="228600" rtl="0" algn="l">
              <a:lnSpc>
                <a:spcPct val="90000"/>
              </a:lnSpc>
              <a:spcBef>
                <a:spcPts val="1000"/>
              </a:spcBef>
              <a:spcAft>
                <a:spcPts val="1600"/>
              </a:spcAft>
              <a:buClr>
                <a:schemeClr val="lt1"/>
              </a:buClr>
              <a:buSzPts val="2200"/>
              <a:buChar char="●"/>
            </a:pPr>
            <a:r>
              <a:rPr b="0" i="0" lang="en-US" sz="2200" u="none" strike="noStrike">
                <a:latin typeface="Calibri"/>
                <a:ea typeface="Calibri"/>
                <a:cs typeface="Calibri"/>
                <a:sym typeface="Calibri"/>
              </a:rPr>
              <a:t>The user should have the app installed on their local machine. The app shall work for Python 3.9 and newer versions. The system running the application has to be maintained, monitored and patched. </a:t>
            </a:r>
            <a:br>
              <a:rPr b="0" i="0" lang="en-US" sz="2200" u="none" strike="noStrike">
                <a:latin typeface="Calibri"/>
                <a:ea typeface="Calibri"/>
                <a:cs typeface="Calibri"/>
                <a:sym typeface="Calibri"/>
              </a:rPr>
            </a:br>
            <a:r>
              <a:rPr b="1" i="0" lang="en-US" sz="2200" u="none" strike="noStrike">
                <a:latin typeface="Calibri"/>
                <a:ea typeface="Calibri"/>
                <a:cs typeface="Calibri"/>
                <a:sym typeface="Calibri"/>
              </a:rPr>
              <a:t>Software Needs :</a:t>
            </a:r>
            <a:br>
              <a:rPr b="0" i="0" lang="en-US" sz="2200" u="none" strike="noStrike">
                <a:latin typeface="Calibri"/>
                <a:ea typeface="Calibri"/>
                <a:cs typeface="Calibri"/>
                <a:sym typeface="Calibri"/>
              </a:rPr>
            </a:br>
            <a:r>
              <a:rPr b="0" i="0" lang="en-US" sz="2200" u="none" strike="noStrike">
                <a:latin typeface="Calibri"/>
                <a:ea typeface="Calibri"/>
                <a:cs typeface="Calibri"/>
                <a:sym typeface="Calibri"/>
              </a:rPr>
              <a:t>We need the software to be kept updated with the latest version code. The application is currently written in python and we plan on developing newer features using the same. There are going to be unit and system tests designed around it and we plan on using CI CD platforms to manage rollout and automation. </a:t>
            </a:r>
            <a:endParaRPr sz="2200"/>
          </a:p>
        </p:txBody>
      </p:sp>
      <p:grpSp>
        <p:nvGrpSpPr>
          <p:cNvPr id="108" name="Google Shape;108;p3"/>
          <p:cNvGrpSpPr/>
          <p:nvPr/>
        </p:nvGrpSpPr>
        <p:grpSpPr>
          <a:xfrm>
            <a:off x="-417513" y="0"/>
            <a:ext cx="12584114" cy="6853238"/>
            <a:chOff x="-417513" y="0"/>
            <a:chExt cx="12584114" cy="6853238"/>
          </a:xfrm>
        </p:grpSpPr>
        <p:sp>
          <p:nvSpPr>
            <p:cNvPr id="109" name="Google Shape;109;p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9803"/>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9803"/>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9803"/>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9803"/>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9803"/>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3"/>
          <p:cNvSpPr/>
          <p:nvPr/>
        </p:nvSpPr>
        <p:spPr>
          <a:xfrm rot="10800000">
            <a:off x="575225" y="1331697"/>
            <a:ext cx="193249" cy="166594"/>
          </a:xfrm>
          <a:prstGeom prst="triangle">
            <a:avLst>
              <a:gd fmla="val 50000" name="adj"/>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4"/>
          <p:cNvSpPr txBox="1"/>
          <p:nvPr>
            <p:ph type="title"/>
          </p:nvPr>
        </p:nvSpPr>
        <p:spPr>
          <a:xfrm>
            <a:off x="886968" y="1472184"/>
            <a:ext cx="3767328" cy="45811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000"/>
              <a:buFont typeface="Calibri"/>
              <a:buNone/>
            </a:pPr>
            <a:r>
              <a:rPr b="1" i="0" lang="en-US" sz="3000" u="none" strike="noStrike">
                <a:latin typeface="Calibri"/>
                <a:ea typeface="Calibri"/>
                <a:cs typeface="Calibri"/>
                <a:sym typeface="Calibri"/>
              </a:rPr>
              <a:t>                                                          Features/capabilities</a:t>
            </a:r>
            <a:endParaRPr sz="3000"/>
          </a:p>
        </p:txBody>
      </p:sp>
      <p:sp>
        <p:nvSpPr>
          <p:cNvPr id="136" name="Google Shape;136;p4"/>
          <p:cNvSpPr txBox="1"/>
          <p:nvPr>
            <p:ph idx="1" type="body"/>
          </p:nvPr>
        </p:nvSpPr>
        <p:spPr>
          <a:xfrm>
            <a:off x="5248656" y="1472184"/>
            <a:ext cx="6153912" cy="45811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300"/>
              <a:buFont typeface="Arial"/>
              <a:buChar char="•"/>
            </a:pPr>
            <a:r>
              <a:rPr b="1" lang="en-US" sz="1300">
                <a:latin typeface="Arial"/>
                <a:ea typeface="Arial"/>
                <a:cs typeface="Arial"/>
                <a:sym typeface="Arial"/>
              </a:rPr>
              <a:t>V</a:t>
            </a:r>
            <a:r>
              <a:rPr b="1" i="0" lang="en-US" sz="1300" u="none" strike="noStrike">
                <a:latin typeface="Arial"/>
                <a:ea typeface="Arial"/>
                <a:cs typeface="Arial"/>
                <a:sym typeface="Arial"/>
              </a:rPr>
              <a:t>iew </a:t>
            </a:r>
            <a:r>
              <a:rPr b="1" lang="en-US" sz="1300">
                <a:latin typeface="Arial"/>
                <a:ea typeface="Arial"/>
                <a:cs typeface="Arial"/>
                <a:sym typeface="Arial"/>
              </a:rPr>
              <a:t>B</a:t>
            </a:r>
            <a:r>
              <a:rPr b="1" i="0" lang="en-US" sz="1300" u="none" strike="noStrike">
                <a:latin typeface="Arial"/>
                <a:ea typeface="Arial"/>
                <a:cs typeface="Arial"/>
                <a:sym typeface="Arial"/>
              </a:rPr>
              <a:t>alance:</a:t>
            </a:r>
            <a:r>
              <a:rPr b="0" i="0" lang="en-US" sz="1300" u="none" strike="noStrike">
                <a:latin typeface="Arial"/>
                <a:ea typeface="Arial"/>
                <a:cs typeface="Arial"/>
                <a:sym typeface="Arial"/>
              </a:rPr>
              <a:t> The user should be able to view their bank account balance.</a:t>
            </a:r>
            <a:endParaRPr/>
          </a:p>
          <a:p>
            <a:pPr indent="0" lvl="0" marL="0" rtl="0" algn="l">
              <a:lnSpc>
                <a:spcPct val="90000"/>
              </a:lnSpc>
              <a:spcBef>
                <a:spcPts val="0"/>
              </a:spcBef>
              <a:spcAft>
                <a:spcPts val="0"/>
              </a:spcAft>
              <a:buClr>
                <a:schemeClr val="lt1"/>
              </a:buClr>
              <a:buSzPts val="1300"/>
              <a:buNone/>
            </a:pPr>
            <a:r>
              <a:t/>
            </a:r>
            <a:endParaRPr b="0" i="0" sz="1300" u="none" strike="noStrike">
              <a:latin typeface="Arial"/>
              <a:ea typeface="Arial"/>
              <a:cs typeface="Arial"/>
              <a:sym typeface="Arial"/>
            </a:endParaRPr>
          </a:p>
          <a:p>
            <a:pPr indent="-228600" lvl="0" marL="228600" rtl="0" algn="l">
              <a:lnSpc>
                <a:spcPct val="90000"/>
              </a:lnSpc>
              <a:spcBef>
                <a:spcPts val="0"/>
              </a:spcBef>
              <a:spcAft>
                <a:spcPts val="0"/>
              </a:spcAft>
              <a:buClr>
                <a:schemeClr val="lt1"/>
              </a:buClr>
              <a:buSzPts val="1300"/>
              <a:buFont typeface="Arial"/>
              <a:buChar char="•"/>
            </a:pPr>
            <a:r>
              <a:rPr b="1" i="0" lang="en-US" sz="1300" u="none" strike="noStrike">
                <a:latin typeface="Calibri"/>
                <a:ea typeface="Calibri"/>
                <a:cs typeface="Calibri"/>
                <a:sym typeface="Calibri"/>
              </a:rPr>
              <a:t>Deposit Cash : </a:t>
            </a:r>
            <a:r>
              <a:rPr b="0" i="0" lang="en-US" sz="1300" u="none" strike="noStrike">
                <a:latin typeface="Calibri"/>
                <a:ea typeface="Calibri"/>
                <a:cs typeface="Calibri"/>
                <a:sym typeface="Calibri"/>
              </a:rPr>
              <a:t>The user should be able to deposit money to his account. </a:t>
            </a:r>
            <a:endParaRPr/>
          </a:p>
          <a:p>
            <a:pPr indent="-146050" lvl="0" marL="228600" rtl="0" algn="l">
              <a:lnSpc>
                <a:spcPct val="90000"/>
              </a:lnSpc>
              <a:spcBef>
                <a:spcPts val="0"/>
              </a:spcBef>
              <a:spcAft>
                <a:spcPts val="0"/>
              </a:spcAft>
              <a:buClr>
                <a:schemeClr val="lt1"/>
              </a:buClr>
              <a:buSzPts val="1300"/>
              <a:buFont typeface="Arial"/>
              <a:buNone/>
            </a:pPr>
            <a:r>
              <a:t/>
            </a:r>
            <a:endParaRPr sz="1300">
              <a:latin typeface="Calibri"/>
              <a:ea typeface="Calibri"/>
              <a:cs typeface="Calibri"/>
              <a:sym typeface="Calibri"/>
            </a:endParaRPr>
          </a:p>
          <a:p>
            <a:pPr indent="-146050" lvl="0" marL="228600" rtl="0" algn="l">
              <a:lnSpc>
                <a:spcPct val="90000"/>
              </a:lnSpc>
              <a:spcBef>
                <a:spcPts val="0"/>
              </a:spcBef>
              <a:spcAft>
                <a:spcPts val="0"/>
              </a:spcAft>
              <a:buClr>
                <a:schemeClr val="lt1"/>
              </a:buClr>
              <a:buSzPts val="1300"/>
              <a:buFont typeface="Arial"/>
              <a:buNone/>
            </a:pPr>
            <a:r>
              <a:t/>
            </a:r>
            <a:endParaRPr b="0" i="0" sz="1300" u="none" strike="noStrike">
              <a:latin typeface="Calibri"/>
              <a:ea typeface="Calibri"/>
              <a:cs typeface="Calibri"/>
              <a:sym typeface="Calibri"/>
            </a:endParaRPr>
          </a:p>
          <a:p>
            <a:pPr indent="-228600" lvl="0" marL="228600" rtl="0" algn="l">
              <a:lnSpc>
                <a:spcPct val="90000"/>
              </a:lnSpc>
              <a:spcBef>
                <a:spcPts val="0"/>
              </a:spcBef>
              <a:spcAft>
                <a:spcPts val="0"/>
              </a:spcAft>
              <a:buClr>
                <a:schemeClr val="lt1"/>
              </a:buClr>
              <a:buSzPts val="1300"/>
              <a:buFont typeface="Arial"/>
              <a:buChar char="•"/>
            </a:pPr>
            <a:r>
              <a:rPr b="1" i="0" lang="en-US" sz="1300" u="none" strike="noStrike">
                <a:latin typeface="Calibri"/>
                <a:ea typeface="Calibri"/>
                <a:cs typeface="Calibri"/>
                <a:sym typeface="Calibri"/>
              </a:rPr>
              <a:t>Withdraw Cash :</a:t>
            </a:r>
            <a:r>
              <a:rPr b="0" i="0" lang="en-US" sz="1300" u="none" strike="noStrike">
                <a:latin typeface="Calibri"/>
                <a:ea typeface="Calibri"/>
                <a:cs typeface="Calibri"/>
                <a:sym typeface="Calibri"/>
              </a:rPr>
              <a:t> The user should be able to withdraw the specified amount from their account. The withdrawal amount is checked to be a valid number meaning that the withdrawal amount should be less than the account balance.</a:t>
            </a:r>
            <a:endParaRPr/>
          </a:p>
          <a:p>
            <a:pPr indent="-146050" lvl="0" marL="228600" rtl="0" algn="l">
              <a:lnSpc>
                <a:spcPct val="90000"/>
              </a:lnSpc>
              <a:spcBef>
                <a:spcPts val="0"/>
              </a:spcBef>
              <a:spcAft>
                <a:spcPts val="0"/>
              </a:spcAft>
              <a:buClr>
                <a:schemeClr val="lt1"/>
              </a:buClr>
              <a:buSzPts val="1300"/>
              <a:buFont typeface="Arial"/>
              <a:buNone/>
            </a:pPr>
            <a:r>
              <a:t/>
            </a:r>
            <a:endParaRPr sz="1300">
              <a:latin typeface="Calibri"/>
              <a:ea typeface="Calibri"/>
              <a:cs typeface="Calibri"/>
              <a:sym typeface="Calibri"/>
            </a:endParaRPr>
          </a:p>
          <a:p>
            <a:pPr indent="-146050" lvl="0" marL="228600" rtl="0" algn="l">
              <a:lnSpc>
                <a:spcPct val="90000"/>
              </a:lnSpc>
              <a:spcBef>
                <a:spcPts val="0"/>
              </a:spcBef>
              <a:spcAft>
                <a:spcPts val="0"/>
              </a:spcAft>
              <a:buClr>
                <a:schemeClr val="lt1"/>
              </a:buClr>
              <a:buSzPts val="1300"/>
              <a:buFont typeface="Arial"/>
              <a:buNone/>
            </a:pPr>
            <a:r>
              <a:t/>
            </a:r>
            <a:endParaRPr b="0" i="0" sz="1300" u="none" strike="noStrike">
              <a:latin typeface="Calibri"/>
              <a:ea typeface="Calibri"/>
              <a:cs typeface="Calibri"/>
              <a:sym typeface="Calibri"/>
            </a:endParaRPr>
          </a:p>
          <a:p>
            <a:pPr indent="-228600" lvl="0" marL="228600" rtl="0" algn="l">
              <a:lnSpc>
                <a:spcPct val="90000"/>
              </a:lnSpc>
              <a:spcBef>
                <a:spcPts val="0"/>
              </a:spcBef>
              <a:spcAft>
                <a:spcPts val="0"/>
              </a:spcAft>
              <a:buClr>
                <a:schemeClr val="lt1"/>
              </a:buClr>
              <a:buSzPts val="1300"/>
              <a:buFont typeface="Arial"/>
              <a:buChar char="•"/>
            </a:pPr>
            <a:r>
              <a:rPr b="1" i="0" lang="en-US" sz="1300" u="none" strike="noStrike">
                <a:latin typeface="Calibri"/>
                <a:ea typeface="Calibri"/>
                <a:cs typeface="Calibri"/>
                <a:sym typeface="Calibri"/>
              </a:rPr>
              <a:t>Transaction History :</a:t>
            </a:r>
            <a:r>
              <a:rPr b="0" i="0" lang="en-US" sz="1300" u="none" strike="noStrike">
                <a:latin typeface="Calibri"/>
                <a:ea typeface="Calibri"/>
                <a:cs typeface="Calibri"/>
                <a:sym typeface="Calibri"/>
              </a:rPr>
              <a:t> The app keeps track of the previous transactions carried out by the user</a:t>
            </a:r>
            <a:r>
              <a:rPr lang="en-US" sz="1300">
                <a:latin typeface="Calibri"/>
                <a:ea typeface="Calibri"/>
                <a:cs typeface="Calibri"/>
                <a:sym typeface="Calibri"/>
              </a:rPr>
              <a:t> in records for </a:t>
            </a:r>
            <a:r>
              <a:rPr lang="en-US" sz="1300">
                <a:latin typeface="Calibri"/>
                <a:ea typeface="Calibri"/>
                <a:cs typeface="Calibri"/>
                <a:sym typeface="Calibri"/>
              </a:rPr>
              <a:t>underwriter </a:t>
            </a:r>
            <a:r>
              <a:rPr lang="en-US" sz="1300">
                <a:latin typeface="Calibri"/>
                <a:ea typeface="Calibri"/>
                <a:cs typeface="Calibri"/>
                <a:sym typeface="Calibri"/>
              </a:rPr>
              <a:t>purposes in furue credit or loan and lease needs.</a:t>
            </a:r>
            <a:endParaRPr/>
          </a:p>
          <a:p>
            <a:pPr indent="-146050" lvl="0" marL="228600" rtl="0" algn="l">
              <a:lnSpc>
                <a:spcPct val="90000"/>
              </a:lnSpc>
              <a:spcBef>
                <a:spcPts val="0"/>
              </a:spcBef>
              <a:spcAft>
                <a:spcPts val="0"/>
              </a:spcAft>
              <a:buClr>
                <a:schemeClr val="lt1"/>
              </a:buClr>
              <a:buSzPts val="1300"/>
              <a:buFont typeface="Arial"/>
              <a:buNone/>
            </a:pPr>
            <a:r>
              <a:t/>
            </a:r>
            <a:endParaRPr sz="1300">
              <a:latin typeface="Calibri"/>
              <a:ea typeface="Calibri"/>
              <a:cs typeface="Calibri"/>
              <a:sym typeface="Calibri"/>
            </a:endParaRPr>
          </a:p>
          <a:p>
            <a:pPr indent="-146050" lvl="0" marL="228600" rtl="0" algn="l">
              <a:lnSpc>
                <a:spcPct val="90000"/>
              </a:lnSpc>
              <a:spcBef>
                <a:spcPts val="0"/>
              </a:spcBef>
              <a:spcAft>
                <a:spcPts val="0"/>
              </a:spcAft>
              <a:buClr>
                <a:schemeClr val="lt1"/>
              </a:buClr>
              <a:buSzPts val="1300"/>
              <a:buFont typeface="Arial"/>
              <a:buNone/>
            </a:pPr>
            <a:r>
              <a:t/>
            </a:r>
            <a:endParaRPr b="0" i="0" sz="1300" u="none" strike="noStrike">
              <a:latin typeface="Calibri"/>
              <a:ea typeface="Calibri"/>
              <a:cs typeface="Calibri"/>
              <a:sym typeface="Calibri"/>
            </a:endParaRPr>
          </a:p>
          <a:p>
            <a:pPr indent="-228600" lvl="0" marL="228600" rtl="0" algn="l">
              <a:lnSpc>
                <a:spcPct val="90000"/>
              </a:lnSpc>
              <a:spcBef>
                <a:spcPts val="0"/>
              </a:spcBef>
              <a:spcAft>
                <a:spcPts val="0"/>
              </a:spcAft>
              <a:buClr>
                <a:schemeClr val="lt1"/>
              </a:buClr>
              <a:buSzPts val="1300"/>
              <a:buFont typeface="Arial"/>
              <a:buChar char="•"/>
            </a:pPr>
            <a:r>
              <a:rPr b="1" i="0" lang="en-US" sz="1300" u="none" strike="noStrike">
                <a:latin typeface="Calibri"/>
                <a:ea typeface="Calibri"/>
                <a:cs typeface="Calibri"/>
                <a:sym typeface="Calibri"/>
              </a:rPr>
              <a:t>Credit Transactions :</a:t>
            </a:r>
            <a:r>
              <a:rPr b="0" i="0" lang="en-US" sz="1300" u="none" strike="noStrike">
                <a:latin typeface="Calibri"/>
                <a:ea typeface="Calibri"/>
                <a:cs typeface="Calibri"/>
                <a:sym typeface="Calibri"/>
              </a:rPr>
              <a:t> The application approves or rejects a “credit” transaction based on a set credit limit.</a:t>
            </a:r>
            <a:endParaRPr/>
          </a:p>
          <a:p>
            <a:pPr indent="-146050" lvl="0" marL="228600" rtl="0" algn="l">
              <a:lnSpc>
                <a:spcPct val="90000"/>
              </a:lnSpc>
              <a:spcBef>
                <a:spcPts val="0"/>
              </a:spcBef>
              <a:spcAft>
                <a:spcPts val="0"/>
              </a:spcAft>
              <a:buClr>
                <a:schemeClr val="lt1"/>
              </a:buClr>
              <a:buSzPts val="1300"/>
              <a:buFont typeface="Arial"/>
              <a:buNone/>
            </a:pPr>
            <a:r>
              <a:t/>
            </a:r>
            <a:endParaRPr sz="1300">
              <a:latin typeface="Calibri"/>
              <a:ea typeface="Calibri"/>
              <a:cs typeface="Calibri"/>
              <a:sym typeface="Calibri"/>
            </a:endParaRPr>
          </a:p>
          <a:p>
            <a:pPr indent="-146050" lvl="0" marL="228600" rtl="0" algn="l">
              <a:lnSpc>
                <a:spcPct val="90000"/>
              </a:lnSpc>
              <a:spcBef>
                <a:spcPts val="0"/>
              </a:spcBef>
              <a:spcAft>
                <a:spcPts val="0"/>
              </a:spcAft>
              <a:buClr>
                <a:schemeClr val="lt1"/>
              </a:buClr>
              <a:buSzPts val="1300"/>
              <a:buFont typeface="Arial"/>
              <a:buNone/>
            </a:pPr>
            <a:r>
              <a:t/>
            </a:r>
            <a:endParaRPr b="0" i="0" sz="1300" u="none" strike="noStrike">
              <a:latin typeface="Calibri"/>
              <a:ea typeface="Calibri"/>
              <a:cs typeface="Calibri"/>
              <a:sym typeface="Calibri"/>
            </a:endParaRPr>
          </a:p>
          <a:p>
            <a:pPr indent="-228600" lvl="0" marL="228600" rtl="0" algn="l">
              <a:lnSpc>
                <a:spcPct val="90000"/>
              </a:lnSpc>
              <a:spcBef>
                <a:spcPts val="1000"/>
              </a:spcBef>
              <a:spcAft>
                <a:spcPts val="1600"/>
              </a:spcAft>
              <a:buClr>
                <a:schemeClr val="lt1"/>
              </a:buClr>
              <a:buSzPts val="1300"/>
              <a:buChar char="•"/>
            </a:pPr>
            <a:r>
              <a:rPr b="1" i="0" lang="en-US" sz="1300" u="none" strike="noStrike">
                <a:latin typeface="Calibri"/>
                <a:ea typeface="Calibri"/>
                <a:cs typeface="Calibri"/>
                <a:sym typeface="Calibri"/>
              </a:rPr>
              <a:t>Authentication:</a:t>
            </a:r>
            <a:r>
              <a:rPr b="0" i="0" lang="en-US" sz="1300" u="none" strike="noStrike">
                <a:latin typeface="Calibri"/>
                <a:ea typeface="Calibri"/>
                <a:cs typeface="Calibri"/>
                <a:sym typeface="Calibri"/>
              </a:rPr>
              <a:t> Have a user enter credentials to start the application before they can use any features. </a:t>
            </a:r>
            <a:endParaRPr sz="1300"/>
          </a:p>
        </p:txBody>
      </p:sp>
      <p:grpSp>
        <p:nvGrpSpPr>
          <p:cNvPr id="137" name="Google Shape;137;p4"/>
          <p:cNvGrpSpPr/>
          <p:nvPr/>
        </p:nvGrpSpPr>
        <p:grpSpPr>
          <a:xfrm>
            <a:off x="-417513" y="0"/>
            <a:ext cx="12584114" cy="6853238"/>
            <a:chOff x="-417513" y="0"/>
            <a:chExt cx="12584114" cy="6853238"/>
          </a:xfrm>
        </p:grpSpPr>
        <p:sp>
          <p:nvSpPr>
            <p:cNvPr id="138" name="Google Shape;138;p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lt1">
                  <a:alpha val="980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lt1">
                  <a:alpha val="9803"/>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lt1">
                  <a:alpha val="9803"/>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lt1">
                  <a:alpha val="9803"/>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lt1">
                  <a:alpha val="9803"/>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lt1">
                  <a:alpha val="9803"/>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lt1">
                  <a:alpha val="9803"/>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4"/>
          <p:cNvSpPr/>
          <p:nvPr/>
        </p:nvSpPr>
        <p:spPr>
          <a:xfrm rot="10800000">
            <a:off x="575225" y="1331697"/>
            <a:ext cx="193249" cy="166594"/>
          </a:xfrm>
          <a:prstGeom prst="triangle">
            <a:avLst>
              <a:gd fmla="val 50000" name="adj"/>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6"/>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6"/>
          <p:cNvSpPr txBox="1"/>
          <p:nvPr>
            <p:ph type="title"/>
          </p:nvPr>
        </p:nvSpPr>
        <p:spPr>
          <a:xfrm>
            <a:off x="674237" y="914400"/>
            <a:ext cx="3657600" cy="2887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None/>
            </a:pPr>
            <a:r>
              <a:rPr b="0" i="0" lang="en-US" sz="1600" u="none" strike="noStrike">
                <a:solidFill>
                  <a:srgbClr val="FFFFFF"/>
                </a:solidFill>
                <a:latin typeface="Calibri"/>
                <a:ea typeface="Calibri"/>
                <a:cs typeface="Calibri"/>
                <a:sym typeface="Calibri"/>
              </a:rPr>
              <a:t> </a:t>
            </a:r>
            <a:r>
              <a:rPr b="1" i="0" lang="en-US" sz="1600" u="none" strike="noStrike">
                <a:solidFill>
                  <a:srgbClr val="FFFFFF"/>
                </a:solidFill>
                <a:latin typeface="Calibri"/>
                <a:ea typeface="Calibri"/>
                <a:cs typeface="Calibri"/>
                <a:sym typeface="Calibri"/>
              </a:rPr>
              <a:t>Test </a:t>
            </a:r>
            <a:r>
              <a:rPr b="1" i="0" lang="en-US" sz="1600" u="none" strike="noStrike">
                <a:solidFill>
                  <a:srgbClr val="FFFFFF"/>
                </a:solidFill>
                <a:latin typeface="Calibri"/>
                <a:ea typeface="Calibri"/>
                <a:cs typeface="Calibri"/>
                <a:sym typeface="Calibri"/>
              </a:rPr>
              <a:t>Cases and V&amp;V</a:t>
            </a:r>
            <a:endParaRPr sz="1600">
              <a:solidFill>
                <a:srgbClr val="FFFFFF"/>
              </a:solidFill>
              <a:latin typeface="Calibri"/>
              <a:ea typeface="Calibri"/>
              <a:cs typeface="Calibri"/>
              <a:sym typeface="Calibri"/>
            </a:endParaRPr>
          </a:p>
        </p:txBody>
      </p:sp>
      <p:cxnSp>
        <p:nvCxnSpPr>
          <p:cNvPr id="166" name="Google Shape;166;p6"/>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167" name="Google Shape;167;p6"/>
          <p:cNvPicPr preferRelativeResize="0"/>
          <p:nvPr>
            <p:ph idx="1" type="body"/>
          </p:nvPr>
        </p:nvPicPr>
        <p:blipFill rotWithShape="1">
          <a:blip r:embed="rId3">
            <a:alphaModFix/>
          </a:blip>
          <a:srcRect b="0" l="0" r="0" t="0"/>
          <a:stretch/>
        </p:blipFill>
        <p:spPr>
          <a:xfrm>
            <a:off x="5865097" y="492573"/>
            <a:ext cx="5130994" cy="58807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g105535721e5_0_20"/>
          <p:cNvSpPr/>
          <p:nvPr/>
        </p:nvSpPr>
        <p:spPr>
          <a:xfrm>
            <a:off x="336860" y="352800"/>
            <a:ext cx="11310600" cy="6152400"/>
          </a:xfrm>
          <a:prstGeom prst="rect">
            <a:avLst/>
          </a:prstGeom>
          <a:solidFill>
            <a:srgbClr val="404040">
              <a:alpha val="89800"/>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g105535721e5_0_20"/>
          <p:cNvSpPr txBox="1"/>
          <p:nvPr>
            <p:ph type="title"/>
          </p:nvPr>
        </p:nvSpPr>
        <p:spPr>
          <a:xfrm>
            <a:off x="2754451" y="685800"/>
            <a:ext cx="6116100" cy="28875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None/>
            </a:pPr>
            <a:r>
              <a:rPr b="1" lang="en-US" sz="3000">
                <a:solidFill>
                  <a:srgbClr val="FFFFFF"/>
                </a:solidFill>
                <a:latin typeface="Calibri"/>
                <a:ea typeface="Calibri"/>
                <a:cs typeface="Calibri"/>
                <a:sym typeface="Calibri"/>
              </a:rPr>
              <a:t>Risk-Driven Requirement</a:t>
            </a:r>
            <a:r>
              <a:rPr b="1" i="0" lang="en-US" sz="3000" u="none" strike="noStrike">
                <a:solidFill>
                  <a:srgbClr val="FFFFFF"/>
                </a:solidFill>
                <a:latin typeface="Calibri"/>
                <a:ea typeface="Calibri"/>
                <a:cs typeface="Calibri"/>
                <a:sym typeface="Calibri"/>
              </a:rPr>
              <a:t> V&amp;V</a:t>
            </a:r>
            <a:endParaRPr sz="3000">
              <a:solidFill>
                <a:srgbClr val="FFFFFF"/>
              </a:solidFill>
              <a:latin typeface="Calibri"/>
              <a:ea typeface="Calibri"/>
              <a:cs typeface="Calibri"/>
              <a:sym typeface="Calibri"/>
            </a:endParaRPr>
          </a:p>
        </p:txBody>
      </p:sp>
      <p:cxnSp>
        <p:nvCxnSpPr>
          <p:cNvPr id="174" name="Google Shape;174;g105535721e5_0_20"/>
          <p:cNvCxnSpPr/>
          <p:nvPr/>
        </p:nvCxnSpPr>
        <p:spPr>
          <a:xfrm>
            <a:off x="3429000" y="3671350"/>
            <a:ext cx="4766700" cy="0"/>
          </a:xfrm>
          <a:prstGeom prst="straightConnector1">
            <a:avLst/>
          </a:prstGeom>
          <a:noFill/>
          <a:ln cap="flat" cmpd="sng" w="22225">
            <a:solidFill>
              <a:srgbClr val="D9D9D9"/>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3cbf396d8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US" sz="1900"/>
              <a:t>Traceability Matrix for Withdraw Money </a:t>
            </a:r>
            <a:r>
              <a:rPr lang="en-US" sz="1900"/>
              <a:t>from Bank CLI - Risk Score - Capability 1</a:t>
            </a:r>
            <a:endParaRPr sz="1900"/>
          </a:p>
          <a:p>
            <a:pPr indent="0" lvl="0" marL="0" rtl="0" algn="l">
              <a:lnSpc>
                <a:spcPct val="115000"/>
              </a:lnSpc>
              <a:spcBef>
                <a:spcPts val="0"/>
              </a:spcBef>
              <a:spcAft>
                <a:spcPts val="0"/>
              </a:spcAft>
              <a:buClr>
                <a:schemeClr val="dk1"/>
              </a:buClr>
              <a:buSzPts val="1100"/>
              <a:buFont typeface="Arial"/>
              <a:buNone/>
            </a:pPr>
            <a:r>
              <a:rPr lang="en-US" sz="1100"/>
              <a:t>  </a:t>
            </a:r>
            <a:endParaRPr sz="1100"/>
          </a:p>
          <a:p>
            <a:pPr indent="0" lvl="0" marL="0" rtl="0" algn="l">
              <a:spcBef>
                <a:spcPts val="0"/>
              </a:spcBef>
              <a:spcAft>
                <a:spcPts val="0"/>
              </a:spcAft>
              <a:buNone/>
            </a:pPr>
            <a:r>
              <a:t/>
            </a:r>
            <a:endParaRPr/>
          </a:p>
        </p:txBody>
      </p:sp>
      <p:sp>
        <p:nvSpPr>
          <p:cNvPr id="180" name="Google Shape;180;g103cbf396d8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800"/>
              <a:t>Sr No	Risk Associated							Comments	Risk Number L x C	Score </a:t>
            </a:r>
            <a:endParaRPr sz="1800"/>
          </a:p>
          <a:p>
            <a:pPr indent="0" lvl="0" marL="0" rtl="0" algn="l">
              <a:spcBef>
                <a:spcPts val="1600"/>
              </a:spcBef>
              <a:spcAft>
                <a:spcPts val="0"/>
              </a:spcAft>
              <a:buNone/>
            </a:pPr>
            <a:r>
              <a:rPr lang="en-US" sz="1800"/>
              <a:t>1	Not sure if the user is the intended user. (no MFA )	High Risk		5 x 5		25</a:t>
            </a:r>
            <a:endParaRPr sz="1800"/>
          </a:p>
          <a:p>
            <a:pPr indent="0" lvl="0" marL="0" rtl="0" algn="l">
              <a:spcBef>
                <a:spcPts val="1600"/>
              </a:spcBef>
              <a:spcAft>
                <a:spcPts val="0"/>
              </a:spcAft>
              <a:buNone/>
            </a:pPr>
            <a:r>
              <a:rPr lang="en-US" sz="1800"/>
              <a:t>2	User tries to withdraw more than current balance	  Medium Risk		3 x 5		15</a:t>
            </a:r>
            <a:endParaRPr sz="1800"/>
          </a:p>
          <a:p>
            <a:pPr indent="0" lvl="0" marL="0" rtl="0" algn="l">
              <a:spcBef>
                <a:spcPts val="1600"/>
              </a:spcBef>
              <a:spcAft>
                <a:spcPts val="0"/>
              </a:spcAft>
              <a:buNone/>
            </a:pPr>
            <a:r>
              <a:rPr lang="en-US" sz="1800"/>
              <a:t>3	Risk of user enter wrong number					High Risk		5 x 5		25</a:t>
            </a:r>
            <a:endParaRPr sz="1800"/>
          </a:p>
          <a:p>
            <a:pPr indent="0" lvl="0" marL="0" rtl="0" algn="l">
              <a:spcBef>
                <a:spcPts val="1600"/>
              </a:spcBef>
              <a:spcAft>
                <a:spcPts val="0"/>
              </a:spcAft>
              <a:buNone/>
            </a:pPr>
            <a:r>
              <a:rPr lang="en-US" sz="1800"/>
              <a:t>4	Risk of user entering wrong currency				High Risk		5 x 5		25</a:t>
            </a:r>
            <a:endParaRPr sz="1800"/>
          </a:p>
          <a:p>
            <a:pPr indent="0" lvl="0" marL="0" rtl="0" algn="l">
              <a:spcBef>
                <a:spcPts val="1600"/>
              </a:spcBef>
              <a:spcAft>
                <a:spcPts val="1600"/>
              </a:spcAft>
              <a:buNone/>
            </a:pPr>
            <a:r>
              <a:rPr lang="en-US" sz="1800"/>
              <a:t>5	Risk of user making any typo or					Medium Risk		3 x 5		15</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03cbf396d8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000"/>
              <a:t>Mitigation strategy for </a:t>
            </a:r>
            <a:r>
              <a:rPr lang="en-US" sz="1900"/>
              <a:t>Withdraw Money </a:t>
            </a:r>
            <a:r>
              <a:rPr lang="en-US" sz="2000"/>
              <a:t>discussed risk - </a:t>
            </a:r>
            <a:r>
              <a:rPr lang="en-US" sz="1900"/>
              <a:t>Capability 1</a:t>
            </a:r>
            <a:endParaRPr sz="2400"/>
          </a:p>
        </p:txBody>
      </p:sp>
      <p:sp>
        <p:nvSpPr>
          <p:cNvPr id="186" name="Google Shape;186;g103cbf396d8_0_10"/>
          <p:cNvSpPr txBox="1"/>
          <p:nvPr>
            <p:ph idx="1" type="body"/>
          </p:nvPr>
        </p:nvSpPr>
        <p:spPr>
          <a:xfrm>
            <a:off x="565725" y="1477825"/>
            <a:ext cx="10418700" cy="43179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sz="1100"/>
          </a:p>
          <a:p>
            <a:pPr indent="-323850" lvl="0" marL="457200" rtl="0" algn="l">
              <a:lnSpc>
                <a:spcPct val="115000"/>
              </a:lnSpc>
              <a:spcBef>
                <a:spcPts val="1600"/>
              </a:spcBef>
              <a:spcAft>
                <a:spcPts val="0"/>
              </a:spcAft>
              <a:buSzPts val="1500"/>
              <a:buFont typeface="Calibri"/>
              <a:buAutoNum type="arabicPeriod"/>
            </a:pPr>
            <a:r>
              <a:rPr lang="en-US" sz="1500"/>
              <a:t>We can reduce impact of the high risk by having a multi factor authentication feature implemented in the banking application</a:t>
            </a:r>
            <a:endParaRPr sz="1500"/>
          </a:p>
          <a:p>
            <a:pPr indent="-323850" lvl="0" marL="457200" rtl="0" algn="l">
              <a:lnSpc>
                <a:spcPct val="115000"/>
              </a:lnSpc>
              <a:spcBef>
                <a:spcPts val="0"/>
              </a:spcBef>
              <a:spcAft>
                <a:spcPts val="0"/>
              </a:spcAft>
              <a:buSzPts val="1500"/>
              <a:buFont typeface="Calibri"/>
              <a:buAutoNum type="arabicPeriod"/>
            </a:pPr>
            <a:r>
              <a:rPr lang="en-US" sz="1500"/>
              <a:t>It is a medium risk if the user tries to withdraw more than the balance amount form the bank. We should ideally place a check that does not permit this operation, and also does not crash the banking application.</a:t>
            </a:r>
            <a:endParaRPr sz="1500"/>
          </a:p>
          <a:p>
            <a:pPr indent="-323850" lvl="0" marL="457200" rtl="0" algn="l">
              <a:lnSpc>
                <a:spcPct val="115000"/>
              </a:lnSpc>
              <a:spcBef>
                <a:spcPts val="0"/>
              </a:spcBef>
              <a:spcAft>
                <a:spcPts val="0"/>
              </a:spcAft>
              <a:buSzPts val="1500"/>
              <a:buFont typeface="Calibri"/>
              <a:buAutoNum type="arabicPeriod"/>
            </a:pPr>
            <a:r>
              <a:rPr lang="en-US" sz="1500"/>
              <a:t>Another risk is user enter the wrong number, currency or space will either result in the wrong amount being withdrawn by the user, or it can result in a cancelled transaction. We want to avoid either of these by having enough input validations so that the user does not enter wrong text.</a:t>
            </a:r>
            <a:endParaRPr sz="1500"/>
          </a:p>
          <a:p>
            <a:pPr indent="-323850" lvl="0" marL="457200" rtl="0" algn="l">
              <a:lnSpc>
                <a:spcPct val="115000"/>
              </a:lnSpc>
              <a:spcBef>
                <a:spcPts val="0"/>
              </a:spcBef>
              <a:spcAft>
                <a:spcPts val="0"/>
              </a:spcAft>
              <a:buSzPts val="1500"/>
              <a:buFont typeface="Calibri"/>
              <a:buAutoNum type="arabicPeriod"/>
            </a:pPr>
            <a:r>
              <a:rPr lang="en-US" sz="1500"/>
              <a:t>Alternatively the user should be provided with an option to correct the entered text in case they change their mind or find out there was a mistake while trying to withdraw the amount. </a:t>
            </a:r>
            <a:endParaRPr sz="15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2021-11-16T17:42:08Z</dcterms:created>
  <dc:creator>Jobin  George</dc:creator>
</cp:coreProperties>
</file>