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dp" ContentType="image/vnd.ms-photo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70" r:id="rId3"/>
    <p:sldId id="273" r:id="rId4"/>
    <p:sldId id="280" r:id="rId5"/>
    <p:sldId id="282" r:id="rId6"/>
    <p:sldId id="275" r:id="rId7"/>
    <p:sldId id="318" r:id="rId8"/>
    <p:sldId id="276" r:id="rId9"/>
    <p:sldId id="277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319" r:id="rId24"/>
    <p:sldId id="297" r:id="rId25"/>
    <p:sldId id="298" r:id="rId26"/>
    <p:sldId id="299" r:id="rId27"/>
    <p:sldId id="300" r:id="rId28"/>
    <p:sldId id="320" r:id="rId29"/>
    <p:sldId id="301" r:id="rId30"/>
    <p:sldId id="303" r:id="rId31"/>
    <p:sldId id="302" r:id="rId32"/>
    <p:sldId id="304" r:id="rId33"/>
    <p:sldId id="321" r:id="rId34"/>
    <p:sldId id="305" r:id="rId35"/>
    <p:sldId id="306" r:id="rId36"/>
    <p:sldId id="307" r:id="rId37"/>
    <p:sldId id="296" r:id="rId38"/>
    <p:sldId id="317" r:id="rId39"/>
    <p:sldId id="312" r:id="rId40"/>
    <p:sldId id="308" r:id="rId41"/>
    <p:sldId id="315" r:id="rId42"/>
    <p:sldId id="316" r:id="rId43"/>
    <p:sldId id="311" r:id="rId44"/>
    <p:sldId id="314" r:id="rId45"/>
    <p:sldId id="279" r:id="rId46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slide" Target="slides/slide37.xml" /><Relationship Id="rId4" Type="http://schemas.openxmlformats.org/officeDocument/2006/relationships/slide" Target="slides/slide2.xml" /><Relationship Id="rId40" Type="http://schemas.openxmlformats.org/officeDocument/2006/relationships/slide" Target="slides/slide38.xml" /><Relationship Id="rId41" Type="http://schemas.openxmlformats.org/officeDocument/2006/relationships/slide" Target="slides/slide39.xml" /><Relationship Id="rId42" Type="http://schemas.openxmlformats.org/officeDocument/2006/relationships/slide" Target="slides/slide40.xml" /><Relationship Id="rId43" Type="http://schemas.openxmlformats.org/officeDocument/2006/relationships/slide" Target="slides/slide41.xml" /><Relationship Id="rId44" Type="http://schemas.openxmlformats.org/officeDocument/2006/relationships/slide" Target="slides/slide42.xml" /><Relationship Id="rId45" Type="http://schemas.openxmlformats.org/officeDocument/2006/relationships/slide" Target="slides/slide43.xml" /><Relationship Id="rId46" Type="http://schemas.openxmlformats.org/officeDocument/2006/relationships/slide" Target="slides/slide44.xml" /><Relationship Id="rId47" Type="http://schemas.openxmlformats.org/officeDocument/2006/relationships/tags" Target="tags/tag1.xml" /><Relationship Id="rId48" Type="http://schemas.openxmlformats.org/officeDocument/2006/relationships/presProps" Target="presProps.xml" /><Relationship Id="rId49" Type="http://schemas.openxmlformats.org/officeDocument/2006/relationships/viewProps" Target="viewProps.xml" /><Relationship Id="rId5" Type="http://schemas.openxmlformats.org/officeDocument/2006/relationships/slide" Target="slides/slide3.xml" /><Relationship Id="rId50" Type="http://schemas.openxmlformats.org/officeDocument/2006/relationships/theme" Target="theme/theme1.xml" /><Relationship Id="rId51" Type="http://schemas.openxmlformats.org/officeDocument/2006/relationships/tableStyles" Target="tableStyles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10" Type="http://schemas.openxmlformats.org/officeDocument/2006/relationships/image" Target="../media/image9.png" /><Relationship Id="rId11" Type="http://schemas.openxmlformats.org/officeDocument/2006/relationships/image" Target="../media/image10.png" /><Relationship Id="rId12" Type="http://schemas.openxmlformats.org/officeDocument/2006/relationships/image" Target="../media/image11.png" /><Relationship Id="rId13" Type="http://schemas.openxmlformats.org/officeDocument/2006/relationships/image" Target="../media/image12.png" /><Relationship Id="rId14" Type="http://schemas.openxmlformats.org/officeDocument/2006/relationships/image" Target="../media/image13.png" /><Relationship Id="rId15" Type="http://schemas.openxmlformats.org/officeDocument/2006/relationships/slideMaster" Target="../slideMasters/slideMaster1.xml" /><Relationship Id="rId2" Type="http://schemas.microsoft.com/office/2007/relationships/hdphoto" Target="../media/image2.wdp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microsoft.com/office/2007/relationships/hdphoto" Target="../media/image6.wdp" /><Relationship Id="rId7" Type="http://schemas.openxmlformats.org/officeDocument/2006/relationships/image" Target="../media/image7.png" /><Relationship Id="rId8" Type="http://schemas.openxmlformats.org/officeDocument/2006/relationships/hyperlink" Target="https://www.darshan.ac.in/DIET/Faculty/Dr-Nilesh-Maganbhai-Gambhava" TargetMode="External" /><Relationship Id="rId9" Type="http://schemas.openxmlformats.org/officeDocument/2006/relationships/image" Target="../media/image8.png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png" /><Relationship Id="rId10" Type="http://schemas.openxmlformats.org/officeDocument/2006/relationships/image" Target="../media/image9.png" /><Relationship Id="rId11" Type="http://schemas.openxmlformats.org/officeDocument/2006/relationships/image" Target="../media/image10.png" /><Relationship Id="rId12" Type="http://schemas.openxmlformats.org/officeDocument/2006/relationships/image" Target="../media/image11.png" /><Relationship Id="rId13" Type="http://schemas.openxmlformats.org/officeDocument/2006/relationships/image" Target="../media/image12.png" /><Relationship Id="rId14" Type="http://schemas.openxmlformats.org/officeDocument/2006/relationships/image" Target="../media/image13.png" /><Relationship Id="rId15" Type="http://schemas.openxmlformats.org/officeDocument/2006/relationships/image" Target="../media/image17.png" /><Relationship Id="rId16" Type="http://schemas.openxmlformats.org/officeDocument/2006/relationships/slideMaster" Target="../slideMasters/slideMaster1.xml" /><Relationship Id="rId2" Type="http://schemas.microsoft.com/office/2007/relationships/hdphoto" Target="../media/image15.wdp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microsoft.com/office/2007/relationships/hdphoto" Target="../media/image6.wdp" /><Relationship Id="rId7" Type="http://schemas.openxmlformats.org/officeDocument/2006/relationships/image" Target="../media/image16.jpeg" /><Relationship Id="rId8" Type="http://schemas.openxmlformats.org/officeDocument/2006/relationships/hyperlink" Target="https://www.darshan.ac.in/DIET/Faculty/Dr-Nilesh-Maganbhai-Gambhava" TargetMode="External" /><Relationship Id="rId9" Type="http://schemas.openxmlformats.org/officeDocument/2006/relationships/image" Target="../media/image8.png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5.png" /><Relationship Id="rId3" Type="http://schemas.microsoft.com/office/2007/relationships/hdphoto" Target="../media/image6.wdp" /><Relationship Id="rId4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pn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>
            <a:fillRect/>
          </a:stretch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/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Gambhava</a:t>
              </a:r>
              <a:endParaRPr lang="en-US" b="1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br>
                <a:rPr lang="en-US" sz="700" b="1">
                  <a:solidFill>
                    <a:schemeClr val="bg1"/>
                  </a:solidFill>
                </a:rPr>
              </a:br>
              <a:r>
                <a:rPr lang="en-US" sz="140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>
                  <a:solidFill>
                    <a:schemeClr val="bg1"/>
                  </a:solidFill>
                </a:rPr>
              </a:br>
              <a:r>
                <a:rPr lang="en-US" sz="140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/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Gambhava</a:t>
              </a:r>
              <a:endParaRPr lang="en-US" b="1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br>
                <a:rPr lang="en-US" sz="700" b="1">
                  <a:solidFill>
                    <a:schemeClr val="bg1"/>
                  </a:solidFill>
                </a:rPr>
              </a:br>
              <a:r>
                <a:rPr lang="en-US" sz="140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>
                  <a:solidFill>
                    <a:schemeClr val="bg1"/>
                  </a:solidFill>
                </a:rPr>
              </a:br>
              <a:r>
                <a:rPr lang="en-US" sz="140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>
            <a:fillRect/>
          </a:stretch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/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/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/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#3110003 (PPS) – </a:t>
            </a:r>
            <a:r>
              <a:rPr lang="en-US" smtClean="0"/>
              <a:t>Looping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/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86" y="1162119"/>
            <a:ext cx="7035300" cy="3528000"/>
          </a:xfrm>
        </p:spPr>
        <p:txBody>
          <a:bodyPr/>
          <a:lstStyle/>
          <a:p>
            <a:r>
              <a:rPr lang="en-US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print multiplication </a:t>
            </a:r>
            <a:r>
              <a:rPr lang="en-US"/>
              <a:t>table(while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n for multiplication table:"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 * %d = %d\n"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,n,i,n*i);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2743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n for multiplication table:5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1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2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3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4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5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6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7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35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8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9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45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 * 10 = 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9035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Sum of 5 numbers entered by </a:t>
            </a:r>
            <a:r>
              <a:rPr lang="en-US"/>
              <a:t>user(while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sum=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sum=sum+n;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"Sum is=%d"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,sum);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15696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number=10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number=20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number=30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number=40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number=50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Sum is=150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770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Loop Control in C, is the repeated execution of code, for a </a:t>
            </a:r>
            <a:r>
              <a:rPr lang="en-US">
                <a:solidFill>
                  <a:srgbClr val="92D050"/>
                </a:solidFill>
              </a:rPr>
              <a:t>specified number of </a:t>
            </a:r>
            <a:r>
              <a:rPr lang="en-US" smtClean="0">
                <a:solidFill>
                  <a:srgbClr val="92D050"/>
                </a:solidFill>
              </a:rPr>
              <a:t>times</a:t>
            </a:r>
            <a:r>
              <a:rPr lang="en-US" smtClean="0"/>
              <a:t>, if </a:t>
            </a:r>
            <a:r>
              <a:rPr lang="en-US"/>
              <a:t>the </a:t>
            </a:r>
            <a:r>
              <a:rPr lang="en-US">
                <a:solidFill>
                  <a:srgbClr val="92D050"/>
                </a:solidFill>
              </a:rPr>
              <a:t>condition is met</a:t>
            </a:r>
            <a:r>
              <a:rPr lang="en-US"/>
              <a:t>.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777264" y="3160115"/>
            <a:ext cx="295006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loop (repeat 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times)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721892" y="3259508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0800000">
            <a:off x="3812064" y="3250507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8289" y="3156940"/>
            <a:ext cx="451558" cy="373488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b="1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8722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and Logic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961" y="1327388"/>
            <a:ext cx="4398540" cy="2012712"/>
          </a:xfrm>
          <a:solidFill>
            <a:srgbClr val="373737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smtClean="0"/>
              <a:t>Breath control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Kicking legs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Back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Front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Crawling in water</a:t>
            </a:r>
            <a:endParaRPr lang="en-IN" sz="2000"/>
          </a:p>
        </p:txBody>
      </p:sp>
      <p:sp>
        <p:nvSpPr>
          <p:cNvPr id="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71960" y="998204"/>
            <a:ext cx="17315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Swimming Rules</a:t>
            </a:r>
            <a:endParaRPr lang="en-US" sz="1600"/>
          </a:p>
        </p:txBody>
      </p:sp>
      <p:sp>
        <p:nvSpPr>
          <p:cNvPr id="6" name="Content Placeholder 2"/>
          <p:cNvSpPr txBox="1"/>
          <p:nvPr/>
        </p:nvSpPr>
        <p:spPr>
          <a:xfrm>
            <a:off x="871960" y="4096670"/>
            <a:ext cx="4398540" cy="1763999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>
                <a:solidFill>
                  <a:srgbClr val="D4D4D4"/>
                </a:solidFill>
                <a:latin typeface="Consolas" panose="020b0609020204030204" pitchFamily="49" charset="0"/>
              </a:rPr>
              <a:t>(condition)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>
                <a:solidFill>
                  <a:srgbClr val="6A9955"/>
                </a:solidFill>
                <a:latin typeface="Consolas" panose="020b0609020204030204" pitchFamily="49" charset="0"/>
              </a:rPr>
              <a:t>// Body of the while</a:t>
            </a:r>
            <a:endParaRPr lang="en-US" sz="18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>
                <a:solidFill>
                  <a:srgbClr val="6A9955"/>
                </a:solidFill>
                <a:latin typeface="Consolas" panose="020b0609020204030204" pitchFamily="49" charset="0"/>
              </a:rPr>
              <a:t>// true part</a:t>
            </a:r>
            <a:endParaRPr lang="en-US" sz="1800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719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Syntax</a:t>
            </a:r>
            <a:endParaRPr lang="en-US" sz="1600"/>
          </a:p>
        </p:txBody>
      </p:sp>
      <p:sp>
        <p:nvSpPr>
          <p:cNvPr id="8" name="Content Placeholder 2"/>
          <p:cNvSpPr txBox="1"/>
          <p:nvPr/>
        </p:nvSpPr>
        <p:spPr>
          <a:xfrm>
            <a:off x="6637760" y="4096670"/>
            <a:ext cx="4398540" cy="176400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nn-NO" sz="1800" b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nn-NO" sz="1800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nn-NO" sz="1800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 (i &lt;= </a:t>
            </a:r>
            <a:r>
              <a:rPr lang="nn-NO" sz="1800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sz="1800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    i=i+</a:t>
            </a:r>
            <a:r>
              <a:rPr lang="nn-NO" sz="1800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nn-NO" sz="1800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1800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377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Logic</a:t>
            </a:r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11" y="1327388"/>
            <a:ext cx="2983914" cy="2014142"/>
          </a:xfrm>
          <a:prstGeom prst="rect">
            <a:avLst/>
          </a:prstGeom>
        </p:spPr>
      </p:pic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7224611" y="990006"/>
            <a:ext cx="1005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To Swim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3116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logic? Step-1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92D050"/>
                </a:solidFill>
              </a:rPr>
              <a:t>Step 1: Understand the problem statement</a:t>
            </a:r>
          </a:p>
          <a:p>
            <a:pPr marL="1420813" indent="-342900"/>
            <a:r>
              <a:rPr lang="en-US" sz="2000" smtClean="0"/>
              <a:t>e.g. Write a program to find factors of a number.</a:t>
            </a:r>
          </a:p>
          <a:p>
            <a:pPr marL="1420813" indent="-342900"/>
            <a:r>
              <a:rPr lang="en-US" sz="2000" smtClean="0"/>
              <a:t>Run following questions through mind</a:t>
            </a:r>
          </a:p>
          <a:p>
            <a:r>
              <a:rPr lang="en-US" smtClean="0">
                <a:solidFill>
                  <a:srgbClr val="92D050"/>
                </a:solidFill>
              </a:rPr>
              <a:t>What is the factor of a number?</a:t>
            </a:r>
          </a:p>
          <a:p>
            <a:pPr marL="900112" lvl="1" indent="-342900"/>
            <a:r>
              <a:rPr lang="en-US" sz="1800"/>
              <a:t>Factor is a number that divides another number evenly with no remainder.</a:t>
            </a:r>
          </a:p>
          <a:p>
            <a:pPr marL="900112" lvl="1" indent="-342900"/>
            <a:r>
              <a:rPr lang="en-US" sz="1800"/>
              <a:t>For example, </a:t>
            </a:r>
            <a:r>
              <a:rPr lang="en-US" sz="1800" smtClean="0"/>
              <a:t>1,2,3,4,6,12 </a:t>
            </a:r>
            <a:r>
              <a:rPr lang="en-US" sz="1800"/>
              <a:t>are factors of 12.</a:t>
            </a:r>
          </a:p>
          <a:p>
            <a:r>
              <a:rPr lang="en-US">
                <a:solidFill>
                  <a:srgbClr val="92D050"/>
                </a:solidFill>
              </a:rPr>
              <a:t>How many variables needed? What should be their </a:t>
            </a:r>
            <a:r>
              <a:rPr lang="en-US" smtClean="0">
                <a:solidFill>
                  <a:srgbClr val="92D050"/>
                </a:solidFill>
              </a:rPr>
              <a:t>data types?(Inputs/Outputs)</a:t>
            </a:r>
            <a:r>
              <a:rPr lang="en-US" smtClean="0"/>
              <a:t> </a:t>
            </a:r>
          </a:p>
          <a:p>
            <a:pPr marL="900112" lvl="1" indent="-342900"/>
            <a:r>
              <a:rPr lang="en-US" sz="1800"/>
              <a:t>To get number from user we </a:t>
            </a:r>
            <a:r>
              <a:rPr lang="en-US" sz="1800" smtClean="0"/>
              <a:t>need variable </a:t>
            </a:r>
            <a:r>
              <a:rPr lang="en-US" sz="1800" b="1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/>
              <a:t>.</a:t>
            </a:r>
          </a:p>
          <a:p>
            <a:pPr marL="900112" lvl="1" indent="-342900"/>
            <a:r>
              <a:rPr lang="en-US" sz="1800"/>
              <a:t>Now we need to divide </a:t>
            </a:r>
            <a:r>
              <a:rPr lang="en-US" sz="1800" b="1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/>
              <a:t> with </a:t>
            </a:r>
            <a:r>
              <a:rPr lang="en-US" sz="1800" smtClean="0"/>
              <a:t>1,2,3,...,n. For </a:t>
            </a:r>
            <a:r>
              <a:rPr lang="en-US" sz="1800"/>
              <a:t>this we will declare a loop variable </a:t>
            </a:r>
            <a:r>
              <a:rPr lang="en-US" sz="1800" b="1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z="1800"/>
              <a:t> </a:t>
            </a:r>
            <a:r>
              <a:rPr lang="en-US" sz="1800" smtClean="0"/>
              <a:t>initialized </a:t>
            </a:r>
            <a:r>
              <a:rPr lang="en-US" sz="1800"/>
              <a:t>as 1.</a:t>
            </a:r>
          </a:p>
          <a:p>
            <a:pPr marL="900112" lvl="1" indent="-342900"/>
            <a:r>
              <a:rPr lang="en-US" sz="1800"/>
              <a:t>Both variables should be of </a:t>
            </a:r>
            <a:r>
              <a:rPr lang="en-US" sz="1800">
                <a:solidFill>
                  <a:srgbClr val="92D050"/>
                </a:solidFill>
                <a:latin typeface="Consolas" panose="020b0609020204030204" pitchFamily="49" charset="0"/>
              </a:rPr>
              <a:t>integer</a:t>
            </a:r>
            <a:r>
              <a:rPr lang="en-US" sz="1800"/>
              <a:t> data type.</a:t>
            </a:r>
          </a:p>
          <a:p>
            <a:r>
              <a:rPr lang="en-US">
                <a:solidFill>
                  <a:srgbClr val="92D050"/>
                </a:solidFill>
              </a:rPr>
              <a:t>What control structure you require</a:t>
            </a:r>
            <a:r>
              <a:rPr lang="en-US" smtClean="0">
                <a:solidFill>
                  <a:srgbClr val="92D050"/>
                </a:solidFill>
              </a:rPr>
              <a:t>?</a:t>
            </a:r>
          </a:p>
          <a:p>
            <a:pPr marL="900112" lvl="1" indent="-342900"/>
            <a:r>
              <a:rPr lang="en-US" sz="1800"/>
              <a:t>First we need </a:t>
            </a:r>
            <a:r>
              <a:rPr lang="en-US" sz="1800">
                <a:solidFill>
                  <a:srgbClr val="92D050"/>
                </a:solidFill>
                <a:latin typeface="Consolas" panose="020b0609020204030204" pitchFamily="49" charset="0"/>
              </a:rPr>
              <a:t>a loop </a:t>
            </a:r>
            <a:r>
              <a:rPr lang="en-US" sz="1800"/>
              <a:t>to divide </a:t>
            </a:r>
            <a:r>
              <a:rPr lang="en-US" sz="1800" b="1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/>
              <a:t> by </a:t>
            </a:r>
            <a:r>
              <a:rPr lang="en-US" sz="1800" smtClean="0"/>
              <a:t>1,2,3,…,n</a:t>
            </a:r>
            <a:r>
              <a:rPr lang="en-US" sz="1800"/>
              <a:t>, loop will start from </a:t>
            </a:r>
            <a:r>
              <a:rPr lang="en-US" sz="1800" smtClean="0"/>
              <a:t>1 </a:t>
            </a:r>
            <a:r>
              <a:rPr lang="en-US" sz="1800"/>
              <a:t>and ends at </a:t>
            </a:r>
            <a:r>
              <a:rPr lang="en-US" sz="1800" b="1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/>
              <a:t>.</a:t>
            </a:r>
          </a:p>
          <a:p>
            <a:pPr marL="900112" lvl="1" indent="-342900"/>
            <a:r>
              <a:rPr lang="en-US" sz="1800"/>
              <a:t>Inside loop we need </a:t>
            </a:r>
            <a:r>
              <a:rPr lang="en-US" sz="1800">
                <a:solidFill>
                  <a:srgbClr val="92D050"/>
                </a:solidFill>
                <a:latin typeface="Consolas" panose="020b0609020204030204" pitchFamily="49" charset="0"/>
              </a:rPr>
              <a:t>if structure </a:t>
            </a:r>
            <a:r>
              <a:rPr lang="en-US" sz="1800"/>
              <a:t>to check </a:t>
            </a:r>
            <a:r>
              <a:rPr lang="en-US" sz="1800" b="1" err="1">
                <a:solidFill>
                  <a:srgbClr val="92D050"/>
                </a:solidFill>
                <a:latin typeface="Consolas" panose="020b0609020204030204" pitchFamily="49" charset="0"/>
              </a:rPr>
              <a:t>n%i==0 </a:t>
            </a:r>
            <a:r>
              <a:rPr lang="en-US" sz="1800"/>
              <a:t>(Number </a:t>
            </a:r>
            <a:r>
              <a:rPr lang="en-US" sz="1800">
                <a:latin typeface="Consolas" panose="020b0609020204030204" pitchFamily="49" charset="0"/>
              </a:rPr>
              <a:t>n</a:t>
            </a:r>
            <a:r>
              <a:rPr lang="en-US" sz="1800"/>
              <a:t> is evenly divisible by </a:t>
            </a:r>
            <a:r>
              <a:rPr lang="en-US" sz="1800" b="1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z="1800"/>
              <a:t> or not).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537431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logic? Step-2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92D050"/>
                </a:solidFill>
              </a:rPr>
              <a:t>Step 2: Think for 1 or 2 examples</a:t>
            </a:r>
          </a:p>
          <a:p>
            <a:pPr marL="355600" indent="-342900"/>
            <a:r>
              <a:rPr lang="en-US" smtClean="0"/>
              <a:t>Consider </a:t>
            </a:r>
            <a:r>
              <a:rPr lang="en-US" smtClean="0">
                <a:latin typeface="Consolas" panose="020b0609020204030204" pitchFamily="49" charset="0"/>
              </a:rPr>
              <a:t>n=6</a:t>
            </a:r>
            <a:r>
              <a:rPr lang="en-US" smtClean="0"/>
              <a:t>, now take </a:t>
            </a:r>
            <a:r>
              <a:rPr lang="en-US" err="1" smtClean="0">
                <a:latin typeface="Consolas" panose="020b0609020204030204" pitchFamily="49" charset="0"/>
              </a:rPr>
              <a:t>i=1</a:t>
            </a:r>
          </a:p>
          <a:p>
            <a:pPr marL="900112" lvl="1" indent="-342900"/>
            <a:r>
              <a:rPr lang="en-US" sz="1600" smtClean="0">
                <a:latin typeface="Consolas" panose="020b0609020204030204" pitchFamily="49" charset="0"/>
              </a:rPr>
              <a:t>6%1==0</a:t>
            </a:r>
            <a:r>
              <a:rPr lang="en-US" sz="1600" smtClean="0"/>
              <a:t>, TRUE; So, 1 is factor of 6</a:t>
            </a:r>
          </a:p>
          <a:p>
            <a:pPr marL="900112" lvl="1" indent="-342900"/>
            <a:r>
              <a:rPr lang="en-US" sz="1600" smtClean="0">
                <a:latin typeface="Consolas" panose="020b0609020204030204" pitchFamily="49" charset="0"/>
              </a:rPr>
              <a:t>6%2==0</a:t>
            </a:r>
            <a:r>
              <a:rPr lang="en-US" sz="1600" smtClean="0"/>
              <a:t>, TRUE; So, 2 is factor of 6</a:t>
            </a:r>
          </a:p>
          <a:p>
            <a:pPr marL="900112" lvl="1" indent="-342900"/>
            <a:r>
              <a:rPr lang="en-US" sz="1600" smtClean="0">
                <a:latin typeface="Consolas" panose="020b0609020204030204" pitchFamily="49" charset="0"/>
              </a:rPr>
              <a:t>6%3==</a:t>
            </a:r>
            <a:r>
              <a:rPr lang="en-US" sz="1600">
                <a:latin typeface="Consolas" panose="020b0609020204030204" pitchFamily="49" charset="0"/>
              </a:rPr>
              <a:t>0</a:t>
            </a:r>
            <a:r>
              <a:rPr lang="en-US" sz="1600"/>
              <a:t>, TRUE; </a:t>
            </a:r>
            <a:r>
              <a:rPr lang="en-US" sz="1600" smtClean="0"/>
              <a:t>So, 3 </a:t>
            </a:r>
            <a:r>
              <a:rPr lang="en-US" sz="1600"/>
              <a:t>is factor of </a:t>
            </a:r>
            <a:r>
              <a:rPr lang="en-US" sz="1600" smtClean="0"/>
              <a:t>6</a:t>
            </a:r>
          </a:p>
          <a:p>
            <a:pPr marL="900112" lvl="1" indent="-342900"/>
            <a:r>
              <a:rPr lang="en-US" sz="1600" smtClean="0">
                <a:latin typeface="Consolas" panose="020b0609020204030204" pitchFamily="49" charset="0"/>
              </a:rPr>
              <a:t>6%4==2</a:t>
            </a:r>
            <a:r>
              <a:rPr lang="en-US" sz="1600" smtClean="0"/>
              <a:t>, FALSE; S0, 4 is not </a:t>
            </a:r>
            <a:r>
              <a:rPr lang="en-US" sz="1600"/>
              <a:t>factor of </a:t>
            </a:r>
            <a:r>
              <a:rPr lang="en-US" sz="1600" smtClean="0"/>
              <a:t>6</a:t>
            </a:r>
          </a:p>
          <a:p>
            <a:pPr marL="900112" lvl="1" indent="-342900"/>
            <a:r>
              <a:rPr lang="en-US" sz="1600" smtClean="0">
                <a:latin typeface="Consolas" panose="020b0609020204030204" pitchFamily="49" charset="0"/>
              </a:rPr>
              <a:t>6%5==1</a:t>
            </a:r>
            <a:r>
              <a:rPr lang="en-US" sz="1600" smtClean="0"/>
              <a:t>, </a:t>
            </a:r>
            <a:r>
              <a:rPr lang="en-US" sz="1600"/>
              <a:t>FALSE; S0, </a:t>
            </a:r>
            <a:r>
              <a:rPr lang="en-US" sz="1600" smtClean="0"/>
              <a:t>5 </a:t>
            </a:r>
            <a:r>
              <a:rPr lang="en-US" sz="1600"/>
              <a:t>is not factor of </a:t>
            </a:r>
            <a:r>
              <a:rPr lang="en-US" sz="1600" smtClean="0"/>
              <a:t>6</a:t>
            </a:r>
          </a:p>
          <a:p>
            <a:pPr marL="900112" lvl="1" indent="-342900"/>
            <a:r>
              <a:rPr lang="en-US" sz="1600" smtClean="0">
                <a:latin typeface="Consolas" panose="020b0609020204030204" pitchFamily="49" charset="0"/>
              </a:rPr>
              <a:t>6%6==0</a:t>
            </a:r>
            <a:r>
              <a:rPr lang="en-US" sz="1600" smtClean="0"/>
              <a:t>, TRUE; </a:t>
            </a:r>
            <a:r>
              <a:rPr lang="en-US" sz="1600"/>
              <a:t>S0, </a:t>
            </a:r>
            <a:r>
              <a:rPr lang="en-US" sz="1600" smtClean="0"/>
              <a:t>6 </a:t>
            </a:r>
            <a:r>
              <a:rPr lang="en-US" sz="1600"/>
              <a:t>is </a:t>
            </a:r>
            <a:r>
              <a:rPr lang="en-US" sz="1600" smtClean="0"/>
              <a:t>factor </a:t>
            </a:r>
            <a:r>
              <a:rPr lang="en-US" sz="1600"/>
              <a:t>of </a:t>
            </a:r>
            <a:r>
              <a:rPr lang="en-US" sz="1600" smtClean="0"/>
              <a:t>6</a:t>
            </a:r>
          </a:p>
          <a:p>
            <a:pPr marL="355600" indent="-342900"/>
            <a:r>
              <a:rPr lang="en-US" smtClean="0"/>
              <a:t>From this we can infer that loop variable </a:t>
            </a:r>
            <a:r>
              <a:rPr lang="en-US" b="1" err="1" smtClean="0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mtClean="0"/>
              <a:t> starts with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 and incremented by one for next iteration then ends at value </a:t>
            </a:r>
            <a:r>
              <a:rPr lang="en-US" b="1" smtClean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  <a:p>
            <a:pPr marL="355600" indent="-342900"/>
            <a:r>
              <a:rPr lang="en-US"/>
              <a:t>Consider </a:t>
            </a:r>
            <a:r>
              <a:rPr lang="en-US" smtClean="0">
                <a:latin typeface="Consolas" panose="020b0609020204030204" pitchFamily="49" charset="0"/>
              </a:rPr>
              <a:t>n=10</a:t>
            </a:r>
            <a:r>
              <a:rPr lang="en-US" smtClean="0"/>
              <a:t>, factors are </a:t>
            </a:r>
            <a:r>
              <a:rPr lang="en-US" smtClean="0">
                <a:latin typeface="Consolas" panose="020b0609020204030204" pitchFamily="49" charset="0"/>
              </a:rPr>
              <a:t>1,2,5,10</a:t>
            </a:r>
          </a:p>
          <a:p>
            <a:pPr marL="355600" indent="-342900"/>
            <a:r>
              <a:rPr lang="en-US"/>
              <a:t>Consider </a:t>
            </a:r>
            <a:r>
              <a:rPr lang="en-US" smtClean="0">
                <a:latin typeface="Consolas" panose="020b0609020204030204" pitchFamily="49" charset="0"/>
              </a:rPr>
              <a:t>n=11</a:t>
            </a:r>
            <a:r>
              <a:rPr lang="en-US" smtClean="0"/>
              <a:t>, factor is </a:t>
            </a:r>
            <a:r>
              <a:rPr lang="en-US" smtClean="0">
                <a:latin typeface="Consolas" panose="020b0609020204030204" pitchFamily="49" charset="0"/>
              </a:rPr>
              <a:t>1,11</a:t>
            </a:r>
          </a:p>
          <a:p>
            <a:pPr marL="355600" indent="-342900"/>
            <a:r>
              <a:rPr lang="en-US" smtClean="0"/>
              <a:t>From this we can infer that 1 and number itself are always factors of any number </a:t>
            </a:r>
            <a:r>
              <a:rPr lang="en-US" b="1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mtClean="0"/>
              <a:t>. </a:t>
            </a:r>
            <a:endParaRPr lang="en-IN" smtClean="0">
              <a:latin typeface="Consolas" panose="020b0609020204030204" pitchFamily="49" charset="0"/>
            </a:endParaRPr>
          </a:p>
          <a:p>
            <a:pPr marL="12700" indent="0">
              <a:buNone/>
            </a:pPr>
            <a:endParaRPr lang="en-IN" sz="1600"/>
          </a:p>
          <a:p>
            <a:pPr marL="900112" lvl="1" indent="-342900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379221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logic? Step-3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968162"/>
            <a:ext cx="11667281" cy="465123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92D050"/>
                </a:solidFill>
              </a:rPr>
              <a:t>Step 3: Draw flowchart/steps on paper or in mind</a:t>
            </a:r>
          </a:p>
          <a:p>
            <a:pPr marL="12700" indent="0">
              <a:buNone/>
            </a:pPr>
            <a:endParaRPr lang="en-IN" sz="1600"/>
          </a:p>
          <a:p>
            <a:pPr marL="0" lvl="1" indent="0" algn="ctr">
              <a:buNone/>
            </a:pPr>
            <a:endParaRPr lang="en-IN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216301" y="2189285"/>
            <a:ext cx="4777100" cy="2862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Step 1: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</a:p>
          <a:p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Step 2: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Declare variables </a:t>
            </a:r>
            <a:r>
              <a:rPr lang="en-US" err="1" smtClean="0">
                <a:solidFill>
                  <a:schemeClr val="bg1"/>
                </a:solidFill>
                <a:latin typeface="Consolas" panose="020b0609020204030204" pitchFamily="49" charset="0"/>
              </a:rPr>
              <a:t>n,i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Step 3: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Initialize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variable         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err="1" smtClean="0">
                <a:solidFill>
                  <a:schemeClr val="bg1"/>
                </a:solidFill>
                <a:latin typeface="Consolas" panose="020b0609020204030204" pitchFamily="49" charset="0"/>
              </a:rPr>
              <a:t>i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← 1</a:t>
            </a:r>
          </a:p>
          <a:p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Step 4: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Read value of n</a:t>
            </a:r>
          </a:p>
          <a:p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Step 5: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Repeat the steps until i = n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5.1: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if n%i == 0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  	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  Display i </a:t>
            </a:r>
          </a:p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5.2: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 i=i+1</a:t>
            </a:r>
          </a:p>
          <a:p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Step 7: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Stop</a:t>
            </a:r>
          </a:p>
        </p:txBody>
      </p:sp>
      <p:sp>
        <p:nvSpPr>
          <p:cNvPr id="3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7216301" y="186010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Steps</a:t>
            </a:r>
            <a:endParaRPr lang="en-US" sz="16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 flipH="1">
            <a:off x="6546171" y="1667481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2" y="1827616"/>
            <a:ext cx="3" cy="274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2412729" y="3778854"/>
            <a:ext cx="6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336017" y="4541253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594933" y="1467626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609447" y="2109884"/>
            <a:ext cx="1413012" cy="3657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i=1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2" y="2486424"/>
            <a:ext cx="3" cy="274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286484" y="2769695"/>
            <a:ext cx="2058938" cy="365760"/>
          </a:xfrm>
          <a:prstGeom prst="flowChartInputOutpu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read 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3" y="3139722"/>
            <a:ext cx="3" cy="324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423317" y="3483562"/>
            <a:ext cx="1785270" cy="695402"/>
          </a:xfrm>
          <a:prstGeom prst="diamond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  <a:latin typeface="Consolas" panose="020b0609020204030204" pitchFamily="49" charset="0"/>
              </a:rPr>
              <a:t>i&lt;=n?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2378" y="4993411"/>
            <a:ext cx="2304000" cy="365760"/>
          </a:xfrm>
          <a:prstGeom prst="flowChartInputOutpu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print i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609445" y="6045691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66810" y="4203294"/>
            <a:ext cx="2353098" cy="695402"/>
          </a:xfrm>
          <a:prstGeom prst="diamond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  <a:latin typeface="Consolas" panose="020b0609020204030204" pitchFamily="49" charset="0"/>
              </a:rPr>
              <a:t>n%i==0?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Elbow Connector 40"/>
          <p:cNvCxnSpPr>
            <a:stCxn id="37" idx="1"/>
            <a:endCxn id="40" idx="0"/>
          </p:cNvCxnSpPr>
          <p:nvPr/>
        </p:nvCxnSpPr>
        <p:spPr>
          <a:xfrm rot="10800000" flipV="1">
            <a:off x="3143359" y="3831262"/>
            <a:ext cx="279958" cy="372031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87871" y="5737367"/>
            <a:ext cx="1413012" cy="3657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  <a:latin typeface="Consolas" panose="020b0609020204030204" pitchFamily="49" charset="0"/>
              </a:rPr>
              <a:t>i=i+1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Elbow Connector 42"/>
          <p:cNvCxnSpPr>
            <a:stCxn id="40" idx="3"/>
          </p:cNvCxnSpPr>
          <p:nvPr/>
        </p:nvCxnSpPr>
        <p:spPr>
          <a:xfrm flipH="1">
            <a:off x="2300884" y="4550995"/>
            <a:ext cx="2019024" cy="1355805"/>
          </a:xfrm>
          <a:prstGeom prst="bentConnector3">
            <a:avLst>
              <a:gd name="adj1" fmla="val -3349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1"/>
            <a:endCxn id="38" idx="1"/>
          </p:cNvCxnSpPr>
          <p:nvPr/>
        </p:nvCxnSpPr>
        <p:spPr>
          <a:xfrm rot="10800000" flipV="1">
            <a:off x="1594378" y="4550995"/>
            <a:ext cx="372432" cy="442416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794614" y="4498586"/>
            <a:ext cx="6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1594376" y="5386269"/>
            <a:ext cx="3" cy="324000"/>
          </a:xfrm>
          <a:prstGeom prst="straightConnector1">
            <a:avLst/>
          </a:prstGeom>
          <a:ln w="25400">
            <a:solidFill>
              <a:srgbClr val="F9A82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1"/>
          </p:cNvCxnSpPr>
          <p:nvPr/>
        </p:nvCxnSpPr>
        <p:spPr>
          <a:xfrm rot="10800000" flipH="1">
            <a:off x="887870" y="3265165"/>
            <a:ext cx="3428081" cy="2655082"/>
          </a:xfrm>
          <a:prstGeom prst="bentConnector3">
            <a:avLst>
              <a:gd name="adj1" fmla="val -18100"/>
            </a:avLst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39" idx="3"/>
          </p:cNvCxnSpPr>
          <p:nvPr/>
        </p:nvCxnSpPr>
        <p:spPr>
          <a:xfrm flipH="1">
            <a:off x="5022457" y="3831263"/>
            <a:ext cx="186130" cy="2397308"/>
          </a:xfrm>
          <a:prstGeom prst="bentConnector3">
            <a:avLst>
              <a:gd name="adj1" fmla="val -3735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5191115" y="3836625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74090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/>
      <p:bldP spid="25" grpId="0"/>
      <p:bldP spid="27" grpId="0"/>
      <p:bldP spid="28" grpId="0"/>
      <p:bldP spid="29" grpId="0"/>
      <p:bldP spid="32" grpId="0"/>
      <p:bldP spid="37" grpId="0"/>
      <p:bldP spid="38" grpId="0"/>
      <p:bldP spid="39" grpId="0"/>
      <p:bldP spid="40" grpId="0"/>
      <p:bldP spid="42" grpId="0"/>
      <p:bldP spid="45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build logic? </a:t>
            </a:r>
            <a:r>
              <a:rPr lang="en-US" smtClean="0"/>
              <a:t>Step-4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92D050"/>
                </a:solidFill>
              </a:rPr>
              <a:t>Step </a:t>
            </a:r>
            <a:r>
              <a:rPr lang="en-US" b="1" smtClean="0">
                <a:solidFill>
                  <a:srgbClr val="92D050"/>
                </a:solidFill>
              </a:rPr>
              <a:t>4: Writing Pseudo-code</a:t>
            </a:r>
            <a:endParaRPr lang="en-US" b="1">
              <a:solidFill>
                <a:srgbClr val="92D050"/>
              </a:solidFill>
            </a:endParaRPr>
          </a:p>
          <a:p>
            <a:pPr marL="355600" indent="-342900"/>
            <a:r>
              <a:rPr lang="en-US"/>
              <a:t>Pseudo-code is an informal way to express the design of a computer program or an </a:t>
            </a:r>
            <a:r>
              <a:rPr lang="en-US" smtClean="0"/>
              <a:t>algorithm</a:t>
            </a:r>
            <a:r>
              <a:rPr lang="en-US"/>
              <a:t>. </a:t>
            </a:r>
            <a:endParaRPr lang="en-US" smtClean="0"/>
          </a:p>
          <a:p>
            <a:pPr marL="355600" indent="-342900"/>
            <a:r>
              <a:rPr lang="en-US" smtClean="0"/>
              <a:t>It </a:t>
            </a:r>
            <a:r>
              <a:rPr lang="en-US"/>
              <a:t>does not require any strict programming </a:t>
            </a:r>
            <a:r>
              <a:rPr lang="en-US" smtClean="0"/>
              <a:t>language syntax.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707450" y="3448079"/>
            <a:ext cx="477710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Initialize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integer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Declare n as integer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Input n</a:t>
            </a: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i&lt;n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n%i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 i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end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increment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end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707450" y="3118895"/>
            <a:ext cx="1464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123821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find factors of a </a:t>
            </a:r>
            <a:r>
              <a:rPr lang="en-US"/>
              <a:t>number(while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n to find factors="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n to find factors=12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40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print reverse a </a:t>
            </a:r>
            <a:r>
              <a:rPr lang="en-US"/>
              <a:t>number(while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(n!=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,n%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n=n/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number=1234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0523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Life is all about Repetition.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do same thing everyday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174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WAP to </a:t>
            </a:r>
            <a:r>
              <a:rPr lang="en-US" smtClean="0"/>
              <a:t>check given number is perfect or </a:t>
            </a:r>
            <a:r>
              <a:rPr lang="en-US"/>
              <a:t>not(while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,n,sum=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"%d+"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sum=sum+i;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"=%d"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,sum);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(sum==n)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"\n%d is a perfect number"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"\n%d is not a perfect number"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1+2+3=6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6 is a perfect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number:8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1+2+4+=7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8 is not a perfect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7" y="4523247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number:496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1+2+4+8+16+31+62+124+248+=496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496 is a perfect number</a:t>
            </a:r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6" y="419406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4514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  <p:cond evt="onBegin" delay="0">
                          <p:tn val="74"/>
                        </p:cond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  <p:cond evt="onBegin" delay="0">
                          <p:tn val="78"/>
                        </p:cond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  <p:cond evt="onBegin" delay="0">
                          <p:tn val="82"/>
                        </p:cond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  <p:cond evt="onBegin" delay="0">
                          <p:tn val="88"/>
                        </p:cond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  <p:cond evt="onBegin" delay="0">
                          <p:tn val="94"/>
                        </p:cond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  <p:bldP spid="9" grpId="0"/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check given number is prime or </a:t>
            </a:r>
            <a:r>
              <a:rPr lang="en-US"/>
              <a:t>not(while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n,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,flag=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(i&lt;=n/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flag=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i++;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(flag==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 is a prime number"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 is not a prime number"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number:7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7 is a prime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number:9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9 is not a prime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46223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  <p:cond evt="onBegin" delay="0">
                          <p:tn val="74"/>
                        </p:cond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  <p:cond evt="onBegin" delay="0">
                          <p:tn val="78"/>
                        </p:cond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  <p:cond evt="onBegin" delay="0">
                          <p:tn val="82"/>
                        </p:cond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  <p:cond evt="onBegin" delay="0">
                          <p:tn val="88"/>
                        </p:cond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smtClean="0">
                <a:solidFill>
                  <a:schemeClr val="accent3"/>
                </a:solidFill>
              </a:rPr>
              <a:t>for loop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endCxn id="8" idx="0"/>
          </p:cNvCxnSpPr>
          <p:nvPr/>
        </p:nvCxnSpPr>
        <p:spPr>
          <a:xfrm flipH="1"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/>
          <p:nvPr/>
        </p:nvCxnSpPr>
        <p:spPr>
          <a:xfrm flipH="1"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/>
          <p:nvPr/>
        </p:nvCxnSpPr>
        <p:spPr>
          <a:xfrm flipH="1"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17715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smtClean="0"/>
              <a:t> </a:t>
            </a:r>
            <a:r>
              <a:rPr lang="en-US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r>
              <a:rPr lang="en-US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mtClean="0"/>
              <a:t>is </a:t>
            </a:r>
            <a:r>
              <a:rPr lang="en-US"/>
              <a:t>an entry controlled loop</a:t>
            </a:r>
          </a:p>
          <a:p>
            <a:r>
              <a:rPr lang="en-US"/>
              <a:t>Statements inside the body of </a:t>
            </a:r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smtClean="0"/>
              <a:t> </a:t>
            </a:r>
            <a:r>
              <a:rPr lang="en-US"/>
              <a:t>are repeatedly executed till the condition is true</a:t>
            </a:r>
          </a:p>
          <a:p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smtClean="0"/>
              <a:t> </a:t>
            </a:r>
            <a:r>
              <a:rPr lang="en-US"/>
              <a:t>is </a:t>
            </a:r>
            <a:r>
              <a:rPr lang="en-US" smtClean="0"/>
              <a:t>keyword</a:t>
            </a:r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095870" y="2593161"/>
            <a:ext cx="683553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(initialization; condition; updateStatement)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 statements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/>
          <p:nvPr/>
        </p:nvSpPr>
        <p:spPr>
          <a:xfrm>
            <a:off x="262360" y="3912512"/>
            <a:ext cx="11667281" cy="2450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initialization statement is executed </a:t>
            </a:r>
            <a:r>
              <a:rPr lang="en-US">
                <a:solidFill>
                  <a:srgbClr val="92D050"/>
                </a:solidFill>
              </a:rPr>
              <a:t>only once</a:t>
            </a:r>
            <a:r>
              <a:rPr lang="en-US"/>
              <a:t>.</a:t>
            </a:r>
          </a:p>
          <a:p>
            <a:r>
              <a:rPr lang="en-US"/>
              <a:t>Then, the condition is evaluated. If the condition is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false</a:t>
            </a:r>
            <a:r>
              <a:rPr lang="en-US"/>
              <a:t>, the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 loop is </a:t>
            </a:r>
            <a:r>
              <a:rPr lang="en-US">
                <a:solidFill>
                  <a:srgbClr val="92D050"/>
                </a:solidFill>
              </a:rPr>
              <a:t>terminated</a:t>
            </a:r>
            <a:r>
              <a:rPr lang="en-US" smtClean="0"/>
              <a:t>.</a:t>
            </a:r>
          </a:p>
          <a:p>
            <a:r>
              <a:rPr lang="en-US" smtClean="0"/>
              <a:t>If </a:t>
            </a:r>
            <a:r>
              <a:rPr lang="en-US"/>
              <a:t>the </a:t>
            </a:r>
            <a:r>
              <a:rPr lang="en-US" smtClean="0"/>
              <a:t>condition is </a:t>
            </a:r>
            <a:r>
              <a:rPr lang="en-US" smtClean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mtClean="0"/>
              <a:t>, </a:t>
            </a:r>
            <a:r>
              <a:rPr lang="en-US"/>
              <a:t>statements inside the body of for loop are executed, and the update </a:t>
            </a:r>
            <a:r>
              <a:rPr lang="en-US" smtClean="0"/>
              <a:t>statement is updated.</a:t>
            </a:r>
          </a:p>
          <a:p>
            <a:r>
              <a:rPr lang="en-US"/>
              <a:t>Again the condition is evaluated.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95870" y="226397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Syntax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349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print </a:t>
            </a:r>
            <a:r>
              <a:rPr lang="en-US" smtClean="0"/>
              <a:t>numbers 1 </a:t>
            </a:r>
            <a:r>
              <a:rPr lang="en-US"/>
              <a:t>to </a:t>
            </a:r>
            <a:r>
              <a:rPr lang="en-US" smtClean="0"/>
              <a:t>n (for loop)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;i&lt;=n;i++)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8110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find factors of a number (for loop)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n to find factors="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;i&lt;=n;i++)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n to find factors=12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6566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check given number is perfect or not(for loop)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i,n,sum=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;i&lt;n;i++)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"%d+"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sum=sum+i;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"=%d"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,sum);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(sum==n)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"\n%d is a perfect number"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"\n%d is not a perfect number"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1+2+3=6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6 is a perfect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number:8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1+2+4+=7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8 is not a perfect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7" y="4523247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number:496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1+2+4+8+16+31+62+124+248+=496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496 is a perfect number</a:t>
            </a:r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6" y="419406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752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  <p:cond evt="onBegin" delay="0">
                          <p:tn val="74"/>
                        </p:cond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  <p:cond evt="onBegin" delay="0">
                          <p:tn val="78"/>
                        </p:cond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  <p:cond evt="onBegin" delay="0">
                          <p:tn val="90"/>
                        </p:cond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  <p:bldP spid="9" grpId="0"/>
      <p:bldP spid="10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smtClean="0">
                <a:solidFill>
                  <a:schemeClr val="accent3"/>
                </a:solidFill>
              </a:rPr>
              <a:t>do while loop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endCxn id="8" idx="0"/>
          </p:cNvCxnSpPr>
          <p:nvPr/>
        </p:nvCxnSpPr>
        <p:spPr>
          <a:xfrm flipH="1"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/>
          <p:nvPr/>
        </p:nvCxnSpPr>
        <p:spPr>
          <a:xfrm flipH="1"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/>
          <p:nvPr/>
        </p:nvCxnSpPr>
        <p:spPr>
          <a:xfrm flipH="1"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29586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do while</a:t>
            </a:r>
            <a:r>
              <a:rPr lang="en-US" smtClean="0"/>
              <a:t> </a:t>
            </a:r>
            <a:r>
              <a:rPr lang="en-US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smtClean="0">
                <a:solidFill>
                  <a:srgbClr val="F92672"/>
                </a:solidFill>
                <a:latin typeface="Consolas" panose="020b0609020204030204" pitchFamily="49" charset="0"/>
              </a:rPr>
              <a:t>do</a:t>
            </a:r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mtClean="0"/>
              <a:t>is an exit controlled loop.</a:t>
            </a:r>
            <a:endParaRPr lang="en-US"/>
          </a:p>
          <a:p>
            <a:pPr algn="just"/>
            <a:r>
              <a:rPr lang="en-US"/>
              <a:t>Statements inside the body of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</a:rPr>
              <a:t>do while </a:t>
            </a:r>
            <a:r>
              <a:rPr lang="en-US" smtClean="0"/>
              <a:t>are </a:t>
            </a:r>
            <a:r>
              <a:rPr lang="en-US"/>
              <a:t>repeatedly executed till the condition is </a:t>
            </a:r>
            <a:r>
              <a:rPr lang="en-US" smtClean="0"/>
              <a:t>true.</a:t>
            </a:r>
            <a:endParaRPr lang="en-US"/>
          </a:p>
          <a:p>
            <a:pPr algn="just"/>
            <a:r>
              <a:rPr lang="en-US" smtClean="0">
                <a:solidFill>
                  <a:srgbClr val="F92672"/>
                </a:solidFill>
                <a:latin typeface="Consolas" panose="020b0609020204030204" pitchFamily="49" charset="0"/>
              </a:rPr>
              <a:t>Do </a:t>
            </a:r>
            <a:r>
              <a:rPr lang="en-US" smtClean="0">
                <a:latin typeface="Consolas" panose="020b0609020204030204" pitchFamily="49" charset="0"/>
              </a:rPr>
              <a:t>and</a:t>
            </a:r>
            <a:r>
              <a:rPr lang="en-US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</a:rPr>
              <a:t>while </a:t>
            </a:r>
            <a:r>
              <a:rPr lang="en-US" smtClean="0"/>
              <a:t>are keywords.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4747253" y="2773642"/>
            <a:ext cx="3004675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 statement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(condition);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/>
          <p:nvPr/>
        </p:nvSpPr>
        <p:spPr>
          <a:xfrm>
            <a:off x="262360" y="4343103"/>
            <a:ext cx="11667281" cy="208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Loop body will be executed </a:t>
            </a:r>
            <a:r>
              <a:rPr lang="en-US">
                <a:solidFill>
                  <a:srgbClr val="92D050"/>
                </a:solidFill>
              </a:rPr>
              <a:t>first</a:t>
            </a:r>
            <a:r>
              <a:rPr lang="en-US"/>
              <a:t>, and then condition is checked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If </a:t>
            </a:r>
            <a:r>
              <a:rPr lang="en-US"/>
              <a:t>the </a:t>
            </a:r>
            <a:r>
              <a:rPr lang="en-US" smtClean="0"/>
              <a:t>condition </a:t>
            </a:r>
            <a:r>
              <a:rPr lang="en-US"/>
              <a:t>is </a:t>
            </a:r>
            <a:r>
              <a:rPr lang="en-US">
                <a:solidFill>
                  <a:srgbClr val="92D050"/>
                </a:solidFill>
              </a:rPr>
              <a:t>true</a:t>
            </a:r>
            <a:r>
              <a:rPr lang="en-US"/>
              <a:t>, the body of the loop is executed again and the </a:t>
            </a:r>
            <a:r>
              <a:rPr lang="en-US" smtClean="0"/>
              <a:t>condition </a:t>
            </a:r>
            <a:r>
              <a:rPr lang="en-US"/>
              <a:t>is evaluated</a:t>
            </a:r>
            <a:r>
              <a:rPr lang="en-US" smtClean="0"/>
              <a:t>. </a:t>
            </a:r>
            <a:endParaRPr lang="en-US"/>
          </a:p>
          <a:p>
            <a:pPr algn="just"/>
            <a:r>
              <a:rPr lang="en-US"/>
              <a:t>This process goes on until the </a:t>
            </a:r>
            <a:r>
              <a:rPr lang="en-US" smtClean="0"/>
              <a:t>condition becomes </a:t>
            </a:r>
            <a:r>
              <a:rPr lang="en-US">
                <a:solidFill>
                  <a:srgbClr val="92D050"/>
                </a:solidFill>
              </a:rPr>
              <a:t>false</a:t>
            </a:r>
            <a:r>
              <a:rPr lang="en-US"/>
              <a:t>.</a:t>
            </a:r>
          </a:p>
          <a:p>
            <a:pPr algn="just"/>
            <a:r>
              <a:rPr lang="en-US"/>
              <a:t>If the </a:t>
            </a:r>
            <a:r>
              <a:rPr lang="en-US" smtClean="0"/>
              <a:t>condition </a:t>
            </a:r>
            <a:r>
              <a:rPr lang="en-US"/>
              <a:t>is false, the loop ends.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4747253" y="244445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Syntax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8182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WAP to print Odd numbers between 1 to </a:t>
            </a:r>
            <a:r>
              <a:rPr lang="en-US" smtClean="0"/>
              <a:t>n(do while </a:t>
            </a:r>
            <a:r>
              <a:rPr lang="en-US"/>
              <a:t>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1,3,5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84585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loop?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Loop is used to execute the block of code several times according to the condition given in the loop. It means it executes the same code multiple </a:t>
            </a:r>
            <a:r>
              <a:rPr lang="en-US" smtClean="0"/>
              <a:t>times.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69953" y="3893781"/>
            <a:ext cx="2034863" cy="2169825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IN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7454" y="2356834"/>
            <a:ext cx="128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“Hello”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3927" y="2387612"/>
            <a:ext cx="386366" cy="369332"/>
          </a:xfrm>
          <a:prstGeom prst="ellipse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5</a:t>
            </a:r>
            <a:endParaRPr lang="en-IN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721040" y="3893781"/>
            <a:ext cx="30265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39405" y="4332093"/>
            <a:ext cx="235709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loop(condition)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//statements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10092320" y="4477922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0800000">
            <a:off x="6774205" y="4422485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569953" y="356752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7069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9" grpId="0"/>
      <p:bldP spid="30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find factors of a number(do while loop)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1,2,3,6,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4587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print reverse a number(do while </a:t>
            </a:r>
            <a:r>
              <a:rPr lang="en-US"/>
              <a:t>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pt-BR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pt-BR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pt-BR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pt-BR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,n%</a:t>
            </a:r>
            <a:r>
              <a:rPr lang="pt-BR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    n=n/</a:t>
            </a:r>
            <a:r>
              <a:rPr lang="pt-BR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(n!=</a:t>
            </a:r>
            <a:r>
              <a:rPr lang="pt-BR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number=1234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7727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err="1" smtClean="0">
                <a:solidFill>
                  <a:schemeClr val="accent3"/>
                </a:solidFill>
              </a:rPr>
              <a:t>goto statement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endCxn id="8" idx="0"/>
          </p:cNvCxnSpPr>
          <p:nvPr/>
        </p:nvCxnSpPr>
        <p:spPr>
          <a:xfrm flipH="1"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/>
          <p:nvPr/>
        </p:nvCxnSpPr>
        <p:spPr>
          <a:xfrm flipH="1"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/>
          <p:nvPr/>
        </p:nvCxnSpPr>
        <p:spPr>
          <a:xfrm flipH="1"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57162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>
                <a:solidFill>
                  <a:srgbClr val="F92672"/>
                </a:solidFill>
                <a:latin typeface="Consolas" panose="020b0609020204030204" pitchFamily="49" charset="0"/>
              </a:rPr>
              <a:t>goto </a:t>
            </a:r>
            <a:r>
              <a:rPr lang="en-US" smtClean="0"/>
              <a:t>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err="1" smtClean="0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mtClean="0"/>
              <a:t>is </a:t>
            </a:r>
            <a:r>
              <a:rPr lang="en-US"/>
              <a:t>an </a:t>
            </a:r>
            <a:r>
              <a:rPr lang="en-US" smtClean="0"/>
              <a:t>virtual </a:t>
            </a:r>
            <a:r>
              <a:rPr lang="en-US"/>
              <a:t>loop</a:t>
            </a:r>
          </a:p>
          <a:p>
            <a:pPr algn="just"/>
            <a:r>
              <a:rPr lang="en-US"/>
              <a:t>The </a:t>
            </a:r>
            <a:r>
              <a:rPr lang="en-US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/>
              <a:t> statement allows us to transfer control of the program to the specified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</a:rPr>
              <a:t>label</a:t>
            </a:r>
            <a:r>
              <a:rPr lang="en-US" smtClean="0"/>
              <a:t>.</a:t>
            </a:r>
          </a:p>
          <a:p>
            <a:pPr algn="just"/>
            <a:r>
              <a:rPr lang="en-US" err="1" smtClean="0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mtClean="0"/>
              <a:t>is keyword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3872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label;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label: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/>
          <p:nvPr/>
        </p:nvSpPr>
        <p:spPr>
          <a:xfrm>
            <a:off x="262360" y="4793482"/>
            <a:ext cx="11667281" cy="96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The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label</a:t>
            </a:r>
            <a:r>
              <a:rPr lang="en-US"/>
              <a:t> is an identifier. When the </a:t>
            </a:r>
            <a:r>
              <a:rPr lang="en-US" err="1">
                <a:solidFill>
                  <a:srgbClr val="FF1744"/>
                </a:solidFill>
                <a:latin typeface="Consolas" panose="020b0609020204030204" pitchFamily="49" charset="0"/>
              </a:rPr>
              <a:t>goto</a:t>
            </a:r>
            <a:r>
              <a:rPr lang="en-US"/>
              <a:t> statement is encountered, the control of the program jumps to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label:</a:t>
            </a:r>
            <a:r>
              <a:rPr lang="en-US"/>
              <a:t> and starts executing the code.</a:t>
            </a:r>
          </a:p>
          <a:p>
            <a:pPr algn="just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0346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label: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label;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3872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Syntax</a:t>
            </a:r>
            <a:endParaRPr lang="en-US" sz="1600"/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346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Syntax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189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WAP to print Odd numbers between 1 to </a:t>
            </a:r>
            <a:r>
              <a:rPr lang="en-US" smtClean="0"/>
              <a:t>n(goto)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odd: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odd; 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1,3,5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026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find factors of a number(goto)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 smtClean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 smtClean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 smtClean="0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odd: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(n%i==</a:t>
            </a:r>
            <a:r>
              <a:rPr lang="en-US" b="1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 smtClean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i=i+</a:t>
            </a:r>
            <a:r>
              <a:rPr lang="en-US" b="1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(i&lt;=n)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err="1" smtClean="0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odd;   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1,2,3,6,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43291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loops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195081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nn-NO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nn-NO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,i++);</a:t>
            </a:r>
          </a:p>
          <a:p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 flipH="1">
            <a:off x="9109218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116686" y="1429529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nn-NO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nn-NO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nn-NO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nn-NO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 flipH="1">
            <a:off x="6044799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150354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,i++);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95081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Entry Control Loop</a:t>
            </a:r>
            <a:endParaRPr lang="en-US" sz="1600"/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16686" y="1100345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Entry Control Loop</a:t>
            </a:r>
            <a:endParaRPr lang="en-US" sz="1600"/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0354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Exit Control Loop</a:t>
            </a:r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9241449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labelprint: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,i++);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labelprint;</a:t>
            </a:r>
          </a:p>
          <a:p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41450" y="1099691"/>
            <a:ext cx="1396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Virtual Loop</a:t>
            </a:r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EDC37D-B6D9-44BE-951B-44220334B88E}"/>
              </a:ext>
            </a:extLst>
          </p:cNvPr>
          <p:cNvSpPr txBox="1"/>
          <p:nvPr/>
        </p:nvSpPr>
        <p:spPr>
          <a:xfrm>
            <a:off x="-1144926" y="2455235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False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701730" y="3635044"/>
            <a:ext cx="2995682" cy="2147217"/>
            <a:chOff x="1701730" y="3635044"/>
            <a:chExt cx="2995682" cy="214721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2967768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1701730" y="4027267"/>
              <a:ext cx="2560320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2967768" y="4660212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2236248" y="5028256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Loop Body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2204847" y="4605048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True</a:t>
              </a:r>
            </a:p>
          </p:txBody>
        </p:sp>
        <p:cxnSp>
          <p:nvCxnSpPr>
            <p:cNvPr id="5" name="Elbow Connector 4"/>
            <p:cNvCxnSpPr>
              <a:stCxn id="29" idx="1"/>
              <a:endCxn id="27" idx="1"/>
            </p:cNvCxnSpPr>
            <p:nvPr/>
          </p:nvCxnSpPr>
          <p:spPr>
            <a:xfrm rot="10800000">
              <a:off x="1701730" y="4347308"/>
              <a:ext cx="534518" cy="863829"/>
            </a:xfrm>
            <a:prstGeom prst="bentConnector3">
              <a:avLst>
                <a:gd name="adj1" fmla="val 142768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27" idx="3"/>
            </p:cNvCxnSpPr>
            <p:nvPr/>
          </p:nvCxnSpPr>
          <p:spPr>
            <a:xfrm flipH="1">
              <a:off x="2965620" y="4347307"/>
              <a:ext cx="1296430" cy="1434954"/>
            </a:xfrm>
            <a:prstGeom prst="bentConnector4">
              <a:avLst>
                <a:gd name="adj1" fmla="val -17633"/>
                <a:gd name="adj2" fmla="val 83721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3961185" y="3878345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False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79810" y="3635044"/>
            <a:ext cx="2611239" cy="2415808"/>
            <a:chOff x="6279810" y="3635044"/>
            <a:chExt cx="2611239" cy="241580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756825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652152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756825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683674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Loop Body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6279810" y="4638793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815482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51" name="Elbow Connector 50"/>
            <p:cNvCxnSpPr>
              <a:stCxn id="41" idx="1"/>
              <a:endCxn id="43" idx="1"/>
            </p:cNvCxnSpPr>
            <p:nvPr/>
          </p:nvCxnSpPr>
          <p:spPr>
            <a:xfrm rot="10800000" flipH="1">
              <a:off x="6521520" y="4224053"/>
              <a:ext cx="315219" cy="878834"/>
            </a:xfrm>
            <a:prstGeom prst="bentConnector3">
              <a:avLst>
                <a:gd name="adj1" fmla="val -72521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1" idx="3"/>
            </p:cNvCxnSpPr>
            <p:nvPr/>
          </p:nvCxnSpPr>
          <p:spPr>
            <a:xfrm flipH="1">
              <a:off x="768667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9265135" y="3635044"/>
            <a:ext cx="2834764" cy="2415808"/>
            <a:chOff x="9265135" y="3635044"/>
            <a:chExt cx="2834764" cy="2415808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1077710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973037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1077710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1004559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Statement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9454473" y="5171705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1136367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71" name="Elbow Connector 70"/>
            <p:cNvCxnSpPr>
              <a:stCxn id="65" idx="3"/>
            </p:cNvCxnSpPr>
            <p:nvPr/>
          </p:nvCxnSpPr>
          <p:spPr>
            <a:xfrm flipH="1">
              <a:off x="1089552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9265135" y="4020279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</a:rPr>
                <a:t>Label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75" name="Flowchart: Process 74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9318991" y="5622982"/>
              <a:ext cx="82276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 smtClean="0">
                  <a:solidFill>
                    <a:schemeClr val="bg1"/>
                  </a:solidFill>
                </a:rPr>
                <a:t>goto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7" name="Elbow Connector 76"/>
            <p:cNvCxnSpPr>
              <a:stCxn id="65" idx="1"/>
            </p:cNvCxnSpPr>
            <p:nvPr/>
          </p:nvCxnSpPr>
          <p:spPr>
            <a:xfrm rot="10800000" flipV="1">
              <a:off x="9512301" y="5102886"/>
              <a:ext cx="218071" cy="520095"/>
            </a:xfrm>
            <a:prstGeom prst="bentConnector2">
              <a:avLst/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1"/>
            </p:cNvCxnSpPr>
            <p:nvPr/>
          </p:nvCxnSpPr>
          <p:spPr>
            <a:xfrm rot="10800000" flipH="1">
              <a:off x="9318991" y="4420390"/>
              <a:ext cx="822760" cy="1385473"/>
            </a:xfrm>
            <a:prstGeom prst="bentConnector4">
              <a:avLst>
                <a:gd name="adj1" fmla="val -13893"/>
                <a:gd name="adj2" fmla="val 85933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3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endCxn id="8" idx="0"/>
          </p:cNvCxnSpPr>
          <p:nvPr/>
        </p:nvCxnSpPr>
        <p:spPr>
          <a:xfrm flipH="1"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/>
          <p:nvPr/>
        </p:nvCxnSpPr>
        <p:spPr>
          <a:xfrm flipH="1"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/>
          <p:nvPr/>
        </p:nvCxnSpPr>
        <p:spPr>
          <a:xfrm flipH="1"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 txBox="1"/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3"/>
                </a:solidFill>
              </a:rPr>
              <a:t>Pattern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mtClean="0"/>
              <a:t>Always detect pattern in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2862"/>
      </p:ext>
    </p:ext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92D050"/>
                </a:solidFill>
              </a:rPr>
              <a:t>There are important points to note in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Determine, how many rows?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Determine, how many numbers/characters/columns in a 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Determine, Increment/Decrement among the number of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Determine, starting in each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327" y="3669219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11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en-IN" sz="2000" b="1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1111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11111</a:t>
            </a:r>
            <a:endParaRPr lang="en-IN" sz="2000" b="1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207" y="3669219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IN" sz="2000" b="1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1234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4087" y="3705155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456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78910</a:t>
            </a:r>
          </a:p>
          <a:p>
            <a:endParaRPr lang="en-IN" sz="2000" b="1" smtClean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6967" y="3708788"/>
            <a:ext cx="1260516" cy="2246769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   *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  * *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 * * *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* * * *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 * * *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  * *</a:t>
            </a:r>
          </a:p>
          <a:p>
            <a:r>
              <a:rPr lang="en-IN" sz="2000" b="1" smtClean="0">
                <a:solidFill>
                  <a:srgbClr val="F92672"/>
                </a:solidFill>
                <a:latin typeface="Consolas" panose="020b0609020204030204" pitchFamily="49" charset="0"/>
              </a:rPr>
              <a:t>   *</a:t>
            </a:r>
          </a:p>
        </p:txBody>
      </p:sp>
    </p:spTree>
    <p:extLst>
      <p:ext uri="{BB962C8B-B14F-4D97-AF65-F5344CB8AC3E}">
        <p14:creationId xmlns:p14="http://schemas.microsoft.com/office/powerpoint/2010/main" val="182263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print given pattern (nested loop)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**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***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****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*****</a:t>
            </a:r>
            <a:endParaRPr lang="en-IN" b="1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No. of rows: 5 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No. of characters </a:t>
            </a: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Row-1: </a:t>
            </a:r>
            <a:r>
              <a:rPr lang="en-IN">
                <a:solidFill>
                  <a:srgbClr val="F8F8F2"/>
                </a:solidFill>
              </a:rPr>
              <a:t>*</a:t>
            </a:r>
            <a:endParaRPr lang="en-IN" smtClean="0">
              <a:solidFill>
                <a:srgbClr val="F8F8F2"/>
              </a:solidFill>
            </a:endParaRP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Row-2: **</a:t>
            </a:r>
          </a:p>
          <a:p>
            <a:r>
              <a:rPr lang="en-IN" smtClean="0">
                <a:solidFill>
                  <a:srgbClr val="F8F8F2"/>
                </a:solidFill>
              </a:rPr>
              <a:t>Row-3: ***</a:t>
            </a:r>
          </a:p>
          <a:p>
            <a:r>
              <a:rPr lang="en-IN" smtClean="0">
                <a:solidFill>
                  <a:srgbClr val="F8F8F2"/>
                </a:solidFill>
              </a:rPr>
              <a:t>Row-4: ****</a:t>
            </a: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Row-5: *****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Inner loop: Increment</a:t>
            </a:r>
          </a:p>
          <a:p>
            <a:r>
              <a:rPr lang="en-IN" smtClean="0">
                <a:solidFill>
                  <a:srgbClr val="F8F8F2"/>
                </a:solidFill>
              </a:rPr>
              <a:t>Outer loop: Increment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</a:rPr>
              <a:t>Starting: *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i,j;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 j&lt;=i; j++)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688829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/>
              <a:t> v/s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3"/>
          </p:cNvCxnSpPr>
          <p:nvPr/>
        </p:nvCxnSpPr>
        <p:spPr>
          <a:xfrm flipH="1">
            <a:off x="3478036" y="3271913"/>
            <a:ext cx="1461251" cy="1939074"/>
          </a:xfrm>
          <a:prstGeom prst="bentConnector4">
            <a:avLst>
              <a:gd name="adj1" fmla="val -32208"/>
              <a:gd name="adj2" fmla="val 98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>
            <a:endCxn id="6" idx="0"/>
          </p:cNvCxnSpPr>
          <p:nvPr/>
        </p:nvCxnSpPr>
        <p:spPr>
          <a:xfrm>
            <a:off x="3478036" y="2113161"/>
            <a:ext cx="3" cy="7472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2016790" y="2860433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xmlns="" id="{6FD10F4B-0582-4B3C-BC15-56AEC3E70752}"/>
              </a:ext>
            </a:extLst>
          </p:cNvPr>
          <p:cNvCxnSpPr>
            <a:endCxn id="11" idx="0"/>
          </p:cNvCxnSpPr>
          <p:nvPr/>
        </p:nvCxnSpPr>
        <p:spPr>
          <a:xfrm rot="5400000">
            <a:off x="3186639" y="3974793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2766091" y="3717875"/>
            <a:ext cx="71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965093" y="2836504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146779" y="4266198"/>
            <a:ext cx="2662517" cy="612648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xmlns="" id="{EA190C7E-82F2-4443-9B4E-422E0F9FFDF5}"/>
              </a:ext>
            </a:extLst>
          </p:cNvPr>
          <p:cNvCxnSpPr>
            <a:stCxn id="11" idx="2"/>
          </p:cNvCxnSpPr>
          <p:nvPr/>
        </p:nvCxnSpPr>
        <p:spPr>
          <a:xfrm rot="5400000">
            <a:off x="3048566" y="5308316"/>
            <a:ext cx="85894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10FE9DF-0E2C-4EC9-8B2D-3D10F318B8ED}"/>
              </a:ext>
            </a:extLst>
          </p:cNvPr>
          <p:cNvCxnSpPr>
            <a:endCxn id="15" idx="0"/>
          </p:cNvCxnSpPr>
          <p:nvPr/>
        </p:nvCxnSpPr>
        <p:spPr>
          <a:xfrm>
            <a:off x="8334388" y="2074792"/>
            <a:ext cx="3" cy="7472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xmlns="" id="{C22ED188-DA07-4BB6-9865-1F9706823EF6}"/>
              </a:ext>
            </a:extLst>
          </p:cNvPr>
          <p:cNvSpPr/>
          <p:nvPr/>
        </p:nvSpPr>
        <p:spPr>
          <a:xfrm>
            <a:off x="6873142" y="2822064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16" name="Elbow Connector 18">
            <a:extLst>
              <a:ext uri="{FF2B5EF4-FFF2-40B4-BE49-F238E27FC236}">
                <a16:creationId xmlns:a16="http://schemas.microsoft.com/office/drawing/2014/main" xmlns="" id="{ADA09551-4476-46DF-B3D6-6795725982E9}"/>
              </a:ext>
            </a:extLst>
          </p:cNvPr>
          <p:cNvCxnSpPr>
            <a:endCxn id="20" idx="0"/>
          </p:cNvCxnSpPr>
          <p:nvPr/>
        </p:nvCxnSpPr>
        <p:spPr>
          <a:xfrm rot="5400000">
            <a:off x="8042991" y="3936424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xmlns="" id="{4C264304-F80A-4629-85A3-BCC5889597A3}"/>
              </a:ext>
            </a:extLst>
          </p:cNvPr>
          <p:cNvCxnSpPr>
            <a:stCxn id="15" idx="3"/>
          </p:cNvCxnSpPr>
          <p:nvPr/>
        </p:nvCxnSpPr>
        <p:spPr>
          <a:xfrm flipH="1">
            <a:off x="8490186" y="3233544"/>
            <a:ext cx="1305453" cy="2677481"/>
          </a:xfrm>
          <a:prstGeom prst="bentConnector4">
            <a:avLst>
              <a:gd name="adj1" fmla="val -17511"/>
              <a:gd name="adj2" fmla="val 7727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6E08FC-9D51-492D-8734-D750C0385B65}"/>
              </a:ext>
            </a:extLst>
          </p:cNvPr>
          <p:cNvSpPr txBox="1"/>
          <p:nvPr/>
        </p:nvSpPr>
        <p:spPr>
          <a:xfrm>
            <a:off x="7622443" y="3679506"/>
            <a:ext cx="71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1EDC37D-B6D9-44BE-951B-44220334B88E}"/>
              </a:ext>
            </a:extLst>
          </p:cNvPr>
          <p:cNvSpPr txBox="1"/>
          <p:nvPr/>
        </p:nvSpPr>
        <p:spPr>
          <a:xfrm>
            <a:off x="9821445" y="2798135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xmlns="" id="{E96D584B-953E-4C48-A881-B5C5FE71E9BA}"/>
              </a:ext>
            </a:extLst>
          </p:cNvPr>
          <p:cNvSpPr/>
          <p:nvPr/>
        </p:nvSpPr>
        <p:spPr>
          <a:xfrm>
            <a:off x="7003131" y="4227829"/>
            <a:ext cx="2662517" cy="612648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1" name="Elbow Connector 23">
            <a:extLst>
              <a:ext uri="{FF2B5EF4-FFF2-40B4-BE49-F238E27FC236}">
                <a16:creationId xmlns:a16="http://schemas.microsoft.com/office/drawing/2014/main" xmlns="" id="{56AF8C7E-7BE7-4006-AABC-41053479E0ED}"/>
              </a:ext>
            </a:extLst>
          </p:cNvPr>
          <p:cNvCxnSpPr>
            <a:stCxn id="20" idx="1"/>
            <a:endCxn id="15" idx="1"/>
          </p:cNvCxnSpPr>
          <p:nvPr/>
        </p:nvCxnSpPr>
        <p:spPr>
          <a:xfrm rot="10800000">
            <a:off x="6873143" y="3233545"/>
            <a:ext cx="129989" cy="1300609"/>
          </a:xfrm>
          <a:prstGeom prst="bentConnector3">
            <a:avLst>
              <a:gd name="adj1" fmla="val 410342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 flipH="1">
            <a:off x="6096000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7277CAF-424F-4084-87D7-8C082F6F7DC5}"/>
              </a:ext>
            </a:extLst>
          </p:cNvPr>
          <p:cNvGrpSpPr/>
          <p:nvPr/>
        </p:nvGrpSpPr>
        <p:grpSpPr>
          <a:xfrm>
            <a:off x="2734001" y="1392481"/>
            <a:ext cx="7254945" cy="642313"/>
            <a:chOff x="2620254" y="1392481"/>
            <a:chExt cx="7254945" cy="6423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404EC91-3EDC-4DB1-8932-F4ADCFDA16B8}"/>
                </a:ext>
              </a:extLst>
            </p:cNvPr>
            <p:cNvSpPr txBox="1"/>
            <p:nvPr/>
          </p:nvSpPr>
          <p:spPr>
            <a:xfrm>
              <a:off x="2620254" y="1482805"/>
              <a:ext cx="2319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Flowchart of </a:t>
              </a:r>
              <a:r>
                <a:rPr lang="en-US" sz="2400" b="1">
                  <a:solidFill>
                    <a:srgbClr val="F9267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if</a:t>
              </a:r>
              <a:endParaRPr lang="en-US" sz="2400" b="1">
                <a:solidFill>
                  <a:srgbClr val="F9267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1CCE78C-A460-4395-B824-4357B640BBCE}"/>
                </a:ext>
              </a:extLst>
            </p:cNvPr>
            <p:cNvSpPr txBox="1"/>
            <p:nvPr/>
          </p:nvSpPr>
          <p:spPr>
            <a:xfrm>
              <a:off x="7003131" y="1482805"/>
              <a:ext cx="287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Flowchart of </a:t>
              </a:r>
              <a:r>
                <a:rPr lang="en-US" sz="2400" b="1">
                  <a:solidFill>
                    <a:srgbClr val="F9267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while</a:t>
              </a:r>
              <a:endParaRPr lang="en-US" sz="2400">
                <a:solidFill>
                  <a:srgbClr val="F9267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160E941-A950-4CDA-BB3F-3B402E7D8BCE}"/>
                </a:ext>
              </a:extLst>
            </p:cNvPr>
            <p:cNvSpPr/>
            <p:nvPr/>
          </p:nvSpPr>
          <p:spPr>
            <a:xfrm>
              <a:off x="5650052" y="1392481"/>
              <a:ext cx="642313" cy="64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v/s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9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5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1234</a:t>
            </a: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No. of rows: 5 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8F8F2"/>
                </a:solidFill>
              </a:rPr>
              <a:t>No. of values </a:t>
            </a:r>
          </a:p>
          <a:p>
            <a:r>
              <a:rPr lang="en-US">
                <a:solidFill>
                  <a:srgbClr val="F8F8F2"/>
                </a:solidFill>
              </a:rPr>
              <a:t>Row-1: 1</a:t>
            </a:r>
          </a:p>
          <a:p>
            <a:r>
              <a:rPr lang="en-US">
                <a:solidFill>
                  <a:srgbClr val="F8F8F2"/>
                </a:solidFill>
              </a:rPr>
              <a:t>Row-2: 12</a:t>
            </a:r>
          </a:p>
          <a:p>
            <a:r>
              <a:rPr lang="en-US">
                <a:solidFill>
                  <a:srgbClr val="F8F8F2"/>
                </a:solidFill>
              </a:rPr>
              <a:t>Row-3: 123</a:t>
            </a:r>
          </a:p>
          <a:p>
            <a:r>
              <a:rPr lang="en-US">
                <a:solidFill>
                  <a:srgbClr val="F8F8F2"/>
                </a:solidFill>
              </a:rPr>
              <a:t>Row-4: 1234</a:t>
            </a:r>
          </a:p>
          <a:p>
            <a:r>
              <a:rPr lang="en-US">
                <a:solidFill>
                  <a:srgbClr val="F8F8F2"/>
                </a:solidFill>
              </a:rPr>
              <a:t>Row-5: 12345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8F8F2"/>
                </a:solidFill>
              </a:rPr>
              <a:t>Inner loop: Increment</a:t>
            </a:r>
          </a:p>
          <a:p>
            <a:r>
              <a:rPr lang="en-IN">
                <a:solidFill>
                  <a:srgbClr val="F8F8F2"/>
                </a:solidFill>
              </a:rPr>
              <a:t>Outer loop: Increment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8F8F2"/>
                </a:solidFill>
              </a:rPr>
              <a:t>Starting: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i,j;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; j&lt;=i; j++)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,j);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 smtClean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251367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5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54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543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5432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54321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957" y="2696409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No. of rows: 5 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4328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8F8F2"/>
                </a:solidFill>
              </a:rPr>
              <a:t>No. of values </a:t>
            </a:r>
          </a:p>
          <a:p>
            <a:r>
              <a:rPr lang="en-IN">
                <a:solidFill>
                  <a:srgbClr val="F8F8F2"/>
                </a:solidFill>
              </a:rPr>
              <a:t>Row-1: 5</a:t>
            </a:r>
          </a:p>
          <a:p>
            <a:r>
              <a:rPr lang="en-IN">
                <a:solidFill>
                  <a:srgbClr val="F8F8F2"/>
                </a:solidFill>
              </a:rPr>
              <a:t>Row-2: 54</a:t>
            </a:r>
          </a:p>
          <a:p>
            <a:r>
              <a:rPr lang="en-IN">
                <a:solidFill>
                  <a:srgbClr val="F8F8F2"/>
                </a:solidFill>
              </a:rPr>
              <a:t>Row-3: 543</a:t>
            </a:r>
          </a:p>
          <a:p>
            <a:r>
              <a:rPr lang="en-IN">
                <a:solidFill>
                  <a:srgbClr val="F8F8F2"/>
                </a:solidFill>
              </a:rPr>
              <a:t>Row-4: 5432</a:t>
            </a:r>
          </a:p>
          <a:p>
            <a:r>
              <a:rPr lang="en-IN">
                <a:solidFill>
                  <a:srgbClr val="F8F8F2"/>
                </a:solidFill>
              </a:rPr>
              <a:t>Row-5: 54321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4328" cy="92333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8F8F2"/>
                </a:solidFill>
              </a:rPr>
              <a:t>Inner loop: Decrement</a:t>
            </a:r>
          </a:p>
          <a:p>
            <a:r>
              <a:rPr lang="en-IN">
                <a:solidFill>
                  <a:srgbClr val="F8F8F2"/>
                </a:solidFill>
              </a:rPr>
              <a:t>Outer loop: Decrement/Increment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956" y="6037437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8F8F2"/>
                </a:solidFill>
              </a:rPr>
              <a:t>Starting: </a:t>
            </a:r>
            <a:r>
              <a:rPr lang="en-IN" smtClean="0">
                <a:solidFill>
                  <a:srgbClr val="F8F8F2"/>
                </a:solidFill>
              </a:rPr>
              <a:t>5</a:t>
            </a:r>
            <a:endParaRPr lang="en-IN">
              <a:solidFill>
                <a:srgbClr val="F8F8F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09772" y="1449910"/>
            <a:ext cx="37520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</a:t>
            </a:r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i,j;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;i&gt;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;i--)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 j&gt;=i ; j--)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,j);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09778" y="1449910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09778" y="111552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53838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</a:t>
            </a:r>
            <a:r>
              <a:rPr lang="en-US" smtClean="0"/>
              <a:t>print given pattern (nested loop)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772" y="1034782"/>
            <a:ext cx="846508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smtClean="0">
                <a:solidFill>
                  <a:srgbClr val="F92672"/>
                </a:solidFill>
                <a:latin typeface="Consolas" panose="020b0609020204030204" pitchFamily="49" charset="0"/>
              </a:rPr>
              <a:t>    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smtClean="0">
                <a:solidFill>
                  <a:srgbClr val="F92672"/>
                </a:solidFill>
                <a:latin typeface="Consolas" panose="020b0609020204030204" pitchFamily="49" charset="0"/>
              </a:rPr>
              <a:t>   **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smtClean="0">
                <a:solidFill>
                  <a:srgbClr val="F92672"/>
                </a:solidFill>
                <a:latin typeface="Consolas" panose="020b0609020204030204" pitchFamily="49" charset="0"/>
              </a:rPr>
              <a:t>  ***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smtClean="0">
                <a:solidFill>
                  <a:srgbClr val="F92672"/>
                </a:solidFill>
                <a:latin typeface="Consolas" panose="020b0609020204030204" pitchFamily="49" charset="0"/>
              </a:rPr>
              <a:t> ****</a:t>
            </a:r>
            <a:endParaRPr lang="en-IN" b="1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*****</a:t>
            </a:r>
            <a:endParaRPr lang="en-IN" b="1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7852" y="1352174"/>
            <a:ext cx="3624470" cy="4524315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i,j,k;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(k=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;k&gt;i;k--)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;j&lt;=i;j++)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903802" y="1363966"/>
            <a:ext cx="2734056" cy="766586"/>
          </a:xfrm>
          <a:prstGeom prst="wedgeRoundRectCallout">
            <a:avLst>
              <a:gd name="adj1" fmla="val -78016"/>
              <a:gd name="adj2" fmla="val 14986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First we need to print 4 spaces before printing *</a:t>
            </a:r>
            <a:endParaRPr lang="en-IN"/>
          </a:p>
        </p:txBody>
      </p:sp>
      <p:sp>
        <p:nvSpPr>
          <p:cNvPr id="24" name="Rounded Rectangular Callout 23"/>
          <p:cNvSpPr/>
          <p:nvPr/>
        </p:nvSpPr>
        <p:spPr>
          <a:xfrm>
            <a:off x="8903802" y="4296714"/>
            <a:ext cx="2734056" cy="766586"/>
          </a:xfrm>
          <a:prstGeom prst="wedgeRoundRectCallout">
            <a:avLst>
              <a:gd name="adj1" fmla="val -77180"/>
              <a:gd name="adj2" fmla="val -66827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After printing spaces this inner loop prints *</a:t>
            </a:r>
            <a:endParaRPr lang="en-IN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367859" y="102299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9" y="2342720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2710713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  **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082901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 ***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455089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 ****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827277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</a:rPr>
              <a:t>*****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958" y="2620209"/>
            <a:ext cx="3691772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No. of rows: 5 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958" y="3097640"/>
            <a:ext cx="3691772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No. of values </a:t>
            </a: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Row-1: ----*</a:t>
            </a:r>
            <a:endParaRPr lang="en-IN" smtClean="0">
              <a:solidFill>
                <a:srgbClr val="F8F8F2"/>
              </a:solidFill>
            </a:endParaRP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Row-2: ---**</a:t>
            </a:r>
            <a:endParaRPr lang="en-IN" smtClean="0">
              <a:solidFill>
                <a:srgbClr val="F8F8F2"/>
              </a:solidFill>
              <a:effectLst/>
            </a:endParaRPr>
          </a:p>
          <a:p>
            <a:r>
              <a:rPr lang="en-IN" smtClean="0">
                <a:solidFill>
                  <a:srgbClr val="F8F8F2"/>
                </a:solidFill>
              </a:rPr>
              <a:t>Row-3: --***</a:t>
            </a:r>
          </a:p>
          <a:p>
            <a:r>
              <a:rPr lang="en-IN" smtClean="0">
                <a:solidFill>
                  <a:srgbClr val="F8F8F2"/>
                </a:solidFill>
              </a:rPr>
              <a:t>Row-4: -****</a:t>
            </a: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Row-5: *****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957" y="4960065"/>
            <a:ext cx="3708893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  <a:effectLst/>
              </a:rPr>
              <a:t>Inner loop: Decrement</a:t>
            </a:r>
          </a:p>
          <a:p>
            <a:r>
              <a:rPr lang="en-IN" smtClean="0">
                <a:solidFill>
                  <a:srgbClr val="F8F8F2"/>
                </a:solidFill>
              </a:rPr>
              <a:t>Outer loop: Decrement/Increment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309" y="5734830"/>
            <a:ext cx="3713541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mtClean="0">
                <a:solidFill>
                  <a:srgbClr val="F8F8F2"/>
                </a:solidFill>
              </a:rPr>
              <a:t>Starting: -(space)</a:t>
            </a:r>
          </a:p>
          <a:p>
            <a:r>
              <a:rPr lang="en-IN" smtClean="0">
                <a:solidFill>
                  <a:srgbClr val="F8F8F2"/>
                </a:solidFill>
                <a:effectLst/>
              </a:rPr>
              <a:t>Ending: *</a:t>
            </a:r>
            <a:endParaRPr lang="en-IN">
              <a:solidFill>
                <a:srgbClr val="F8F8F2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367859" y="1352174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9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13" grpId="0"/>
      <p:bldP spid="14" grpId="0"/>
      <p:bldP spid="15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Practice programs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910106"/>
            <a:ext cx="11667281" cy="52200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smtClean="0"/>
              <a:t>Write </a:t>
            </a:r>
            <a:r>
              <a:rPr lang="en-US" sz="2000"/>
              <a:t>a program to find sum of first N odd numbers. Ex. 1+3+5+7+………..+N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/>
              <a:t>Write a program to find 1+1/2+1/3+1/4+....+1/n. </a:t>
            </a:r>
            <a:endParaRPr lang="en-US" sz="2000" smtClean="0"/>
          </a:p>
          <a:p>
            <a:pPr marL="457200" indent="-457200">
              <a:buFont typeface="+mj-lt"/>
              <a:buAutoNum type="arabicParenR"/>
            </a:pPr>
            <a:r>
              <a:rPr lang="en-US" sz="2000"/>
              <a:t>Write a program to print all Armstrong numbers in a given </a:t>
            </a:r>
            <a:r>
              <a:rPr lang="en-US" sz="2000" smtClean="0"/>
              <a:t>range. For </a:t>
            </a:r>
            <a:r>
              <a:rPr lang="en-US" sz="2000"/>
              <a:t>example 153 = 1^3 + 5^3 + 3^3. So, 153 is Armstrong number. </a:t>
            </a:r>
            <a:endParaRPr lang="en-US" sz="2000" smtClean="0"/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Write a program to </a:t>
            </a:r>
            <a:r>
              <a:rPr lang="en-US" sz="2000"/>
              <a:t>print given number in reverse order</a:t>
            </a:r>
            <a:endParaRPr lang="en-US" sz="2000" smtClean="0"/>
          </a:p>
          <a:p>
            <a:pPr marL="457200" indent="-457200">
              <a:buFont typeface="+mj-lt"/>
              <a:buAutoNum type="arabicParenR"/>
            </a:pPr>
            <a:r>
              <a:rPr lang="en-US" sz="2000"/>
              <a:t>Write a program to check whether a given string is palindrome or not</a:t>
            </a:r>
            <a:r>
              <a:rPr lang="en-US" sz="200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smtClean="0"/>
              <a:t>Write a program </a:t>
            </a:r>
            <a:r>
              <a:rPr lang="en-US" sz="2000"/>
              <a:t>to print Multiplication Table up to </a:t>
            </a:r>
            <a:r>
              <a:rPr lang="en-US" sz="2000" smtClean="0"/>
              <a:t>n.</a:t>
            </a:r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pPr marL="457200" indent="-457200">
              <a:buFont typeface="+mj-lt"/>
              <a:buAutoNum type="arabicParenR" startAt="7"/>
            </a:pPr>
            <a:r>
              <a:rPr lang="en-US" sz="2000"/>
              <a:t>Construct C programs to print the following patterns using loop statement.</a:t>
            </a:r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endParaRPr lang="en-IN" sz="2000"/>
          </a:p>
        </p:txBody>
      </p:sp>
      <p:sp>
        <p:nvSpPr>
          <p:cNvPr id="4" name="Rectangle 3"/>
          <p:cNvSpPr/>
          <p:nvPr/>
        </p:nvSpPr>
        <p:spPr>
          <a:xfrm>
            <a:off x="833210" y="5148443"/>
            <a:ext cx="1008845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333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4444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55555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1292" y="5148443"/>
            <a:ext cx="1728835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IN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IN" sz="1600">
                <a:solidFill>
                  <a:schemeClr val="bg1"/>
                </a:solidFill>
                <a:latin typeface="Consolas" panose="020b0609020204030204" pitchFamily="49" charset="0"/>
              </a:rPr>
              <a:t># #</a:t>
            </a:r>
          </a:p>
          <a:p>
            <a:r>
              <a:rPr lang="en-IN" sz="1600">
                <a:solidFill>
                  <a:schemeClr val="bg1"/>
                </a:solidFill>
                <a:latin typeface="Consolas" panose="020b0609020204030204" pitchFamily="49" charset="0"/>
              </a:rPr>
              <a:t>* * *</a:t>
            </a:r>
          </a:p>
          <a:p>
            <a:r>
              <a:rPr lang="en-IN" sz="1600">
                <a:solidFill>
                  <a:schemeClr val="bg1"/>
                </a:solidFill>
                <a:latin typeface="Consolas" panose="020b0609020204030204" pitchFamily="49" charset="0"/>
              </a:rPr>
              <a:t># # # #</a:t>
            </a:r>
          </a:p>
          <a:p>
            <a:r>
              <a:rPr lang="en-IN" sz="1600">
                <a:solidFill>
                  <a:schemeClr val="bg1"/>
                </a:solidFill>
                <a:latin typeface="Consolas" panose="020b0609020204030204" pitchFamily="49" charset="0"/>
              </a:rPr>
              <a:t>* * * * </a:t>
            </a:r>
            <a:r>
              <a:rPr lang="en-IN" sz="160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1393"/>
              </p:ext>
            </p:extLst>
          </p:nvPr>
        </p:nvGraphicFramePr>
        <p:xfrm>
          <a:off x="668110" y="3632086"/>
          <a:ext cx="4385736" cy="1076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29364" y="5148443"/>
            <a:ext cx="1062417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</a:t>
            </a:r>
            <a:endParaRPr lang="en-IN" sz="16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1  0  1</a:t>
            </a:r>
            <a:endParaRPr lang="en-IN" sz="16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0  1  0  1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1018" y="5148442"/>
            <a:ext cx="1303411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1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 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4  4  4 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3666" y="5148442"/>
            <a:ext cx="1166205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A   </a:t>
            </a:r>
            <a:r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B</a:t>
            </a:r>
            <a:endParaRPr lang="en-IN" sz="160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ct val="0"/>
              </a:spcAft>
            </a:pPr>
            <a:r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2  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3   4</a:t>
            </a:r>
            <a:endParaRPr lang="en-IN" sz="16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  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D   E   F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6493" y="5148442"/>
            <a:ext cx="1443236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marL="26670"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</a:t>
            </a: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smtClean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6351" y="5148442"/>
            <a:ext cx="1443236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ct val="0"/>
              </a:spcAft>
            </a:pP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792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smtClean="0">
                <a:solidFill>
                  <a:schemeClr val="accent3"/>
                </a:solidFill>
              </a:rPr>
              <a:t>Thank you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endCxn id="8" idx="0"/>
          </p:cNvCxnSpPr>
          <p:nvPr/>
        </p:nvCxnSpPr>
        <p:spPr>
          <a:xfrm flipH="1"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/>
          <p:nvPr/>
        </p:nvCxnSpPr>
        <p:spPr>
          <a:xfrm flipH="1"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/>
          <p:nvPr/>
        </p:nvCxnSpPr>
        <p:spPr>
          <a:xfrm flipH="1"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11966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or Iterative Statements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2" y="1911217"/>
            <a:ext cx="5211161" cy="1105540"/>
          </a:xfrm>
        </p:spPr>
        <p:txBody>
          <a:bodyPr/>
          <a:lstStyle/>
          <a:p>
            <a:pPr marL="457200" lvl="1" indent="0">
              <a:buNone/>
            </a:pPr>
            <a:r>
              <a:rPr lang="en-US" smtClean="0"/>
              <a:t>Entry </a:t>
            </a:r>
            <a:r>
              <a:rPr lang="en-US"/>
              <a:t>Controlled Loop:	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/>
              <a:t>,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</a:p>
          <a:p>
            <a:pPr marL="457200" lvl="1" indent="0">
              <a:buNone/>
            </a:pPr>
            <a:r>
              <a:rPr lang="en-US"/>
              <a:t>Exit Controlled Loop:	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do…while</a:t>
            </a:r>
          </a:p>
          <a:p>
            <a:pPr marL="457200" lvl="1" indent="0">
              <a:buNone/>
            </a:pPr>
            <a:r>
              <a:rPr lang="en-US"/>
              <a:t>Virtual Loop:		</a:t>
            </a:r>
            <a:r>
              <a:rPr lang="en-US" b="1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endParaRPr lang="en-US" b="1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5308" y="1865110"/>
            <a:ext cx="0" cy="1151647"/>
          </a:xfrm>
          <a:prstGeom prst="line">
            <a:avLst/>
          </a:prstGeom>
          <a:ln w="38100">
            <a:solidFill>
              <a:srgbClr val="F9A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518" y="1103334"/>
            <a:ext cx="53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9A825"/>
                </a:solidFill>
              </a:rPr>
              <a:t>Looping Statements are</a:t>
            </a:r>
            <a:endParaRPr lang="en-IN" sz="280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smtClean="0">
                <a:solidFill>
                  <a:schemeClr val="accent3"/>
                </a:solidFill>
              </a:rPr>
              <a:t>While loop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endCxn id="8" idx="0"/>
          </p:cNvCxnSpPr>
          <p:nvPr/>
        </p:nvCxnSpPr>
        <p:spPr>
          <a:xfrm flipH="1"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/>
          <p:nvPr/>
        </p:nvCxnSpPr>
        <p:spPr>
          <a:xfrm flipH="1"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/>
          <p:nvPr/>
        </p:nvCxnSpPr>
        <p:spPr>
          <a:xfrm flipH="1"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9740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/>
              <a:t> is an entry controlled loop</a:t>
            </a:r>
          </a:p>
          <a:p>
            <a:r>
              <a:rPr lang="en-US"/>
              <a:t>Statements inside the body of </a:t>
            </a:r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/>
              <a:t> are repeatedly executed till the condition is true</a:t>
            </a:r>
          </a:p>
          <a:p>
            <a:r>
              <a:rPr lang="en-US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/>
              <a:t> is keyword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568570" y="3163167"/>
            <a:ext cx="4777100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(condition)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 Body of the while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6A9955"/>
                </a:solidFill>
                <a:latin typeface="Consolas" panose="020b0609020204030204" pitchFamily="49" charset="0"/>
              </a:rPr>
              <a:t>// true part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68570" y="283398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Syntax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print </a:t>
            </a:r>
            <a:r>
              <a:rPr lang="en-US" smtClean="0"/>
              <a:t>1 </a:t>
            </a:r>
            <a:r>
              <a:rPr lang="en-US"/>
              <a:t>to </a:t>
            </a:r>
            <a:r>
              <a:rPr lang="en-US" smtClean="0"/>
              <a:t>n(while loop)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i,n;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"Enter n:"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(i&lt;=n)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Enter n:10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WAP to print Odd numbers between 1 to n(while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354501"/>
            <a:ext cx="47771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b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, n;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printf(“Enter the value of n”);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scanf(“%d ”,&amp;n);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 &lt;= n)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printf(“%d/n”,i);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    i=i+</a:t>
            </a:r>
            <a:r>
              <a:rPr lang="en-US" b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5450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91364" y="5464220"/>
            <a:ext cx="1983577" cy="101566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Enter the value of n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02531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491363" y="513503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52311"/>
              </p:ext>
            </p:extLst>
          </p:nvPr>
        </p:nvGraphicFramePr>
        <p:xfrm>
          <a:off x="6591935" y="1029488"/>
          <a:ext cx="5014214" cy="4892675"/>
        </p:xfrm>
        <a:graphic>
          <a:graphicData uri="http://schemas.openxmlformats.org/drawingml/2006/table">
            <a:tbl>
              <a:tblPr firstRow="1" firstCol="1" bandRow="1"/>
              <a:tblGrid>
                <a:gridCol w="440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4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Output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130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Linking 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Calling void main()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Declarations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Enter value of 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Scanning value of 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Printing value of 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condition, skip line:10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Printing value of 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7081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2879"/>
              </p:ext>
            </p:extLst>
          </p:nvPr>
        </p:nvGraphicFramePr>
        <p:xfrm>
          <a:off x="6603547" y="6246076"/>
          <a:ext cx="5014214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440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4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1925"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End of program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31857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  <p:cond evt="onBegin" delay="0">
                          <p:tn val="18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  <p:cond evt="onBegin" delay="0">
                          <p:tn val="66"/>
                        </p:cond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AS_NET" val="5.0.12"/>
  <p:tag name="AS_OS" val="Microsoft Windows NT 10.0.17763.0"/>
  <p:tag name="AS_RELEASE_DATE" val="2022.02.14"/>
  <p:tag name="AS_TITLE" val="Aspose.Slides for .NET5"/>
  <p:tag name="AS_VERSION" val="22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Segoe UI Semibold"/>
        <a:cs typeface="Arial"/>
      </a:majorFont>
      <a:minorFont>
        <a:latin typeface="Segoe UI"/>
        <a:ea typeface="Segoe U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1072</Paragraphs>
  <Slides>44</Slides>
  <Notes>0</Notes>
  <TotalTime>2329</TotalTime>
  <HiddenSlides>2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baseType="lpstr" size="58">
      <vt:lpstr>Arial</vt:lpstr>
      <vt:lpstr>Segoe UI Semibold</vt:lpstr>
      <vt:lpstr>Segoe UI</vt:lpstr>
      <vt:lpstr>Segoe UI Light</vt:lpstr>
      <vt:lpstr>Segoe UI Black</vt:lpstr>
      <vt:lpstr>Wingdings 3</vt:lpstr>
      <vt:lpstr>Wingdings</vt:lpstr>
      <vt:lpstr>Calibri Light</vt:lpstr>
      <vt:lpstr>Calibri</vt:lpstr>
      <vt:lpstr>Consolas</vt:lpstr>
      <vt:lpstr>Courier New</vt:lpstr>
      <vt:lpstr>Wingdings 2</vt:lpstr>
      <vt:lpstr>Shruti</vt:lpstr>
      <vt:lpstr>Office Theme</vt:lpstr>
      <vt:lpstr>Looping</vt:lpstr>
      <vt:lpstr>Life is all about Repetition.</vt:lpstr>
      <vt:lpstr>What is loop?</vt:lpstr>
      <vt:lpstr>if v/s while</vt:lpstr>
      <vt:lpstr>Looping or Iterative Statements in C</vt:lpstr>
      <vt:lpstr>While loop</vt:lpstr>
      <vt:lpstr>While Loop</vt:lpstr>
      <vt:lpstr>WAP to print 1 to n(while loop)</vt:lpstr>
      <vt:lpstr>WAP to print Odd numbers between 1 to n(while loop)</vt:lpstr>
      <vt:lpstr>WAP to print multiplication table(while loop)</vt:lpstr>
      <vt:lpstr>WAP to Sum of 5 numbers entered by user(while loop)</vt:lpstr>
      <vt:lpstr>Looping</vt:lpstr>
      <vt:lpstr>Syntax and Logic</vt:lpstr>
      <vt:lpstr>How to build logic? Step-1 </vt:lpstr>
      <vt:lpstr>How to build logic? Step-2</vt:lpstr>
      <vt:lpstr>How to build logic? Step-3</vt:lpstr>
      <vt:lpstr>How to build logic? Step-4</vt:lpstr>
      <vt:lpstr>WAP to find factors of a number(while loop)</vt:lpstr>
      <vt:lpstr>WAP to print reverse a number(while loop)</vt:lpstr>
      <vt:lpstr>WAP to check given number is perfect or not(while loop)</vt:lpstr>
      <vt:lpstr>WAP to check given number is prime or not(while loop)</vt:lpstr>
      <vt:lpstr>for loop</vt:lpstr>
      <vt:lpstr>for Loop</vt:lpstr>
      <vt:lpstr>WAP to print numbers 1 to n (for loop)</vt:lpstr>
      <vt:lpstr>WAP to find factors of a number (for loop)</vt:lpstr>
      <vt:lpstr>WAP to check given number is perfect or not(for loop)</vt:lpstr>
      <vt:lpstr>do while loop</vt:lpstr>
      <vt:lpstr>do while Loop</vt:lpstr>
      <vt:lpstr>WAP to print Odd numbers between 1 to n(do while loop)</vt:lpstr>
      <vt:lpstr>WAP to find factors of a number(do while loop)</vt:lpstr>
      <vt:lpstr>WAP to print reverse a number(do while loop)</vt:lpstr>
      <vt:lpstr>goto statement</vt:lpstr>
      <vt:lpstr>goto Statement</vt:lpstr>
      <vt:lpstr>WAP to print Odd numbers between 1 to n(goto)</vt:lpstr>
      <vt:lpstr>WAP to find factors of a number(goto)</vt:lpstr>
      <vt:lpstr>Types of loops</vt:lpstr>
      <vt:lpstr>PowerPoint Presentation</vt:lpstr>
      <vt:lpstr>Pattern</vt:lpstr>
      <vt:lpstr>WAP to print given pattern (nested loop)</vt:lpstr>
      <vt:lpstr>WAP to print given pattern (nested loop)</vt:lpstr>
      <vt:lpstr>WAP to print given pattern (nested loop)</vt:lpstr>
      <vt:lpstr>WAP to print given pattern (nested loop)</vt:lpstr>
      <vt:lpstr>Practice programs</vt:lpstr>
      <vt:lpstr>Thank you</vt:lpstr>
    </vt:vector>
  </TitlesOfParts>
  <LinksUpToDate>0</LinksUpToDate>
  <SharedDoc>0</SharedDoc>
  <HyperlinksChanged>0</HyperlinksChanged>
  <Application>Aspose.Slides for .NET</Application>
  <AppVersion>22.0200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ADMIN</dc:creator>
  <cp:lastModifiedBy>admin</cp:lastModifiedBy>
  <cp:revision>372</cp:revision>
  <dcterms:created xsi:type="dcterms:W3CDTF">2020-05-01T05:09:15Z</dcterms:created>
  <dcterms:modified xsi:type="dcterms:W3CDTF">2022-02-22T13:37:05Z</dcterms:modified>
</cp:coreProperties>
</file>