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6" r:id="rId3"/>
    <p:sldId id="288" r:id="rId4"/>
    <p:sldId id="292" r:id="rId5"/>
    <p:sldId id="291" r:id="rId6"/>
    <p:sldId id="289" r:id="rId7"/>
    <p:sldId id="300" r:id="rId8"/>
    <p:sldId id="290" r:id="rId9"/>
    <p:sldId id="301" r:id="rId10"/>
    <p:sldId id="293" r:id="rId11"/>
    <p:sldId id="294" r:id="rId12"/>
    <p:sldId id="287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uWWv7DstRO/6/trEM5WxA==" hashData="dejghFUD38taLhgip82K7i2XxpfzuwR62a+VGEQBc+y2Ai2osZKcg1WL8gfZazTqLCXB3VvJjah2O18JwxAyT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569CD6"/>
    <a:srgbClr val="111111"/>
    <a:srgbClr val="000000"/>
    <a:srgbClr val="FF5800"/>
    <a:srgbClr val="FF1744"/>
    <a:srgbClr val="EF5350"/>
    <a:srgbClr val="B966C8"/>
    <a:srgbClr val="AB47BC"/>
    <a:srgbClr val="F9A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="" xmlns:a16="http://schemas.microsoft.com/office/drawing/2014/main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="" xmlns:a16="http://schemas.microsoft.com/office/drawing/2014/main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="" xmlns:a16="http://schemas.microsoft.com/office/drawing/2014/main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="" xmlns:a16="http://schemas.microsoft.com/office/drawing/2014/main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=""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="" xmlns:a16="http://schemas.microsoft.com/office/drawing/2014/main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="" xmlns:a16="http://schemas.microsoft.com/office/drawing/2014/main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="" xmlns:a16="http://schemas.microsoft.com/office/drawing/2014/main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="" xmlns:a16="http://schemas.microsoft.com/office/drawing/2014/main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Recursion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="" xmlns:a16="http://schemas.microsoft.com/office/drawing/2014/main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Recursion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5" r:id="rId5"/>
    <p:sldLayoutId id="2147483663" r:id="rId6"/>
    <p:sldLayoutId id="2147483649" r:id="rId7"/>
    <p:sldLayoutId id="2147483650" r:id="rId8"/>
    <p:sldLayoutId id="2147483652" r:id="rId9"/>
    <p:sldLayoutId id="2147483653" r:id="rId10"/>
    <p:sldLayoutId id="2147483654" r:id="rId11"/>
    <p:sldLayoutId id="2147483655" r:id="rId12"/>
    <p:sldLayoutId id="2147483660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to Convert 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4" y="1332730"/>
            <a:ext cx="6180627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bin;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decimal number: 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 =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binary equivalent = %d \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,bin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0613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decimal number: 12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binary equivalent = 1100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64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Binary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002372" y="1376798"/>
            <a:ext cx="6643336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binary, decimal;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binary number: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&amp;binary);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=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(binary,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"Decimal value of %d is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binary, decimal);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(b &gt;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+= (b %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c;</a:t>
            </a:r>
          </a:p>
          <a:p>
            <a:pPr lvl="2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 /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 *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502380" y="1350613"/>
            <a:ext cx="517259" cy="504753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13954" y="1376798"/>
            <a:ext cx="3975666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binary number: 101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Decimal value of 101 is 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2379" y="1038718"/>
            <a:ext cx="112820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13953" y="10476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07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find factorial of a given number using recursion. 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convert decimal number into binary using recursion.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use recursive calls to evaluate F(x) = x – x</a:t>
            </a:r>
            <a:r>
              <a:rPr lang="en-US" baseline="30000" dirty="0"/>
              <a:t>3</a:t>
            </a:r>
            <a:r>
              <a:rPr lang="en-US" dirty="0"/>
              <a:t>/3! + x</a:t>
            </a:r>
            <a:r>
              <a:rPr lang="en-US" baseline="30000" dirty="0"/>
              <a:t>5</a:t>
            </a:r>
            <a:r>
              <a:rPr lang="en-US" dirty="0"/>
              <a:t>/5! – x</a:t>
            </a:r>
            <a:r>
              <a:rPr lang="en-US" baseline="30000" dirty="0"/>
              <a:t>7</a:t>
            </a:r>
            <a:r>
              <a:rPr lang="en-US" dirty="0"/>
              <a:t>/7! + … +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/n!</a:t>
            </a:r>
          </a:p>
          <a:p>
            <a:pPr marL="457200" indent="-4572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itself is called </a:t>
            </a:r>
            <a:r>
              <a:rPr lang="en-US" dirty="0">
                <a:solidFill>
                  <a:srgbClr val="92D050"/>
                </a:solidFill>
              </a:rPr>
              <a:t>recursive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and such function calls are called </a:t>
            </a:r>
            <a:r>
              <a:rPr lang="en-US" dirty="0">
                <a:solidFill>
                  <a:srgbClr val="92D050"/>
                </a:solidFill>
              </a:rPr>
              <a:t>recursive calls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92D050"/>
                </a:solidFill>
              </a:rPr>
              <a:t>Recursion</a:t>
            </a:r>
            <a:r>
              <a:rPr lang="en-US" dirty="0"/>
              <a:t> cannot be applied to all problems, but it is more useful for the tasks that can be defined in terms of a similar subtask.</a:t>
            </a:r>
          </a:p>
          <a:p>
            <a:r>
              <a:rPr lang="en-US" dirty="0"/>
              <a:t>It is idea of representing problem a with smaller problems.</a:t>
            </a:r>
          </a:p>
          <a:p>
            <a:r>
              <a:rPr lang="en-US" dirty="0"/>
              <a:t>Any problem that can be solved </a:t>
            </a:r>
            <a:r>
              <a:rPr lang="en-US" dirty="0">
                <a:solidFill>
                  <a:srgbClr val="92D050"/>
                </a:solidFill>
              </a:rPr>
              <a:t>recursively</a:t>
            </a:r>
            <a:r>
              <a:rPr lang="en-US" dirty="0"/>
              <a:t> can be solved iteratively.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92D050"/>
                </a:solidFill>
              </a:rPr>
              <a:t>recursive</a:t>
            </a:r>
            <a:r>
              <a:rPr lang="en-US" dirty="0"/>
              <a:t> function call itself, the memory for called function allocated and different copy of the local variable is created for each function call.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Recursive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2AA1456-0A57-974B-8C48-D39BCAA369FA}"/>
              </a:ext>
            </a:extLst>
          </p:cNvPr>
          <p:cNvSpPr/>
          <p:nvPr/>
        </p:nvSpPr>
        <p:spPr>
          <a:xfrm>
            <a:off x="436367" y="1520329"/>
            <a:ext cx="3441569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="" xmlns:a16="http://schemas.microsoft.com/office/drawing/2014/main" id="{363919B0-CF62-D147-A90A-850A789ADC89}"/>
              </a:ext>
            </a:extLst>
          </p:cNvPr>
          <p:cNvCxnSpPr>
            <a:cxnSpLocks/>
          </p:cNvCxnSpPr>
          <p:nvPr/>
        </p:nvCxnSpPr>
        <p:spPr>
          <a:xfrm>
            <a:off x="1936594" y="3350147"/>
            <a:ext cx="1941342" cy="956602"/>
          </a:xfrm>
          <a:prstGeom prst="bentConnector3">
            <a:avLst>
              <a:gd name="adj1" fmla="val 186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="" xmlns:a16="http://schemas.microsoft.com/office/drawing/2014/main" id="{6FB00E87-B9AC-964E-B53C-5AB960249D08}"/>
              </a:ext>
            </a:extLst>
          </p:cNvPr>
          <p:cNvCxnSpPr>
            <a:cxnSpLocks/>
          </p:cNvCxnSpPr>
          <p:nvPr/>
        </p:nvCxnSpPr>
        <p:spPr>
          <a:xfrm flipV="1">
            <a:off x="2157151" y="4489629"/>
            <a:ext cx="1720785" cy="815929"/>
          </a:xfrm>
          <a:prstGeom prst="bentConnector3">
            <a:avLst>
              <a:gd name="adj1" fmla="val 200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9AB76C9-4C06-C549-907A-3FDDAF6306A4}"/>
              </a:ext>
            </a:extLst>
          </p:cNvPr>
          <p:cNvSpPr txBox="1"/>
          <p:nvPr/>
        </p:nvSpPr>
        <p:spPr>
          <a:xfrm>
            <a:off x="5922769" y="350528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 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DF25E05-7812-804D-9166-533B0E63FFF8}"/>
              </a:ext>
            </a:extLst>
          </p:cNvPr>
          <p:cNvSpPr txBox="1"/>
          <p:nvPr/>
        </p:nvSpPr>
        <p:spPr>
          <a:xfrm>
            <a:off x="5787140" y="4542383"/>
            <a:ext cx="13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92672"/>
                </a:solidFill>
                <a:latin typeface="Calibri"/>
              </a:rPr>
              <a:t>Recursive</a:t>
            </a:r>
            <a:r>
              <a:rPr lang="en-IN" dirty="0">
                <a:solidFill>
                  <a:schemeClr val="bg1"/>
                </a:solidFill>
                <a:latin typeface="Calibri"/>
              </a:rPr>
              <a:t> function call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B57296A6-476B-EA4D-9CBA-10AC5D37B2D9}"/>
              </a:ext>
            </a:extLst>
          </p:cNvPr>
          <p:cNvSpPr/>
          <p:nvPr/>
        </p:nvSpPr>
        <p:spPr>
          <a:xfrm>
            <a:off x="436367" y="119114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1896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/>
      <p:bldP spid="5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recursive</a:t>
            </a:r>
            <a:r>
              <a:rPr lang="en-US" dirty="0"/>
              <a:t> function can go infinite like a loop.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rgbClr val="92D050"/>
                </a:solidFill>
              </a:rPr>
              <a:t>Base Case or </a:t>
            </a:r>
            <a:r>
              <a:rPr lang="en-IN" dirty="0">
                <a:solidFill>
                  <a:srgbClr val="92D050"/>
                </a:solidFill>
              </a:rPr>
              <a:t>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IN" dirty="0">
                <a:solidFill>
                  <a:srgbClr val="92D050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4005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Recursion </a:t>
            </a:r>
            <a:r>
              <a:rPr lang="en-US" b="1" dirty="0"/>
              <a:t>-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2845251"/>
          </a:xfrm>
        </p:spPr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pPr marL="0" indent="-87312">
              <a:buNone/>
            </a:pP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6096000" y="2244543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="" xmlns:a16="http://schemas.microsoft.com/office/drawing/2014/main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="" xmlns:a16="http://schemas.microsoft.com/office/drawing/2014/main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="" xmlns:a16="http://schemas.microsoft.com/office/drawing/2014/main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="" xmlns:a16="http://schemas.microsoft.com/office/drawing/2014/main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="" xmlns:a16="http://schemas.microsoft.com/office/drawing/2014/main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2 * 1 = 2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3 * 2 = 6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4 * 6 = 24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215652" y="1779814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</a:rPr>
              <a:t>Final Ans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5 *24 = 120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Recursive</a:t>
            </a:r>
            <a:r>
              <a:rPr 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given number using </a:t>
            </a:r>
            <a:r>
              <a:rPr lang="en-US" b="1" dirty="0">
                <a:solidFill>
                  <a:srgbClr val="F92672"/>
                </a:solidFill>
              </a:rPr>
              <a:t>Recursion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5104644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number?\n"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fact(n -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97949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the number? 5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97949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82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Recursion </a:t>
            </a:r>
            <a:r>
              <a:rPr lang="en-US" b="1" dirty="0"/>
              <a:t>-</a:t>
            </a:r>
            <a:r>
              <a:rPr lang="en-US" b="1" dirty="0">
                <a:solidFill>
                  <a:srgbClr val="F92672"/>
                </a:solidFill>
              </a:rPr>
              <a:t>  </a:t>
            </a:r>
            <a:r>
              <a:rPr lang="en-US" dirty="0"/>
              <a:t>Fibonacci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4916422"/>
          </a:xfrm>
        </p:spPr>
        <p:txBody>
          <a:bodyPr/>
          <a:lstStyle/>
          <a:p>
            <a:r>
              <a:rPr lang="en-US" dirty="0"/>
              <a:t>A series of numbers	, where next number is found by adding the two number before it.</a:t>
            </a:r>
          </a:p>
          <a:p>
            <a:r>
              <a:rPr lang="en-US" dirty="0"/>
              <a:t>Recursive definition of Fibonacci</a:t>
            </a:r>
          </a:p>
          <a:p>
            <a:pPr lvl="1"/>
            <a:r>
              <a:rPr lang="en-US" dirty="0"/>
              <a:t>Fib(0) =  0</a:t>
            </a:r>
          </a:p>
          <a:p>
            <a:pPr lvl="1"/>
            <a:r>
              <a:rPr lang="en-US" dirty="0"/>
              <a:t>Fib(1) = 1</a:t>
            </a:r>
          </a:p>
          <a:p>
            <a:pPr lvl="1"/>
            <a:r>
              <a:rPr lang="en-US" dirty="0"/>
              <a:t>Fib(n) = Fib(n-1) + Fib(n-2)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Fib(4) = Fib(3) + Fib(2)</a:t>
            </a:r>
          </a:p>
          <a:p>
            <a:pPr lvl="1"/>
            <a:r>
              <a:rPr lang="en-US" dirty="0"/>
              <a:t>Fib(4) = 3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7109087" y="1074618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Recursive</a:t>
            </a:r>
            <a:r>
              <a:rPr 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F579354E-369B-2943-B7AD-762E9EAB6867}"/>
              </a:ext>
            </a:extLst>
          </p:cNvPr>
          <p:cNvSpPr/>
          <p:nvPr/>
        </p:nvSpPr>
        <p:spPr>
          <a:xfrm>
            <a:off x="6975513" y="284491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0AEDEB96-CB0B-6A4D-A69A-D84749B338AD}"/>
              </a:ext>
            </a:extLst>
          </p:cNvPr>
          <p:cNvCxnSpPr>
            <a:cxnSpLocks/>
          </p:cNvCxnSpPr>
          <p:nvPr/>
        </p:nvCxnSpPr>
        <p:spPr>
          <a:xfrm flipH="1">
            <a:off x="7480453" y="2169076"/>
            <a:ext cx="12026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BC97A696-5412-C549-AF88-B17CE80012F9}"/>
              </a:ext>
            </a:extLst>
          </p:cNvPr>
          <p:cNvCxnSpPr>
            <a:cxnSpLocks/>
          </p:cNvCxnSpPr>
          <p:nvPr/>
        </p:nvCxnSpPr>
        <p:spPr>
          <a:xfrm>
            <a:off x="8671191" y="2169076"/>
            <a:ext cx="15859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>
            <a:extLst>
              <a:ext uri="{FF2B5EF4-FFF2-40B4-BE49-F238E27FC236}">
                <a16:creationId xmlns="" xmlns:a16="http://schemas.microsoft.com/office/drawing/2014/main" id="{CDB5EF60-F056-2741-B139-110119E2FED6}"/>
              </a:ext>
            </a:extLst>
          </p:cNvPr>
          <p:cNvSpPr/>
          <p:nvPr/>
        </p:nvSpPr>
        <p:spPr>
          <a:xfrm>
            <a:off x="8178186" y="1755469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="" xmlns:a16="http://schemas.microsoft.com/office/drawing/2014/main" id="{BED31F66-CCFE-9D41-ADB6-028A04E430D4}"/>
              </a:ext>
            </a:extLst>
          </p:cNvPr>
          <p:cNvSpPr/>
          <p:nvPr/>
        </p:nvSpPr>
        <p:spPr>
          <a:xfrm>
            <a:off x="9752226" y="2844911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95F78E55-008C-7547-B9DD-E9DF4313B191}"/>
              </a:ext>
            </a:extLst>
          </p:cNvPr>
          <p:cNvCxnSpPr>
            <a:cxnSpLocks/>
          </p:cNvCxnSpPr>
          <p:nvPr/>
        </p:nvCxnSpPr>
        <p:spPr>
          <a:xfrm flipH="1">
            <a:off x="6598186" y="3242968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A7A1CA11-4A3D-FE43-8674-C01600E0C2A7}"/>
              </a:ext>
            </a:extLst>
          </p:cNvPr>
          <p:cNvCxnSpPr>
            <a:cxnSpLocks/>
          </p:cNvCxnSpPr>
          <p:nvPr/>
        </p:nvCxnSpPr>
        <p:spPr>
          <a:xfrm>
            <a:off x="7468517" y="3256410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DCEADACA-8BDB-5B49-BA62-C98BA7756153}"/>
              </a:ext>
            </a:extLst>
          </p:cNvPr>
          <p:cNvCxnSpPr>
            <a:cxnSpLocks/>
          </p:cNvCxnSpPr>
          <p:nvPr/>
        </p:nvCxnSpPr>
        <p:spPr>
          <a:xfrm flipH="1">
            <a:off x="9499523" y="3286987"/>
            <a:ext cx="783808" cy="6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7E98284F-AD26-0848-9673-66717BE46FC1}"/>
              </a:ext>
            </a:extLst>
          </p:cNvPr>
          <p:cNvCxnSpPr>
            <a:cxnSpLocks/>
          </p:cNvCxnSpPr>
          <p:nvPr/>
        </p:nvCxnSpPr>
        <p:spPr>
          <a:xfrm>
            <a:off x="10271395" y="3300429"/>
            <a:ext cx="910725" cy="6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="" xmlns:a16="http://schemas.microsoft.com/office/drawing/2014/main" id="{02FE84B7-50CC-7748-A972-B234D93A8EA2}"/>
              </a:ext>
            </a:extLst>
          </p:cNvPr>
          <p:cNvSpPr/>
          <p:nvPr/>
        </p:nvSpPr>
        <p:spPr>
          <a:xfrm>
            <a:off x="6127215" y="3929637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="" xmlns:a16="http://schemas.microsoft.com/office/drawing/2014/main" id="{3D1253B2-A50F-184B-9E96-26A92237EE64}"/>
              </a:ext>
            </a:extLst>
          </p:cNvPr>
          <p:cNvSpPr/>
          <p:nvPr/>
        </p:nvSpPr>
        <p:spPr>
          <a:xfrm>
            <a:off x="7845844" y="394230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="" xmlns:a16="http://schemas.microsoft.com/office/drawing/2014/main" id="{18C16371-B029-B649-A66B-AD057F16B013}"/>
              </a:ext>
            </a:extLst>
          </p:cNvPr>
          <p:cNvSpPr/>
          <p:nvPr/>
        </p:nvSpPr>
        <p:spPr>
          <a:xfrm>
            <a:off x="8994584" y="3959664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="" xmlns:a16="http://schemas.microsoft.com/office/drawing/2014/main" id="{D65AF264-2420-814F-96C5-BFE33E0F04AA}"/>
              </a:ext>
            </a:extLst>
          </p:cNvPr>
          <p:cNvSpPr/>
          <p:nvPr/>
        </p:nvSpPr>
        <p:spPr>
          <a:xfrm>
            <a:off x="10600059" y="398709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067D58B7-D0E6-0A4A-8DB5-FEC6C08FC8E9}"/>
              </a:ext>
            </a:extLst>
          </p:cNvPr>
          <p:cNvCxnSpPr>
            <a:cxnSpLocks/>
          </p:cNvCxnSpPr>
          <p:nvPr/>
        </p:nvCxnSpPr>
        <p:spPr>
          <a:xfrm flipH="1">
            <a:off x="5745184" y="4353024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B4B5B71E-C410-A34A-B499-FABDB3895F4D}"/>
              </a:ext>
            </a:extLst>
          </p:cNvPr>
          <p:cNvCxnSpPr>
            <a:cxnSpLocks/>
          </p:cNvCxnSpPr>
          <p:nvPr/>
        </p:nvCxnSpPr>
        <p:spPr>
          <a:xfrm>
            <a:off x="6615515" y="4366466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="" xmlns:a16="http://schemas.microsoft.com/office/drawing/2014/main" id="{85937D13-0E83-1645-84EF-B2CD5B540976}"/>
              </a:ext>
            </a:extLst>
          </p:cNvPr>
          <p:cNvSpPr/>
          <p:nvPr/>
        </p:nvSpPr>
        <p:spPr>
          <a:xfrm>
            <a:off x="5274213" y="5039693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="" xmlns:a16="http://schemas.microsoft.com/office/drawing/2014/main" id="{AD60B4B3-05EE-3145-9AE9-62100843FCE8}"/>
              </a:ext>
            </a:extLst>
          </p:cNvPr>
          <p:cNvSpPr/>
          <p:nvPr/>
        </p:nvSpPr>
        <p:spPr>
          <a:xfrm>
            <a:off x="6992842" y="505235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B9098B4-808E-2F44-9EF6-6A9E84502083}"/>
              </a:ext>
            </a:extLst>
          </p:cNvPr>
          <p:cNvSpPr txBox="1"/>
          <p:nvPr/>
        </p:nvSpPr>
        <p:spPr>
          <a:xfrm>
            <a:off x="4760721" y="467036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81D3C47-3482-7F49-BC5C-65FF22E796FD}"/>
              </a:ext>
            </a:extLst>
          </p:cNvPr>
          <p:cNvSpPr txBox="1"/>
          <p:nvPr/>
        </p:nvSpPr>
        <p:spPr>
          <a:xfrm>
            <a:off x="7430331" y="462264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E97D863F-C4D4-8F43-8CB7-12C27EF1E101}"/>
              </a:ext>
            </a:extLst>
          </p:cNvPr>
          <p:cNvSpPr txBox="1"/>
          <p:nvPr/>
        </p:nvSpPr>
        <p:spPr>
          <a:xfrm>
            <a:off x="5458512" y="3540919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99FF7C-62A5-D740-897C-620C040DF4B2}"/>
              </a:ext>
            </a:extLst>
          </p:cNvPr>
          <p:cNvSpPr txBox="1"/>
          <p:nvPr/>
        </p:nvSpPr>
        <p:spPr>
          <a:xfrm>
            <a:off x="7989352" y="351258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3A348E6-199E-2C41-9A7B-406D09BDAC2C}"/>
              </a:ext>
            </a:extLst>
          </p:cNvPr>
          <p:cNvSpPr txBox="1"/>
          <p:nvPr/>
        </p:nvSpPr>
        <p:spPr>
          <a:xfrm>
            <a:off x="6598127" y="236529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F399D2F-8D2C-6143-9DB1-B4E0321579A2}"/>
              </a:ext>
            </a:extLst>
          </p:cNvPr>
          <p:cNvSpPr txBox="1"/>
          <p:nvPr/>
        </p:nvSpPr>
        <p:spPr>
          <a:xfrm>
            <a:off x="10865648" y="342900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F866369-3CE1-9046-9315-375815D452A5}"/>
              </a:ext>
            </a:extLst>
          </p:cNvPr>
          <p:cNvSpPr txBox="1"/>
          <p:nvPr/>
        </p:nvSpPr>
        <p:spPr>
          <a:xfrm>
            <a:off x="9000317" y="3651543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442C0E6-A841-FD45-B497-B4419E275A93}"/>
              </a:ext>
            </a:extLst>
          </p:cNvPr>
          <p:cNvSpPr txBox="1"/>
          <p:nvPr/>
        </p:nvSpPr>
        <p:spPr>
          <a:xfrm>
            <a:off x="9851401" y="225204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648DBE2-B005-2247-809F-99BE87E9B1B3}"/>
              </a:ext>
            </a:extLst>
          </p:cNvPr>
          <p:cNvSpPr txBox="1"/>
          <p:nvPr/>
        </p:nvSpPr>
        <p:spPr>
          <a:xfrm>
            <a:off x="9464178" y="1713160"/>
            <a:ext cx="15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 Final Ans. 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0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4" grpId="0"/>
      <p:bldP spid="28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Display Fibonacci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9703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m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Total terms\n"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"Fibonacci series\n"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(m));</a:t>
            </a:r>
          </a:p>
          <a:p>
            <a:pPr lvl="2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m++;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09596"/>
            <a:ext cx="499993" cy="400109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17448" y="4086751"/>
            <a:ext cx="4771459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Total terms     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 series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0 1 1 2 3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317448" y="3757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n ==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-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-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33A443D-2347-6F4D-AF48-E6E5E6319036}"/>
              </a:ext>
            </a:extLst>
          </p:cNvPr>
          <p:cNvSpPr/>
          <p:nvPr/>
        </p:nvSpPr>
        <p:spPr>
          <a:xfrm>
            <a:off x="6317448" y="1331630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40D00FF7-50A6-5C4A-BE60-E864D146458F}"/>
              </a:ext>
            </a:extLst>
          </p:cNvPr>
          <p:cNvSpPr/>
          <p:nvPr/>
        </p:nvSpPr>
        <p:spPr>
          <a:xfrm>
            <a:off x="6317448" y="1003546"/>
            <a:ext cx="16589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2054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Recursion </a:t>
            </a:r>
            <a:r>
              <a:rPr lang="en-US" b="1" dirty="0"/>
              <a:t>-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Decimal to Binary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34393"/>
            <a:ext cx="5477428" cy="5379130"/>
          </a:xfrm>
        </p:spPr>
        <p:txBody>
          <a:bodyPr/>
          <a:lstStyle/>
          <a:p>
            <a:r>
              <a:rPr lang="en-US" dirty="0"/>
              <a:t>To convert decimal to binary, divide decimal number by 2 till dividend will be less then 2</a:t>
            </a:r>
          </a:p>
          <a:p>
            <a:r>
              <a:rPr lang="en-US" dirty="0"/>
              <a:t>To convert decimal 13 to binary</a:t>
            </a:r>
          </a:p>
          <a:p>
            <a:pPr lvl="1"/>
            <a:r>
              <a:rPr lang="en-US" dirty="0"/>
              <a:t>13/2 = 6 reminder </a:t>
            </a:r>
            <a:r>
              <a:rPr lang="en-US" dirty="0">
                <a:solidFill>
                  <a:srgbClr val="F92672"/>
                </a:solidFill>
              </a:rPr>
              <a:t>1</a:t>
            </a:r>
          </a:p>
          <a:p>
            <a:pPr lvl="1"/>
            <a:r>
              <a:rPr lang="en-US" dirty="0"/>
              <a:t>6/2 = 6 reminder </a:t>
            </a:r>
            <a:r>
              <a:rPr lang="en-US" dirty="0">
                <a:solidFill>
                  <a:srgbClr val="F92672"/>
                </a:solidFill>
              </a:rPr>
              <a:t>0</a:t>
            </a:r>
          </a:p>
          <a:p>
            <a:pPr lvl="1"/>
            <a:r>
              <a:rPr lang="en-US" dirty="0"/>
              <a:t>3/2 = 3 reminder </a:t>
            </a:r>
            <a:r>
              <a:rPr lang="en-US" dirty="0">
                <a:solidFill>
                  <a:srgbClr val="F92672"/>
                </a:solidFill>
              </a:rPr>
              <a:t>1</a:t>
            </a:r>
          </a:p>
          <a:p>
            <a:pPr lvl="1"/>
            <a:r>
              <a:rPr lang="en-US" dirty="0"/>
              <a:t>1/2 = 1 reminder </a:t>
            </a:r>
            <a:r>
              <a:rPr lang="en-US" dirty="0">
                <a:solidFill>
                  <a:srgbClr val="F92672"/>
                </a:solidFill>
              </a:rPr>
              <a:t>1</a:t>
            </a:r>
          </a:p>
          <a:p>
            <a:r>
              <a:rPr lang="en-US" dirty="0"/>
              <a:t>Recursive definition of Decimal to Binary 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(0) = 0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(n) =  n%2 + 10* </a:t>
            </a:r>
            <a:r>
              <a:rPr lang="en-US" dirty="0" err="1"/>
              <a:t>decToBin</a:t>
            </a:r>
            <a:r>
              <a:rPr lang="en-US" dirty="0"/>
              <a:t>(n/2)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13%2 + 10 </a:t>
            </a:r>
            <a:r>
              <a:rPr lang="en-US" dirty="0" err="1"/>
              <a:t>decToBin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1101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5889306" y="2244543"/>
            <a:ext cx="1458945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13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="" xmlns:a16="http://schemas.microsoft.com/office/drawing/2014/main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="" xmlns:a16="http://schemas.microsoft.com/office/drawing/2014/main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="" xmlns:a16="http://schemas.microsoft.com/office/drawing/2014/main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="" xmlns:a16="http://schemas.microsoft.com/office/drawing/2014/main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="" xmlns:a16="http://schemas.microsoft.com/office/drawing/2014/main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1%2 + 10*0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3%2 + 10*1 =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26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6%2 + 10*11 = 110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215651" y="1779814"/>
            <a:ext cx="340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</a:rPr>
              <a:t>Final Ans 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13%2 + 10*110 = 1101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Recursive</a:t>
            </a:r>
            <a:r>
              <a:rPr 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912</Words>
  <Application>Microsoft Office PowerPoint</Application>
  <PresentationFormat>Widescreen</PresentationFormat>
  <Paragraphs>303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2</vt:lpstr>
      <vt:lpstr>Wingdings 3</vt:lpstr>
      <vt:lpstr>Office Theme</vt:lpstr>
      <vt:lpstr>Recursion</vt:lpstr>
      <vt:lpstr>What is Recursion?</vt:lpstr>
      <vt:lpstr>Working of Recursive function</vt:lpstr>
      <vt:lpstr>Properties of Recursion</vt:lpstr>
      <vt:lpstr>Recursion - factorial example</vt:lpstr>
      <vt:lpstr>WAP to find factorial of given number using Recursion</vt:lpstr>
      <vt:lpstr>Recursion -  Fibonacci example</vt:lpstr>
      <vt:lpstr>WAP to Display Fibonacci Sequence</vt:lpstr>
      <vt:lpstr>Recursion - Decimal to Binary example</vt:lpstr>
      <vt:lpstr>WAP to Convert Decimal to Binary</vt:lpstr>
      <vt:lpstr>WAP to Convert Binary to Decimal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182</cp:revision>
  <dcterms:created xsi:type="dcterms:W3CDTF">2020-05-01T05:09:15Z</dcterms:created>
  <dcterms:modified xsi:type="dcterms:W3CDTF">2021-02-08T07:24:48Z</dcterms:modified>
</cp:coreProperties>
</file>