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1" r:id="rId3"/>
    <p:sldId id="265" r:id="rId4"/>
    <p:sldId id="256" r:id="rId5"/>
    <p:sldId id="257" r:id="rId6"/>
    <p:sldId id="266" r:id="rId7"/>
    <p:sldId id="259" r:id="rId8"/>
    <p:sldId id="258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ronak/Downloads/case_study_a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ronak/Downloads/case_study_a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localhost/Users/ronak/Downloads/case_study_a.csv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3.xml"/><Relationship Id="rId2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case_study_a!$AB$1</c:f>
              <c:strCache>
                <c:ptCount val="1"/>
                <c:pt idx="0">
                  <c:v>Total Parts Ordered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case_study_a!$A$2:$A$107</c:f>
              <c:numCache>
                <c:formatCode>m/d/yy</c:formatCode>
                <c:ptCount val="106"/>
                <c:pt idx="0">
                  <c:v>42139.0</c:v>
                </c:pt>
                <c:pt idx="1">
                  <c:v>42146.0</c:v>
                </c:pt>
                <c:pt idx="2">
                  <c:v>42153.0</c:v>
                </c:pt>
                <c:pt idx="3">
                  <c:v>42160.0</c:v>
                </c:pt>
                <c:pt idx="4">
                  <c:v>42167.0</c:v>
                </c:pt>
                <c:pt idx="5">
                  <c:v>42174.0</c:v>
                </c:pt>
                <c:pt idx="6">
                  <c:v>42181.0</c:v>
                </c:pt>
                <c:pt idx="7">
                  <c:v>42188.0</c:v>
                </c:pt>
                <c:pt idx="8">
                  <c:v>42195.0</c:v>
                </c:pt>
                <c:pt idx="9">
                  <c:v>42202.0</c:v>
                </c:pt>
                <c:pt idx="10">
                  <c:v>42209.0</c:v>
                </c:pt>
                <c:pt idx="11">
                  <c:v>42216.0</c:v>
                </c:pt>
                <c:pt idx="12">
                  <c:v>42223.0</c:v>
                </c:pt>
                <c:pt idx="13">
                  <c:v>42230.0</c:v>
                </c:pt>
                <c:pt idx="14">
                  <c:v>42237.0</c:v>
                </c:pt>
                <c:pt idx="15">
                  <c:v>42244.0</c:v>
                </c:pt>
                <c:pt idx="16">
                  <c:v>42251.0</c:v>
                </c:pt>
                <c:pt idx="17">
                  <c:v>42258.0</c:v>
                </c:pt>
                <c:pt idx="18">
                  <c:v>42265.0</c:v>
                </c:pt>
                <c:pt idx="19">
                  <c:v>42272.0</c:v>
                </c:pt>
                <c:pt idx="20">
                  <c:v>42279.0</c:v>
                </c:pt>
                <c:pt idx="21">
                  <c:v>42286.0</c:v>
                </c:pt>
                <c:pt idx="22">
                  <c:v>42293.0</c:v>
                </c:pt>
                <c:pt idx="23">
                  <c:v>42300.0</c:v>
                </c:pt>
                <c:pt idx="24">
                  <c:v>42307.0</c:v>
                </c:pt>
                <c:pt idx="25">
                  <c:v>42314.0</c:v>
                </c:pt>
                <c:pt idx="26">
                  <c:v>42321.0</c:v>
                </c:pt>
                <c:pt idx="27">
                  <c:v>42328.0</c:v>
                </c:pt>
                <c:pt idx="28">
                  <c:v>42335.0</c:v>
                </c:pt>
                <c:pt idx="29">
                  <c:v>42342.0</c:v>
                </c:pt>
                <c:pt idx="30">
                  <c:v>42349.0</c:v>
                </c:pt>
                <c:pt idx="31">
                  <c:v>42356.0</c:v>
                </c:pt>
                <c:pt idx="32">
                  <c:v>42363.0</c:v>
                </c:pt>
                <c:pt idx="33">
                  <c:v>42370.0</c:v>
                </c:pt>
                <c:pt idx="34">
                  <c:v>42377.0</c:v>
                </c:pt>
                <c:pt idx="35">
                  <c:v>42384.0</c:v>
                </c:pt>
                <c:pt idx="36">
                  <c:v>42391.0</c:v>
                </c:pt>
                <c:pt idx="37">
                  <c:v>42398.0</c:v>
                </c:pt>
                <c:pt idx="38">
                  <c:v>42405.0</c:v>
                </c:pt>
                <c:pt idx="39">
                  <c:v>42412.0</c:v>
                </c:pt>
                <c:pt idx="40">
                  <c:v>42419.0</c:v>
                </c:pt>
                <c:pt idx="41">
                  <c:v>42426.0</c:v>
                </c:pt>
                <c:pt idx="42">
                  <c:v>42433.0</c:v>
                </c:pt>
                <c:pt idx="43">
                  <c:v>42440.0</c:v>
                </c:pt>
                <c:pt idx="44">
                  <c:v>42447.0</c:v>
                </c:pt>
                <c:pt idx="45">
                  <c:v>42454.0</c:v>
                </c:pt>
                <c:pt idx="46">
                  <c:v>42461.0</c:v>
                </c:pt>
                <c:pt idx="47">
                  <c:v>42468.0</c:v>
                </c:pt>
                <c:pt idx="48">
                  <c:v>42475.0</c:v>
                </c:pt>
                <c:pt idx="49">
                  <c:v>42482.0</c:v>
                </c:pt>
                <c:pt idx="50">
                  <c:v>42489.0</c:v>
                </c:pt>
                <c:pt idx="51">
                  <c:v>42496.0</c:v>
                </c:pt>
                <c:pt idx="52">
                  <c:v>42503.0</c:v>
                </c:pt>
                <c:pt idx="53">
                  <c:v>42510.0</c:v>
                </c:pt>
                <c:pt idx="54">
                  <c:v>42517.0</c:v>
                </c:pt>
                <c:pt idx="55">
                  <c:v>42524.0</c:v>
                </c:pt>
                <c:pt idx="56">
                  <c:v>42531.0</c:v>
                </c:pt>
                <c:pt idx="57">
                  <c:v>42538.0</c:v>
                </c:pt>
                <c:pt idx="58">
                  <c:v>42545.0</c:v>
                </c:pt>
                <c:pt idx="59">
                  <c:v>42552.0</c:v>
                </c:pt>
                <c:pt idx="60">
                  <c:v>42559.0</c:v>
                </c:pt>
                <c:pt idx="61">
                  <c:v>42566.0</c:v>
                </c:pt>
                <c:pt idx="62">
                  <c:v>42573.0</c:v>
                </c:pt>
                <c:pt idx="63">
                  <c:v>42580.0</c:v>
                </c:pt>
                <c:pt idx="64">
                  <c:v>42587.0</c:v>
                </c:pt>
                <c:pt idx="65">
                  <c:v>42594.0</c:v>
                </c:pt>
                <c:pt idx="66">
                  <c:v>42601.0</c:v>
                </c:pt>
                <c:pt idx="67">
                  <c:v>42608.0</c:v>
                </c:pt>
                <c:pt idx="68">
                  <c:v>42615.0</c:v>
                </c:pt>
                <c:pt idx="69">
                  <c:v>42622.0</c:v>
                </c:pt>
                <c:pt idx="70">
                  <c:v>42629.0</c:v>
                </c:pt>
                <c:pt idx="71">
                  <c:v>42636.0</c:v>
                </c:pt>
                <c:pt idx="72">
                  <c:v>42643.0</c:v>
                </c:pt>
                <c:pt idx="73">
                  <c:v>42650.0</c:v>
                </c:pt>
                <c:pt idx="74">
                  <c:v>42657.0</c:v>
                </c:pt>
                <c:pt idx="75">
                  <c:v>42664.0</c:v>
                </c:pt>
                <c:pt idx="76">
                  <c:v>42671.0</c:v>
                </c:pt>
                <c:pt idx="77">
                  <c:v>42678.0</c:v>
                </c:pt>
                <c:pt idx="78">
                  <c:v>42685.0</c:v>
                </c:pt>
                <c:pt idx="79">
                  <c:v>42692.0</c:v>
                </c:pt>
                <c:pt idx="80">
                  <c:v>42699.0</c:v>
                </c:pt>
                <c:pt idx="81">
                  <c:v>42706.0</c:v>
                </c:pt>
                <c:pt idx="82">
                  <c:v>42713.0</c:v>
                </c:pt>
                <c:pt idx="83">
                  <c:v>42720.0</c:v>
                </c:pt>
                <c:pt idx="84">
                  <c:v>42727.0</c:v>
                </c:pt>
                <c:pt idx="85">
                  <c:v>42734.0</c:v>
                </c:pt>
                <c:pt idx="86">
                  <c:v>42741.0</c:v>
                </c:pt>
                <c:pt idx="87">
                  <c:v>42748.0</c:v>
                </c:pt>
                <c:pt idx="88">
                  <c:v>42755.0</c:v>
                </c:pt>
                <c:pt idx="89">
                  <c:v>42762.0</c:v>
                </c:pt>
                <c:pt idx="90">
                  <c:v>42769.0</c:v>
                </c:pt>
                <c:pt idx="91">
                  <c:v>42776.0</c:v>
                </c:pt>
                <c:pt idx="92">
                  <c:v>42783.0</c:v>
                </c:pt>
                <c:pt idx="93">
                  <c:v>42790.0</c:v>
                </c:pt>
                <c:pt idx="94">
                  <c:v>42797.0</c:v>
                </c:pt>
                <c:pt idx="95">
                  <c:v>42804.0</c:v>
                </c:pt>
                <c:pt idx="96">
                  <c:v>42811.0</c:v>
                </c:pt>
                <c:pt idx="97">
                  <c:v>42818.0</c:v>
                </c:pt>
                <c:pt idx="98">
                  <c:v>42825.0</c:v>
                </c:pt>
                <c:pt idx="99">
                  <c:v>42832.0</c:v>
                </c:pt>
                <c:pt idx="100">
                  <c:v>42839.0</c:v>
                </c:pt>
                <c:pt idx="101">
                  <c:v>42846.0</c:v>
                </c:pt>
                <c:pt idx="102">
                  <c:v>42853.0</c:v>
                </c:pt>
                <c:pt idx="103">
                  <c:v>42860.0</c:v>
                </c:pt>
                <c:pt idx="104">
                  <c:v>42867.0</c:v>
                </c:pt>
                <c:pt idx="105">
                  <c:v>42874.0</c:v>
                </c:pt>
              </c:numCache>
            </c:numRef>
          </c:cat>
          <c:val>
            <c:numRef>
              <c:f>case_study_a!$AB$2:$AB$107</c:f>
              <c:numCache>
                <c:formatCode>General</c:formatCode>
                <c:ptCount val="106"/>
                <c:pt idx="0">
                  <c:v>5267.0</c:v>
                </c:pt>
                <c:pt idx="1">
                  <c:v>4539.0</c:v>
                </c:pt>
                <c:pt idx="2">
                  <c:v>5338.0</c:v>
                </c:pt>
                <c:pt idx="3">
                  <c:v>5252.0</c:v>
                </c:pt>
                <c:pt idx="4">
                  <c:v>5319.0</c:v>
                </c:pt>
                <c:pt idx="5">
                  <c:v>5231.0</c:v>
                </c:pt>
                <c:pt idx="6">
                  <c:v>4839.0</c:v>
                </c:pt>
                <c:pt idx="7">
                  <c:v>4762.0</c:v>
                </c:pt>
                <c:pt idx="8">
                  <c:v>4934.0</c:v>
                </c:pt>
                <c:pt idx="9">
                  <c:v>4924.0</c:v>
                </c:pt>
                <c:pt idx="10">
                  <c:v>4913.0</c:v>
                </c:pt>
                <c:pt idx="11">
                  <c:v>5144.0</c:v>
                </c:pt>
                <c:pt idx="12">
                  <c:v>4764.0</c:v>
                </c:pt>
                <c:pt idx="13">
                  <c:v>4848.0</c:v>
                </c:pt>
                <c:pt idx="14">
                  <c:v>5066.0</c:v>
                </c:pt>
                <c:pt idx="15">
                  <c:v>4591.0</c:v>
                </c:pt>
                <c:pt idx="16">
                  <c:v>4669.0</c:v>
                </c:pt>
                <c:pt idx="17">
                  <c:v>5635.0</c:v>
                </c:pt>
                <c:pt idx="18">
                  <c:v>5516.0</c:v>
                </c:pt>
                <c:pt idx="19">
                  <c:v>5365.0</c:v>
                </c:pt>
                <c:pt idx="20">
                  <c:v>5803.0</c:v>
                </c:pt>
                <c:pt idx="21">
                  <c:v>5964.0</c:v>
                </c:pt>
                <c:pt idx="22">
                  <c:v>5785.0</c:v>
                </c:pt>
                <c:pt idx="23">
                  <c:v>6253.0</c:v>
                </c:pt>
                <c:pt idx="24">
                  <c:v>6122.0</c:v>
                </c:pt>
                <c:pt idx="25">
                  <c:v>6708.0</c:v>
                </c:pt>
                <c:pt idx="26">
                  <c:v>6766.0</c:v>
                </c:pt>
                <c:pt idx="27">
                  <c:v>5710.0</c:v>
                </c:pt>
                <c:pt idx="28">
                  <c:v>6844.0</c:v>
                </c:pt>
                <c:pt idx="29">
                  <c:v>6917.0</c:v>
                </c:pt>
                <c:pt idx="30">
                  <c:v>6919.0</c:v>
                </c:pt>
                <c:pt idx="31">
                  <c:v>3966.0</c:v>
                </c:pt>
                <c:pt idx="32">
                  <c:v>3716.0</c:v>
                </c:pt>
                <c:pt idx="33">
                  <c:v>319.0</c:v>
                </c:pt>
                <c:pt idx="34">
                  <c:v>7680.0</c:v>
                </c:pt>
                <c:pt idx="35">
                  <c:v>7580.0</c:v>
                </c:pt>
                <c:pt idx="36">
                  <c:v>7593.0</c:v>
                </c:pt>
                <c:pt idx="37">
                  <c:v>7909.0</c:v>
                </c:pt>
                <c:pt idx="38">
                  <c:v>7927.0</c:v>
                </c:pt>
                <c:pt idx="39">
                  <c:v>7661.0</c:v>
                </c:pt>
                <c:pt idx="40">
                  <c:v>8091.0</c:v>
                </c:pt>
                <c:pt idx="41">
                  <c:v>8189.0</c:v>
                </c:pt>
                <c:pt idx="42">
                  <c:v>7837.0</c:v>
                </c:pt>
                <c:pt idx="43">
                  <c:v>8230.0</c:v>
                </c:pt>
                <c:pt idx="44">
                  <c:v>7522.0</c:v>
                </c:pt>
                <c:pt idx="45">
                  <c:v>6513.0</c:v>
                </c:pt>
                <c:pt idx="46">
                  <c:v>6683.0</c:v>
                </c:pt>
                <c:pt idx="47">
                  <c:v>8781.0</c:v>
                </c:pt>
                <c:pt idx="48">
                  <c:v>8678.0</c:v>
                </c:pt>
                <c:pt idx="49">
                  <c:v>8745.0</c:v>
                </c:pt>
                <c:pt idx="50">
                  <c:v>8552.0</c:v>
                </c:pt>
                <c:pt idx="51">
                  <c:v>7974.0</c:v>
                </c:pt>
                <c:pt idx="52">
                  <c:v>9134.0</c:v>
                </c:pt>
                <c:pt idx="53">
                  <c:v>7837.0</c:v>
                </c:pt>
                <c:pt idx="54">
                  <c:v>8683.0</c:v>
                </c:pt>
                <c:pt idx="55">
                  <c:v>7835.0</c:v>
                </c:pt>
                <c:pt idx="56">
                  <c:v>8719.0</c:v>
                </c:pt>
                <c:pt idx="57">
                  <c:v>9298.0</c:v>
                </c:pt>
                <c:pt idx="58">
                  <c:v>8332.0</c:v>
                </c:pt>
                <c:pt idx="59">
                  <c:v>7558.0</c:v>
                </c:pt>
                <c:pt idx="60">
                  <c:v>7927.0</c:v>
                </c:pt>
                <c:pt idx="61">
                  <c:v>8605.0</c:v>
                </c:pt>
                <c:pt idx="62">
                  <c:v>8199.0</c:v>
                </c:pt>
                <c:pt idx="63">
                  <c:v>8521.0</c:v>
                </c:pt>
                <c:pt idx="64">
                  <c:v>8832.0</c:v>
                </c:pt>
                <c:pt idx="65">
                  <c:v>8336.0</c:v>
                </c:pt>
                <c:pt idx="66">
                  <c:v>8270.0</c:v>
                </c:pt>
                <c:pt idx="67">
                  <c:v>8232.0</c:v>
                </c:pt>
                <c:pt idx="68">
                  <c:v>7892.0</c:v>
                </c:pt>
                <c:pt idx="69">
                  <c:v>8108.0</c:v>
                </c:pt>
                <c:pt idx="70">
                  <c:v>9904.0</c:v>
                </c:pt>
                <c:pt idx="71">
                  <c:v>9441.0</c:v>
                </c:pt>
                <c:pt idx="72">
                  <c:v>8731.0</c:v>
                </c:pt>
                <c:pt idx="73">
                  <c:v>9889.0</c:v>
                </c:pt>
                <c:pt idx="74">
                  <c:v>11056.0</c:v>
                </c:pt>
                <c:pt idx="75">
                  <c:v>10721.0</c:v>
                </c:pt>
                <c:pt idx="76">
                  <c:v>10260.0</c:v>
                </c:pt>
                <c:pt idx="77">
                  <c:v>10422.0</c:v>
                </c:pt>
                <c:pt idx="78">
                  <c:v>11569.0</c:v>
                </c:pt>
                <c:pt idx="79">
                  <c:v>10706.0</c:v>
                </c:pt>
                <c:pt idx="80">
                  <c:v>9351.0</c:v>
                </c:pt>
                <c:pt idx="81">
                  <c:v>11710.0</c:v>
                </c:pt>
                <c:pt idx="82">
                  <c:v>12783.0</c:v>
                </c:pt>
                <c:pt idx="83">
                  <c:v>11972.0</c:v>
                </c:pt>
                <c:pt idx="84">
                  <c:v>10760.0</c:v>
                </c:pt>
                <c:pt idx="85">
                  <c:v>7485.0</c:v>
                </c:pt>
                <c:pt idx="86">
                  <c:v>50.0</c:v>
                </c:pt>
                <c:pt idx="87">
                  <c:v>8252.0</c:v>
                </c:pt>
                <c:pt idx="88">
                  <c:v>11734.0</c:v>
                </c:pt>
                <c:pt idx="89">
                  <c:v>11403.0</c:v>
                </c:pt>
                <c:pt idx="90">
                  <c:v>11061.0</c:v>
                </c:pt>
                <c:pt idx="91">
                  <c:v>10868.0</c:v>
                </c:pt>
                <c:pt idx="92">
                  <c:v>11519.0</c:v>
                </c:pt>
                <c:pt idx="93">
                  <c:v>12161.0</c:v>
                </c:pt>
                <c:pt idx="94">
                  <c:v>13804.0</c:v>
                </c:pt>
                <c:pt idx="95">
                  <c:v>12723.0</c:v>
                </c:pt>
                <c:pt idx="96">
                  <c:v>13153.0</c:v>
                </c:pt>
                <c:pt idx="97">
                  <c:v>12877.0</c:v>
                </c:pt>
                <c:pt idx="98">
                  <c:v>13507.0</c:v>
                </c:pt>
                <c:pt idx="99">
                  <c:v>12094.0</c:v>
                </c:pt>
                <c:pt idx="100">
                  <c:v>12009.0</c:v>
                </c:pt>
                <c:pt idx="101">
                  <c:v>11077.0</c:v>
                </c:pt>
                <c:pt idx="102">
                  <c:v>11185.0</c:v>
                </c:pt>
                <c:pt idx="103">
                  <c:v>11722.0</c:v>
                </c:pt>
                <c:pt idx="104">
                  <c:v>11470.0</c:v>
                </c:pt>
                <c:pt idx="105">
                  <c:v>11521.0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27674448"/>
        <c:axId val="-2127680560"/>
      </c:lineChart>
      <c:dateAx>
        <c:axId val="-2127674448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680560"/>
        <c:crosses val="autoZero"/>
        <c:auto val="1"/>
        <c:lblOffset val="100"/>
        <c:baseTimeUnit val="days"/>
      </c:dateAx>
      <c:valAx>
        <c:axId val="-212768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674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Total part_4 part’s ordered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case_study_a!$E$1</c:f>
              <c:strCache>
                <c:ptCount val="1"/>
                <c:pt idx="0">
                  <c:v>part_4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case_study_a!$A$2:$A$107</c:f>
              <c:numCache>
                <c:formatCode>m/d/yy</c:formatCode>
                <c:ptCount val="106"/>
                <c:pt idx="0">
                  <c:v>42139.0</c:v>
                </c:pt>
                <c:pt idx="1">
                  <c:v>42146.0</c:v>
                </c:pt>
                <c:pt idx="2">
                  <c:v>42153.0</c:v>
                </c:pt>
                <c:pt idx="3">
                  <c:v>42160.0</c:v>
                </c:pt>
                <c:pt idx="4">
                  <c:v>42167.0</c:v>
                </c:pt>
                <c:pt idx="5">
                  <c:v>42174.0</c:v>
                </c:pt>
                <c:pt idx="6">
                  <c:v>42181.0</c:v>
                </c:pt>
                <c:pt idx="7">
                  <c:v>42188.0</c:v>
                </c:pt>
                <c:pt idx="8">
                  <c:v>42195.0</c:v>
                </c:pt>
                <c:pt idx="9">
                  <c:v>42202.0</c:v>
                </c:pt>
                <c:pt idx="10">
                  <c:v>42209.0</c:v>
                </c:pt>
                <c:pt idx="11">
                  <c:v>42216.0</c:v>
                </c:pt>
                <c:pt idx="12">
                  <c:v>42223.0</c:v>
                </c:pt>
                <c:pt idx="13">
                  <c:v>42230.0</c:v>
                </c:pt>
                <c:pt idx="14">
                  <c:v>42237.0</c:v>
                </c:pt>
                <c:pt idx="15">
                  <c:v>42244.0</c:v>
                </c:pt>
                <c:pt idx="16">
                  <c:v>42251.0</c:v>
                </c:pt>
                <c:pt idx="17">
                  <c:v>42258.0</c:v>
                </c:pt>
                <c:pt idx="18">
                  <c:v>42265.0</c:v>
                </c:pt>
                <c:pt idx="19">
                  <c:v>42272.0</c:v>
                </c:pt>
                <c:pt idx="20">
                  <c:v>42279.0</c:v>
                </c:pt>
                <c:pt idx="21">
                  <c:v>42286.0</c:v>
                </c:pt>
                <c:pt idx="22">
                  <c:v>42293.0</c:v>
                </c:pt>
                <c:pt idx="23">
                  <c:v>42300.0</c:v>
                </c:pt>
                <c:pt idx="24">
                  <c:v>42307.0</c:v>
                </c:pt>
                <c:pt idx="25">
                  <c:v>42314.0</c:v>
                </c:pt>
                <c:pt idx="26">
                  <c:v>42321.0</c:v>
                </c:pt>
                <c:pt idx="27">
                  <c:v>42328.0</c:v>
                </c:pt>
                <c:pt idx="28">
                  <c:v>42335.0</c:v>
                </c:pt>
                <c:pt idx="29">
                  <c:v>42342.0</c:v>
                </c:pt>
                <c:pt idx="30">
                  <c:v>42349.0</c:v>
                </c:pt>
                <c:pt idx="31">
                  <c:v>42356.0</c:v>
                </c:pt>
                <c:pt idx="32">
                  <c:v>42363.0</c:v>
                </c:pt>
                <c:pt idx="33">
                  <c:v>42370.0</c:v>
                </c:pt>
                <c:pt idx="34">
                  <c:v>42377.0</c:v>
                </c:pt>
                <c:pt idx="35">
                  <c:v>42384.0</c:v>
                </c:pt>
                <c:pt idx="36">
                  <c:v>42391.0</c:v>
                </c:pt>
                <c:pt idx="37">
                  <c:v>42398.0</c:v>
                </c:pt>
                <c:pt idx="38">
                  <c:v>42405.0</c:v>
                </c:pt>
                <c:pt idx="39">
                  <c:v>42412.0</c:v>
                </c:pt>
                <c:pt idx="40">
                  <c:v>42419.0</c:v>
                </c:pt>
                <c:pt idx="41">
                  <c:v>42426.0</c:v>
                </c:pt>
                <c:pt idx="42">
                  <c:v>42433.0</c:v>
                </c:pt>
                <c:pt idx="43">
                  <c:v>42440.0</c:v>
                </c:pt>
                <c:pt idx="44">
                  <c:v>42447.0</c:v>
                </c:pt>
                <c:pt idx="45">
                  <c:v>42454.0</c:v>
                </c:pt>
                <c:pt idx="46">
                  <c:v>42461.0</c:v>
                </c:pt>
                <c:pt idx="47">
                  <c:v>42468.0</c:v>
                </c:pt>
                <c:pt idx="48">
                  <c:v>42475.0</c:v>
                </c:pt>
                <c:pt idx="49">
                  <c:v>42482.0</c:v>
                </c:pt>
                <c:pt idx="50">
                  <c:v>42489.0</c:v>
                </c:pt>
                <c:pt idx="51">
                  <c:v>42496.0</c:v>
                </c:pt>
                <c:pt idx="52">
                  <c:v>42503.0</c:v>
                </c:pt>
                <c:pt idx="53">
                  <c:v>42510.0</c:v>
                </c:pt>
                <c:pt idx="54">
                  <c:v>42517.0</c:v>
                </c:pt>
                <c:pt idx="55">
                  <c:v>42524.0</c:v>
                </c:pt>
                <c:pt idx="56">
                  <c:v>42531.0</c:v>
                </c:pt>
                <c:pt idx="57">
                  <c:v>42538.0</c:v>
                </c:pt>
                <c:pt idx="58">
                  <c:v>42545.0</c:v>
                </c:pt>
                <c:pt idx="59">
                  <c:v>42552.0</c:v>
                </c:pt>
                <c:pt idx="60">
                  <c:v>42559.0</c:v>
                </c:pt>
                <c:pt idx="61">
                  <c:v>42566.0</c:v>
                </c:pt>
                <c:pt idx="62">
                  <c:v>42573.0</c:v>
                </c:pt>
                <c:pt idx="63">
                  <c:v>42580.0</c:v>
                </c:pt>
                <c:pt idx="64">
                  <c:v>42587.0</c:v>
                </c:pt>
                <c:pt idx="65">
                  <c:v>42594.0</c:v>
                </c:pt>
                <c:pt idx="66">
                  <c:v>42601.0</c:v>
                </c:pt>
                <c:pt idx="67">
                  <c:v>42608.0</c:v>
                </c:pt>
                <c:pt idx="68">
                  <c:v>42615.0</c:v>
                </c:pt>
                <c:pt idx="69">
                  <c:v>42622.0</c:v>
                </c:pt>
                <c:pt idx="70">
                  <c:v>42629.0</c:v>
                </c:pt>
                <c:pt idx="71">
                  <c:v>42636.0</c:v>
                </c:pt>
                <c:pt idx="72">
                  <c:v>42643.0</c:v>
                </c:pt>
                <c:pt idx="73">
                  <c:v>42650.0</c:v>
                </c:pt>
                <c:pt idx="74">
                  <c:v>42657.0</c:v>
                </c:pt>
                <c:pt idx="75">
                  <c:v>42664.0</c:v>
                </c:pt>
                <c:pt idx="76">
                  <c:v>42671.0</c:v>
                </c:pt>
                <c:pt idx="77">
                  <c:v>42678.0</c:v>
                </c:pt>
                <c:pt idx="78">
                  <c:v>42685.0</c:v>
                </c:pt>
                <c:pt idx="79">
                  <c:v>42692.0</c:v>
                </c:pt>
                <c:pt idx="80">
                  <c:v>42699.0</c:v>
                </c:pt>
                <c:pt idx="81">
                  <c:v>42706.0</c:v>
                </c:pt>
                <c:pt idx="82">
                  <c:v>42713.0</c:v>
                </c:pt>
                <c:pt idx="83">
                  <c:v>42720.0</c:v>
                </c:pt>
                <c:pt idx="84">
                  <c:v>42727.0</c:v>
                </c:pt>
                <c:pt idx="85">
                  <c:v>42734.0</c:v>
                </c:pt>
                <c:pt idx="86">
                  <c:v>42741.0</c:v>
                </c:pt>
                <c:pt idx="87">
                  <c:v>42748.0</c:v>
                </c:pt>
                <c:pt idx="88">
                  <c:v>42755.0</c:v>
                </c:pt>
                <c:pt idx="89">
                  <c:v>42762.0</c:v>
                </c:pt>
                <c:pt idx="90">
                  <c:v>42769.0</c:v>
                </c:pt>
                <c:pt idx="91">
                  <c:v>42776.0</c:v>
                </c:pt>
                <c:pt idx="92">
                  <c:v>42783.0</c:v>
                </c:pt>
                <c:pt idx="93">
                  <c:v>42790.0</c:v>
                </c:pt>
                <c:pt idx="94">
                  <c:v>42797.0</c:v>
                </c:pt>
                <c:pt idx="95">
                  <c:v>42804.0</c:v>
                </c:pt>
                <c:pt idx="96">
                  <c:v>42811.0</c:v>
                </c:pt>
                <c:pt idx="97">
                  <c:v>42818.0</c:v>
                </c:pt>
                <c:pt idx="98">
                  <c:v>42825.0</c:v>
                </c:pt>
                <c:pt idx="99">
                  <c:v>42832.0</c:v>
                </c:pt>
                <c:pt idx="100">
                  <c:v>42839.0</c:v>
                </c:pt>
                <c:pt idx="101">
                  <c:v>42846.0</c:v>
                </c:pt>
                <c:pt idx="102">
                  <c:v>42853.0</c:v>
                </c:pt>
                <c:pt idx="103">
                  <c:v>42860.0</c:v>
                </c:pt>
                <c:pt idx="104">
                  <c:v>42867.0</c:v>
                </c:pt>
                <c:pt idx="105">
                  <c:v>42874.0</c:v>
                </c:pt>
              </c:numCache>
            </c:numRef>
          </c:cat>
          <c:val>
            <c:numRef>
              <c:f>case_study_a!$E$2:$E$107</c:f>
              <c:numCache>
                <c:formatCode>General</c:formatCode>
                <c:ptCount val="106"/>
                <c:pt idx="0">
                  <c:v>559.0</c:v>
                </c:pt>
                <c:pt idx="1">
                  <c:v>489.0</c:v>
                </c:pt>
                <c:pt idx="2">
                  <c:v>593.0</c:v>
                </c:pt>
                <c:pt idx="3">
                  <c:v>594.0</c:v>
                </c:pt>
                <c:pt idx="4">
                  <c:v>596.0</c:v>
                </c:pt>
                <c:pt idx="5">
                  <c:v>561.0</c:v>
                </c:pt>
                <c:pt idx="6">
                  <c:v>532.0</c:v>
                </c:pt>
                <c:pt idx="7">
                  <c:v>550.0</c:v>
                </c:pt>
                <c:pt idx="8">
                  <c:v>536.0</c:v>
                </c:pt>
                <c:pt idx="9">
                  <c:v>526.0</c:v>
                </c:pt>
                <c:pt idx="10">
                  <c:v>537.0</c:v>
                </c:pt>
                <c:pt idx="11">
                  <c:v>689.0</c:v>
                </c:pt>
                <c:pt idx="12">
                  <c:v>542.0</c:v>
                </c:pt>
                <c:pt idx="13">
                  <c:v>612.0</c:v>
                </c:pt>
                <c:pt idx="14">
                  <c:v>591.0</c:v>
                </c:pt>
                <c:pt idx="15">
                  <c:v>522.0</c:v>
                </c:pt>
                <c:pt idx="16">
                  <c:v>563.0</c:v>
                </c:pt>
                <c:pt idx="17">
                  <c:v>701.0</c:v>
                </c:pt>
                <c:pt idx="18">
                  <c:v>750.0</c:v>
                </c:pt>
                <c:pt idx="19">
                  <c:v>668.0</c:v>
                </c:pt>
                <c:pt idx="20">
                  <c:v>780.0</c:v>
                </c:pt>
                <c:pt idx="21">
                  <c:v>773.0</c:v>
                </c:pt>
                <c:pt idx="22">
                  <c:v>772.0</c:v>
                </c:pt>
                <c:pt idx="23">
                  <c:v>892.0</c:v>
                </c:pt>
                <c:pt idx="24">
                  <c:v>822.0</c:v>
                </c:pt>
                <c:pt idx="25">
                  <c:v>920.0</c:v>
                </c:pt>
                <c:pt idx="26">
                  <c:v>913.0</c:v>
                </c:pt>
                <c:pt idx="27">
                  <c:v>772.0</c:v>
                </c:pt>
                <c:pt idx="28">
                  <c:v>907.0</c:v>
                </c:pt>
                <c:pt idx="29">
                  <c:v>882.0</c:v>
                </c:pt>
                <c:pt idx="30">
                  <c:v>936.0</c:v>
                </c:pt>
                <c:pt idx="31">
                  <c:v>481.0</c:v>
                </c:pt>
                <c:pt idx="32">
                  <c:v>486.0</c:v>
                </c:pt>
                <c:pt idx="33">
                  <c:v>36.0</c:v>
                </c:pt>
                <c:pt idx="34">
                  <c:v>1026.0</c:v>
                </c:pt>
                <c:pt idx="35">
                  <c:v>1036.0</c:v>
                </c:pt>
                <c:pt idx="36">
                  <c:v>974.0</c:v>
                </c:pt>
                <c:pt idx="37">
                  <c:v>1014.0</c:v>
                </c:pt>
                <c:pt idx="38">
                  <c:v>1042.0</c:v>
                </c:pt>
                <c:pt idx="39">
                  <c:v>901.0</c:v>
                </c:pt>
                <c:pt idx="40">
                  <c:v>954.0</c:v>
                </c:pt>
                <c:pt idx="41">
                  <c:v>934.0</c:v>
                </c:pt>
                <c:pt idx="42">
                  <c:v>896.0</c:v>
                </c:pt>
                <c:pt idx="43">
                  <c:v>938.0</c:v>
                </c:pt>
                <c:pt idx="44">
                  <c:v>887.0</c:v>
                </c:pt>
                <c:pt idx="45">
                  <c:v>658.0</c:v>
                </c:pt>
                <c:pt idx="46">
                  <c:v>707.0</c:v>
                </c:pt>
                <c:pt idx="47">
                  <c:v>1017.0</c:v>
                </c:pt>
                <c:pt idx="48">
                  <c:v>1073.0</c:v>
                </c:pt>
                <c:pt idx="49">
                  <c:v>1076.0</c:v>
                </c:pt>
                <c:pt idx="50">
                  <c:v>994.0</c:v>
                </c:pt>
                <c:pt idx="51">
                  <c:v>931.0</c:v>
                </c:pt>
                <c:pt idx="52">
                  <c:v>1060.0</c:v>
                </c:pt>
                <c:pt idx="53">
                  <c:v>901.0</c:v>
                </c:pt>
                <c:pt idx="54">
                  <c:v>966.0</c:v>
                </c:pt>
                <c:pt idx="55">
                  <c:v>889.0</c:v>
                </c:pt>
                <c:pt idx="56">
                  <c:v>939.0</c:v>
                </c:pt>
                <c:pt idx="57">
                  <c:v>969.0</c:v>
                </c:pt>
                <c:pt idx="58">
                  <c:v>847.0</c:v>
                </c:pt>
                <c:pt idx="59">
                  <c:v>782.0</c:v>
                </c:pt>
                <c:pt idx="60">
                  <c:v>963.0</c:v>
                </c:pt>
                <c:pt idx="61">
                  <c:v>949.0</c:v>
                </c:pt>
                <c:pt idx="62">
                  <c:v>953.0</c:v>
                </c:pt>
                <c:pt idx="63">
                  <c:v>846.0</c:v>
                </c:pt>
                <c:pt idx="64">
                  <c:v>887.0</c:v>
                </c:pt>
                <c:pt idx="65">
                  <c:v>619.0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26492000"/>
        <c:axId val="-2112456000"/>
      </c:lineChart>
      <c:dateAx>
        <c:axId val="-2126492000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2456000"/>
        <c:crosses val="autoZero"/>
        <c:auto val="1"/>
        <c:lblOffset val="100"/>
        <c:baseTimeUnit val="days"/>
      </c:dateAx>
      <c:valAx>
        <c:axId val="-21124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6492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8496160202197"/>
          <c:y val="0.120104234527687"/>
          <c:w val="0.894754868604387"/>
          <c:h val="0.765307548282849"/>
        </c:manualLayout>
      </c:layout>
      <c:lineChart>
        <c:grouping val="standard"/>
        <c:varyColors val="0"/>
        <c:ser>
          <c:idx val="0"/>
          <c:order val="0"/>
          <c:tx>
            <c:strRef>
              <c:f>case_study_a!$AB$1</c:f>
              <c:strCache>
                <c:ptCount val="1"/>
                <c:pt idx="0">
                  <c:v>Total Parts Ordered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case_study_a!$A$2:$A$160</c:f>
              <c:numCache>
                <c:formatCode>m/d/yy</c:formatCode>
                <c:ptCount val="159"/>
                <c:pt idx="0">
                  <c:v>42139.0</c:v>
                </c:pt>
                <c:pt idx="1">
                  <c:v>42146.0</c:v>
                </c:pt>
                <c:pt idx="2">
                  <c:v>42153.0</c:v>
                </c:pt>
                <c:pt idx="3">
                  <c:v>42160.0</c:v>
                </c:pt>
                <c:pt idx="4">
                  <c:v>42167.0</c:v>
                </c:pt>
                <c:pt idx="5">
                  <c:v>42174.0</c:v>
                </c:pt>
                <c:pt idx="6">
                  <c:v>42181.0</c:v>
                </c:pt>
                <c:pt idx="7">
                  <c:v>42188.0</c:v>
                </c:pt>
                <c:pt idx="8">
                  <c:v>42195.0</c:v>
                </c:pt>
                <c:pt idx="9">
                  <c:v>42202.0</c:v>
                </c:pt>
                <c:pt idx="10">
                  <c:v>42209.0</c:v>
                </c:pt>
                <c:pt idx="11">
                  <c:v>42216.0</c:v>
                </c:pt>
                <c:pt idx="12">
                  <c:v>42223.0</c:v>
                </c:pt>
                <c:pt idx="13">
                  <c:v>42230.0</c:v>
                </c:pt>
                <c:pt idx="14">
                  <c:v>42237.0</c:v>
                </c:pt>
                <c:pt idx="15">
                  <c:v>42244.0</c:v>
                </c:pt>
                <c:pt idx="16">
                  <c:v>42251.0</c:v>
                </c:pt>
                <c:pt idx="17">
                  <c:v>42258.0</c:v>
                </c:pt>
                <c:pt idx="18">
                  <c:v>42265.0</c:v>
                </c:pt>
                <c:pt idx="19">
                  <c:v>42272.0</c:v>
                </c:pt>
                <c:pt idx="20">
                  <c:v>42279.0</c:v>
                </c:pt>
                <c:pt idx="21">
                  <c:v>42286.0</c:v>
                </c:pt>
                <c:pt idx="22">
                  <c:v>42293.0</c:v>
                </c:pt>
                <c:pt idx="23">
                  <c:v>42300.0</c:v>
                </c:pt>
                <c:pt idx="24">
                  <c:v>42307.0</c:v>
                </c:pt>
                <c:pt idx="25">
                  <c:v>42314.0</c:v>
                </c:pt>
                <c:pt idx="26">
                  <c:v>42321.0</c:v>
                </c:pt>
                <c:pt idx="27">
                  <c:v>42328.0</c:v>
                </c:pt>
                <c:pt idx="28">
                  <c:v>42335.0</c:v>
                </c:pt>
                <c:pt idx="29">
                  <c:v>42342.0</c:v>
                </c:pt>
                <c:pt idx="30">
                  <c:v>42349.0</c:v>
                </c:pt>
                <c:pt idx="31">
                  <c:v>42356.0</c:v>
                </c:pt>
                <c:pt idx="32">
                  <c:v>42363.0</c:v>
                </c:pt>
                <c:pt idx="33">
                  <c:v>42370.0</c:v>
                </c:pt>
                <c:pt idx="34">
                  <c:v>42377.0</c:v>
                </c:pt>
                <c:pt idx="35">
                  <c:v>42384.0</c:v>
                </c:pt>
                <c:pt idx="36">
                  <c:v>42391.0</c:v>
                </c:pt>
                <c:pt idx="37">
                  <c:v>42398.0</c:v>
                </c:pt>
                <c:pt idx="38">
                  <c:v>42405.0</c:v>
                </c:pt>
                <c:pt idx="39">
                  <c:v>42412.0</c:v>
                </c:pt>
                <c:pt idx="40">
                  <c:v>42419.0</c:v>
                </c:pt>
                <c:pt idx="41">
                  <c:v>42426.0</c:v>
                </c:pt>
                <c:pt idx="42">
                  <c:v>42433.0</c:v>
                </c:pt>
                <c:pt idx="43">
                  <c:v>42440.0</c:v>
                </c:pt>
                <c:pt idx="44">
                  <c:v>42447.0</c:v>
                </c:pt>
                <c:pt idx="45">
                  <c:v>42454.0</c:v>
                </c:pt>
                <c:pt idx="46">
                  <c:v>42461.0</c:v>
                </c:pt>
                <c:pt idx="47">
                  <c:v>42468.0</c:v>
                </c:pt>
                <c:pt idx="48">
                  <c:v>42475.0</c:v>
                </c:pt>
                <c:pt idx="49">
                  <c:v>42482.0</c:v>
                </c:pt>
                <c:pt idx="50">
                  <c:v>42489.0</c:v>
                </c:pt>
                <c:pt idx="51">
                  <c:v>42496.0</c:v>
                </c:pt>
                <c:pt idx="52">
                  <c:v>42503.0</c:v>
                </c:pt>
                <c:pt idx="53">
                  <c:v>42510.0</c:v>
                </c:pt>
                <c:pt idx="54">
                  <c:v>42517.0</c:v>
                </c:pt>
                <c:pt idx="55">
                  <c:v>42524.0</c:v>
                </c:pt>
                <c:pt idx="56">
                  <c:v>42531.0</c:v>
                </c:pt>
                <c:pt idx="57">
                  <c:v>42538.0</c:v>
                </c:pt>
                <c:pt idx="58">
                  <c:v>42545.0</c:v>
                </c:pt>
                <c:pt idx="59">
                  <c:v>42552.0</c:v>
                </c:pt>
                <c:pt idx="60">
                  <c:v>42559.0</c:v>
                </c:pt>
                <c:pt idx="61">
                  <c:v>42566.0</c:v>
                </c:pt>
                <c:pt idx="62">
                  <c:v>42573.0</c:v>
                </c:pt>
                <c:pt idx="63">
                  <c:v>42580.0</c:v>
                </c:pt>
                <c:pt idx="64">
                  <c:v>42587.0</c:v>
                </c:pt>
                <c:pt idx="65">
                  <c:v>42594.0</c:v>
                </c:pt>
                <c:pt idx="66">
                  <c:v>42601.0</c:v>
                </c:pt>
                <c:pt idx="67">
                  <c:v>42608.0</c:v>
                </c:pt>
                <c:pt idx="68">
                  <c:v>42615.0</c:v>
                </c:pt>
                <c:pt idx="69">
                  <c:v>42622.0</c:v>
                </c:pt>
                <c:pt idx="70">
                  <c:v>42629.0</c:v>
                </c:pt>
                <c:pt idx="71">
                  <c:v>42636.0</c:v>
                </c:pt>
                <c:pt idx="72">
                  <c:v>42643.0</c:v>
                </c:pt>
                <c:pt idx="73">
                  <c:v>42650.0</c:v>
                </c:pt>
                <c:pt idx="74">
                  <c:v>42657.0</c:v>
                </c:pt>
                <c:pt idx="75">
                  <c:v>42664.0</c:v>
                </c:pt>
                <c:pt idx="76">
                  <c:v>42671.0</c:v>
                </c:pt>
                <c:pt idx="77">
                  <c:v>42678.0</c:v>
                </c:pt>
                <c:pt idx="78">
                  <c:v>42685.0</c:v>
                </c:pt>
                <c:pt idx="79">
                  <c:v>42692.0</c:v>
                </c:pt>
                <c:pt idx="80">
                  <c:v>42699.0</c:v>
                </c:pt>
                <c:pt idx="81">
                  <c:v>42706.0</c:v>
                </c:pt>
                <c:pt idx="82">
                  <c:v>42713.0</c:v>
                </c:pt>
                <c:pt idx="83">
                  <c:v>42720.0</c:v>
                </c:pt>
                <c:pt idx="84">
                  <c:v>42727.0</c:v>
                </c:pt>
                <c:pt idx="85">
                  <c:v>42734.0</c:v>
                </c:pt>
                <c:pt idx="86">
                  <c:v>42741.0</c:v>
                </c:pt>
                <c:pt idx="87">
                  <c:v>42748.0</c:v>
                </c:pt>
                <c:pt idx="88">
                  <c:v>42755.0</c:v>
                </c:pt>
                <c:pt idx="89">
                  <c:v>42762.0</c:v>
                </c:pt>
                <c:pt idx="90">
                  <c:v>42769.0</c:v>
                </c:pt>
                <c:pt idx="91">
                  <c:v>42776.0</c:v>
                </c:pt>
                <c:pt idx="92">
                  <c:v>42783.0</c:v>
                </c:pt>
                <c:pt idx="93">
                  <c:v>42790.0</c:v>
                </c:pt>
                <c:pt idx="94">
                  <c:v>42797.0</c:v>
                </c:pt>
                <c:pt idx="95">
                  <c:v>42804.0</c:v>
                </c:pt>
                <c:pt idx="96">
                  <c:v>42811.0</c:v>
                </c:pt>
                <c:pt idx="97">
                  <c:v>42818.0</c:v>
                </c:pt>
                <c:pt idx="98">
                  <c:v>42825.0</c:v>
                </c:pt>
                <c:pt idx="99">
                  <c:v>42832.0</c:v>
                </c:pt>
                <c:pt idx="100">
                  <c:v>42839.0</c:v>
                </c:pt>
                <c:pt idx="101">
                  <c:v>42846.0</c:v>
                </c:pt>
                <c:pt idx="102">
                  <c:v>42853.0</c:v>
                </c:pt>
                <c:pt idx="103">
                  <c:v>42860.0</c:v>
                </c:pt>
                <c:pt idx="104">
                  <c:v>42867.0</c:v>
                </c:pt>
                <c:pt idx="105">
                  <c:v>42874.0</c:v>
                </c:pt>
                <c:pt idx="106" formatCode="m/d/yy\ h:mm">
                  <c:v>42876.0</c:v>
                </c:pt>
                <c:pt idx="107" formatCode="m/d/yy\ h:mm">
                  <c:v>42883.0</c:v>
                </c:pt>
                <c:pt idx="108" formatCode="m/d/yy\ h:mm">
                  <c:v>42890.0</c:v>
                </c:pt>
                <c:pt idx="109" formatCode="m/d/yy\ h:mm">
                  <c:v>42897.0</c:v>
                </c:pt>
                <c:pt idx="110" formatCode="m/d/yy\ h:mm">
                  <c:v>42904.0</c:v>
                </c:pt>
                <c:pt idx="111" formatCode="m/d/yy\ h:mm">
                  <c:v>42911.0</c:v>
                </c:pt>
                <c:pt idx="112" formatCode="m/d/yy\ h:mm">
                  <c:v>42918.0</c:v>
                </c:pt>
                <c:pt idx="113" formatCode="m/d/yy\ h:mm">
                  <c:v>42925.0</c:v>
                </c:pt>
                <c:pt idx="114" formatCode="m/d/yy\ h:mm">
                  <c:v>42932.0</c:v>
                </c:pt>
                <c:pt idx="115" formatCode="m/d/yy\ h:mm">
                  <c:v>42939.0</c:v>
                </c:pt>
                <c:pt idx="116" formatCode="m/d/yy\ h:mm">
                  <c:v>42946.0</c:v>
                </c:pt>
                <c:pt idx="117" formatCode="m/d/yy\ h:mm">
                  <c:v>42953.0</c:v>
                </c:pt>
                <c:pt idx="118" formatCode="m/d/yy\ h:mm">
                  <c:v>42960.0</c:v>
                </c:pt>
                <c:pt idx="119" formatCode="m/d/yy\ h:mm">
                  <c:v>42967.0</c:v>
                </c:pt>
                <c:pt idx="120" formatCode="m/d/yy\ h:mm">
                  <c:v>42974.0</c:v>
                </c:pt>
                <c:pt idx="121" formatCode="m/d/yy\ h:mm">
                  <c:v>42981.0</c:v>
                </c:pt>
                <c:pt idx="122" formatCode="m/d/yy\ h:mm">
                  <c:v>42988.0</c:v>
                </c:pt>
                <c:pt idx="123" formatCode="m/d/yy\ h:mm">
                  <c:v>42995.0</c:v>
                </c:pt>
                <c:pt idx="124" formatCode="m/d/yy\ h:mm">
                  <c:v>43002.0</c:v>
                </c:pt>
                <c:pt idx="125" formatCode="m/d/yy\ h:mm">
                  <c:v>43009.0</c:v>
                </c:pt>
                <c:pt idx="126" formatCode="m/d/yy\ h:mm">
                  <c:v>43016.0</c:v>
                </c:pt>
                <c:pt idx="127" formatCode="m/d/yy\ h:mm">
                  <c:v>43023.0</c:v>
                </c:pt>
                <c:pt idx="128" formatCode="m/d/yy\ h:mm">
                  <c:v>43030.0</c:v>
                </c:pt>
                <c:pt idx="129" formatCode="m/d/yy\ h:mm">
                  <c:v>43037.0</c:v>
                </c:pt>
                <c:pt idx="130" formatCode="m/d/yy\ h:mm">
                  <c:v>43044.0</c:v>
                </c:pt>
                <c:pt idx="131" formatCode="m/d/yy\ h:mm">
                  <c:v>43051.0</c:v>
                </c:pt>
                <c:pt idx="132" formatCode="m/d/yy\ h:mm">
                  <c:v>43058.0</c:v>
                </c:pt>
                <c:pt idx="133" formatCode="m/d/yy\ h:mm">
                  <c:v>43065.0</c:v>
                </c:pt>
                <c:pt idx="134" formatCode="m/d/yy\ h:mm">
                  <c:v>43072.0</c:v>
                </c:pt>
                <c:pt idx="135" formatCode="m/d/yy\ h:mm">
                  <c:v>43079.0</c:v>
                </c:pt>
                <c:pt idx="136" formatCode="m/d/yy\ h:mm">
                  <c:v>43086.0</c:v>
                </c:pt>
                <c:pt idx="137" formatCode="m/d/yy\ h:mm">
                  <c:v>43093.0</c:v>
                </c:pt>
                <c:pt idx="138" formatCode="m/d/yy\ h:mm">
                  <c:v>43100.0</c:v>
                </c:pt>
                <c:pt idx="139" formatCode="m/d/yy\ h:mm">
                  <c:v>43107.0</c:v>
                </c:pt>
                <c:pt idx="140" formatCode="m/d/yy\ h:mm">
                  <c:v>43114.0</c:v>
                </c:pt>
                <c:pt idx="141" formatCode="m/d/yy\ h:mm">
                  <c:v>43121.0</c:v>
                </c:pt>
                <c:pt idx="142" formatCode="m/d/yy\ h:mm">
                  <c:v>43128.0</c:v>
                </c:pt>
                <c:pt idx="143" formatCode="m/d/yy\ h:mm">
                  <c:v>43135.0</c:v>
                </c:pt>
                <c:pt idx="144" formatCode="m/d/yy\ h:mm">
                  <c:v>43142.0</c:v>
                </c:pt>
                <c:pt idx="145" formatCode="m/d/yy\ h:mm">
                  <c:v>43149.0</c:v>
                </c:pt>
                <c:pt idx="146" formatCode="m/d/yy\ h:mm">
                  <c:v>43156.0</c:v>
                </c:pt>
                <c:pt idx="147" formatCode="m/d/yy\ h:mm">
                  <c:v>43163.0</c:v>
                </c:pt>
                <c:pt idx="148" formatCode="m/d/yy\ h:mm">
                  <c:v>43170.0</c:v>
                </c:pt>
                <c:pt idx="149" formatCode="m/d/yy\ h:mm">
                  <c:v>43177.0</c:v>
                </c:pt>
                <c:pt idx="150" formatCode="m/d/yy\ h:mm">
                  <c:v>43184.0</c:v>
                </c:pt>
                <c:pt idx="151" formatCode="m/d/yy\ h:mm">
                  <c:v>43191.0</c:v>
                </c:pt>
                <c:pt idx="152" formatCode="m/d/yy\ h:mm">
                  <c:v>43198.0</c:v>
                </c:pt>
                <c:pt idx="153" formatCode="m/d/yy\ h:mm">
                  <c:v>43205.0</c:v>
                </c:pt>
                <c:pt idx="154" formatCode="m/d/yy\ h:mm">
                  <c:v>43212.0</c:v>
                </c:pt>
                <c:pt idx="155" formatCode="m/d/yy\ h:mm">
                  <c:v>43219.0</c:v>
                </c:pt>
                <c:pt idx="156" formatCode="m/d/yy\ h:mm">
                  <c:v>43226.0</c:v>
                </c:pt>
                <c:pt idx="157" formatCode="m/d/yy\ h:mm">
                  <c:v>43233.0</c:v>
                </c:pt>
                <c:pt idx="158" formatCode="m/d/yy\ h:mm">
                  <c:v>43240.0</c:v>
                </c:pt>
              </c:numCache>
            </c:numRef>
          </c:cat>
          <c:val>
            <c:numRef>
              <c:f>case_study_a!$AB$2:$AB$160</c:f>
              <c:numCache>
                <c:formatCode>General</c:formatCode>
                <c:ptCount val="159"/>
                <c:pt idx="0">
                  <c:v>5267.0</c:v>
                </c:pt>
                <c:pt idx="1">
                  <c:v>4539.0</c:v>
                </c:pt>
                <c:pt idx="2">
                  <c:v>5338.0</c:v>
                </c:pt>
                <c:pt idx="3">
                  <c:v>5252.0</c:v>
                </c:pt>
                <c:pt idx="4">
                  <c:v>5319.0</c:v>
                </c:pt>
                <c:pt idx="5">
                  <c:v>5231.0</c:v>
                </c:pt>
                <c:pt idx="6">
                  <c:v>4839.0</c:v>
                </c:pt>
                <c:pt idx="7">
                  <c:v>4762.0</c:v>
                </c:pt>
                <c:pt idx="8">
                  <c:v>4934.0</c:v>
                </c:pt>
                <c:pt idx="9">
                  <c:v>4924.0</c:v>
                </c:pt>
                <c:pt idx="10">
                  <c:v>4913.0</c:v>
                </c:pt>
                <c:pt idx="11">
                  <c:v>5144.0</c:v>
                </c:pt>
                <c:pt idx="12">
                  <c:v>4764.0</c:v>
                </c:pt>
                <c:pt idx="13">
                  <c:v>4848.0</c:v>
                </c:pt>
                <c:pt idx="14">
                  <c:v>5066.0</c:v>
                </c:pt>
                <c:pt idx="15">
                  <c:v>4591.0</c:v>
                </c:pt>
                <c:pt idx="16">
                  <c:v>4669.0</c:v>
                </c:pt>
                <c:pt idx="17">
                  <c:v>5635.0</c:v>
                </c:pt>
                <c:pt idx="18">
                  <c:v>5516.0</c:v>
                </c:pt>
                <c:pt idx="19">
                  <c:v>5365.0</c:v>
                </c:pt>
                <c:pt idx="20">
                  <c:v>5803.0</c:v>
                </c:pt>
                <c:pt idx="21">
                  <c:v>5964.0</c:v>
                </c:pt>
                <c:pt idx="22">
                  <c:v>5785.0</c:v>
                </c:pt>
                <c:pt idx="23">
                  <c:v>6253.0</c:v>
                </c:pt>
                <c:pt idx="24">
                  <c:v>6122.0</c:v>
                </c:pt>
                <c:pt idx="25">
                  <c:v>6708.0</c:v>
                </c:pt>
                <c:pt idx="26">
                  <c:v>6766.0</c:v>
                </c:pt>
                <c:pt idx="27">
                  <c:v>5710.0</c:v>
                </c:pt>
                <c:pt idx="28">
                  <c:v>6844.0</c:v>
                </c:pt>
                <c:pt idx="29">
                  <c:v>6917.0</c:v>
                </c:pt>
                <c:pt idx="30">
                  <c:v>6919.0</c:v>
                </c:pt>
                <c:pt idx="31">
                  <c:v>3966.0</c:v>
                </c:pt>
                <c:pt idx="32">
                  <c:v>3716.0</c:v>
                </c:pt>
                <c:pt idx="33">
                  <c:v>319.0</c:v>
                </c:pt>
                <c:pt idx="34">
                  <c:v>7680.0</c:v>
                </c:pt>
                <c:pt idx="35">
                  <c:v>7580.0</c:v>
                </c:pt>
                <c:pt idx="36">
                  <c:v>7593.0</c:v>
                </c:pt>
                <c:pt idx="37">
                  <c:v>7909.0</c:v>
                </c:pt>
                <c:pt idx="38">
                  <c:v>7927.0</c:v>
                </c:pt>
                <c:pt idx="39">
                  <c:v>7661.0</c:v>
                </c:pt>
                <c:pt idx="40">
                  <c:v>8091.0</c:v>
                </c:pt>
                <c:pt idx="41">
                  <c:v>8189.0</c:v>
                </c:pt>
                <c:pt idx="42">
                  <c:v>7837.0</c:v>
                </c:pt>
                <c:pt idx="43">
                  <c:v>8230.0</c:v>
                </c:pt>
                <c:pt idx="44">
                  <c:v>7522.0</c:v>
                </c:pt>
                <c:pt idx="45">
                  <c:v>6513.0</c:v>
                </c:pt>
                <c:pt idx="46">
                  <c:v>6683.0</c:v>
                </c:pt>
                <c:pt idx="47">
                  <c:v>8781.0</c:v>
                </c:pt>
                <c:pt idx="48">
                  <c:v>8678.0</c:v>
                </c:pt>
                <c:pt idx="49">
                  <c:v>8745.0</c:v>
                </c:pt>
                <c:pt idx="50">
                  <c:v>8552.0</c:v>
                </c:pt>
                <c:pt idx="51">
                  <c:v>7974.0</c:v>
                </c:pt>
                <c:pt idx="52">
                  <c:v>9134.0</c:v>
                </c:pt>
                <c:pt idx="53">
                  <c:v>7837.0</c:v>
                </c:pt>
                <c:pt idx="54">
                  <c:v>8683.0</c:v>
                </c:pt>
                <c:pt idx="55">
                  <c:v>7835.0</c:v>
                </c:pt>
                <c:pt idx="56">
                  <c:v>8719.0</c:v>
                </c:pt>
                <c:pt idx="57">
                  <c:v>9298.0</c:v>
                </c:pt>
                <c:pt idx="58">
                  <c:v>8332.0</c:v>
                </c:pt>
                <c:pt idx="59">
                  <c:v>7558.0</c:v>
                </c:pt>
                <c:pt idx="60">
                  <c:v>7927.0</c:v>
                </c:pt>
                <c:pt idx="61">
                  <c:v>8605.0</c:v>
                </c:pt>
                <c:pt idx="62">
                  <c:v>8199.0</c:v>
                </c:pt>
                <c:pt idx="63">
                  <c:v>8521.0</c:v>
                </c:pt>
                <c:pt idx="64">
                  <c:v>8832.0</c:v>
                </c:pt>
                <c:pt idx="65">
                  <c:v>8336.0</c:v>
                </c:pt>
                <c:pt idx="66">
                  <c:v>8270.0</c:v>
                </c:pt>
                <c:pt idx="67">
                  <c:v>8232.0</c:v>
                </c:pt>
                <c:pt idx="68">
                  <c:v>7892.0</c:v>
                </c:pt>
                <c:pt idx="69">
                  <c:v>8108.0</c:v>
                </c:pt>
                <c:pt idx="70">
                  <c:v>9904.0</c:v>
                </c:pt>
                <c:pt idx="71">
                  <c:v>9441.0</c:v>
                </c:pt>
                <c:pt idx="72">
                  <c:v>8731.0</c:v>
                </c:pt>
                <c:pt idx="73">
                  <c:v>9889.0</c:v>
                </c:pt>
                <c:pt idx="74">
                  <c:v>11056.0</c:v>
                </c:pt>
                <c:pt idx="75">
                  <c:v>10721.0</c:v>
                </c:pt>
                <c:pt idx="76">
                  <c:v>10260.0</c:v>
                </c:pt>
                <c:pt idx="77">
                  <c:v>10422.0</c:v>
                </c:pt>
                <c:pt idx="78">
                  <c:v>11569.0</c:v>
                </c:pt>
                <c:pt idx="79">
                  <c:v>10706.0</c:v>
                </c:pt>
                <c:pt idx="80">
                  <c:v>9351.0</c:v>
                </c:pt>
                <c:pt idx="81">
                  <c:v>11710.0</c:v>
                </c:pt>
                <c:pt idx="82">
                  <c:v>12783.0</c:v>
                </c:pt>
                <c:pt idx="83">
                  <c:v>11972.0</c:v>
                </c:pt>
                <c:pt idx="84">
                  <c:v>10760.0</c:v>
                </c:pt>
                <c:pt idx="85">
                  <c:v>7485.0</c:v>
                </c:pt>
                <c:pt idx="86">
                  <c:v>50.0</c:v>
                </c:pt>
                <c:pt idx="87">
                  <c:v>8252.0</c:v>
                </c:pt>
                <c:pt idx="88">
                  <c:v>11734.0</c:v>
                </c:pt>
                <c:pt idx="89">
                  <c:v>11403.0</c:v>
                </c:pt>
                <c:pt idx="90">
                  <c:v>11061.0</c:v>
                </c:pt>
                <c:pt idx="91">
                  <c:v>10868.0</c:v>
                </c:pt>
                <c:pt idx="92">
                  <c:v>11519.0</c:v>
                </c:pt>
                <c:pt idx="93">
                  <c:v>12161.0</c:v>
                </c:pt>
                <c:pt idx="94">
                  <c:v>13804.0</c:v>
                </c:pt>
                <c:pt idx="95">
                  <c:v>12723.0</c:v>
                </c:pt>
                <c:pt idx="96">
                  <c:v>13153.0</c:v>
                </c:pt>
                <c:pt idx="97">
                  <c:v>12877.0</c:v>
                </c:pt>
                <c:pt idx="98">
                  <c:v>13507.0</c:v>
                </c:pt>
                <c:pt idx="99">
                  <c:v>12094.0</c:v>
                </c:pt>
                <c:pt idx="100">
                  <c:v>12009.0</c:v>
                </c:pt>
                <c:pt idx="101">
                  <c:v>11077.0</c:v>
                </c:pt>
                <c:pt idx="102">
                  <c:v>11185.0</c:v>
                </c:pt>
                <c:pt idx="103">
                  <c:v>11722.0</c:v>
                </c:pt>
                <c:pt idx="104">
                  <c:v>11470.0</c:v>
                </c:pt>
                <c:pt idx="105">
                  <c:v>11521.0</c:v>
                </c:pt>
                <c:pt idx="106">
                  <c:v>12496.0</c:v>
                </c:pt>
                <c:pt idx="107">
                  <c:v>12610.0</c:v>
                </c:pt>
                <c:pt idx="108">
                  <c:v>12907.0</c:v>
                </c:pt>
                <c:pt idx="109">
                  <c:v>13266.0</c:v>
                </c:pt>
                <c:pt idx="110">
                  <c:v>13332.0</c:v>
                </c:pt>
                <c:pt idx="111">
                  <c:v>13011.0</c:v>
                </c:pt>
                <c:pt idx="112">
                  <c:v>12637.0</c:v>
                </c:pt>
                <c:pt idx="113">
                  <c:v>12618.0</c:v>
                </c:pt>
                <c:pt idx="114">
                  <c:v>12944.0</c:v>
                </c:pt>
                <c:pt idx="115">
                  <c:v>13248.0</c:v>
                </c:pt>
                <c:pt idx="116">
                  <c:v>13278.0</c:v>
                </c:pt>
                <c:pt idx="117">
                  <c:v>13158.0</c:v>
                </c:pt>
                <c:pt idx="118">
                  <c:v>13177.0</c:v>
                </c:pt>
                <c:pt idx="119">
                  <c:v>13398.0</c:v>
                </c:pt>
                <c:pt idx="120">
                  <c:v>13608.0</c:v>
                </c:pt>
                <c:pt idx="121">
                  <c:v>13689.0</c:v>
                </c:pt>
                <c:pt idx="122">
                  <c:v>13803.0</c:v>
                </c:pt>
                <c:pt idx="123">
                  <c:v>14155.0</c:v>
                </c:pt>
                <c:pt idx="124">
                  <c:v>14638.0</c:v>
                </c:pt>
                <c:pt idx="125">
                  <c:v>14936.0</c:v>
                </c:pt>
                <c:pt idx="126">
                  <c:v>14938.0</c:v>
                </c:pt>
                <c:pt idx="127">
                  <c:v>14982.0</c:v>
                </c:pt>
                <c:pt idx="128">
                  <c:v>15351.0</c:v>
                </c:pt>
                <c:pt idx="129">
                  <c:v>15861.0</c:v>
                </c:pt>
                <c:pt idx="130">
                  <c:v>16002.0</c:v>
                </c:pt>
                <c:pt idx="131">
                  <c:v>15598.0</c:v>
                </c:pt>
                <c:pt idx="132">
                  <c:v>15229.0</c:v>
                </c:pt>
                <c:pt idx="133">
                  <c:v>15616.0</c:v>
                </c:pt>
                <c:pt idx="134">
                  <c:v>16610.0</c:v>
                </c:pt>
                <c:pt idx="135">
                  <c:v>17046.0</c:v>
                </c:pt>
                <c:pt idx="136">
                  <c:v>15916.0</c:v>
                </c:pt>
                <c:pt idx="137">
                  <c:v>13629.0</c:v>
                </c:pt>
                <c:pt idx="138">
                  <c:v>11933.0</c:v>
                </c:pt>
                <c:pt idx="139">
                  <c:v>12300.0</c:v>
                </c:pt>
                <c:pt idx="140">
                  <c:v>14434.0</c:v>
                </c:pt>
                <c:pt idx="141">
                  <c:v>16654.0</c:v>
                </c:pt>
                <c:pt idx="142">
                  <c:v>17503.0</c:v>
                </c:pt>
                <c:pt idx="143">
                  <c:v>17035.0</c:v>
                </c:pt>
                <c:pt idx="144">
                  <c:v>16487.0</c:v>
                </c:pt>
                <c:pt idx="145">
                  <c:v>16810.0</c:v>
                </c:pt>
                <c:pt idx="146">
                  <c:v>17738.0</c:v>
                </c:pt>
                <c:pt idx="147">
                  <c:v>18326.0</c:v>
                </c:pt>
                <c:pt idx="148">
                  <c:v>18114.0</c:v>
                </c:pt>
                <c:pt idx="149">
                  <c:v>17574.0</c:v>
                </c:pt>
                <c:pt idx="150">
                  <c:v>17413.0</c:v>
                </c:pt>
                <c:pt idx="151">
                  <c:v>17708.0</c:v>
                </c:pt>
                <c:pt idx="152">
                  <c:v>17978.0</c:v>
                </c:pt>
                <c:pt idx="153">
                  <c:v>17874.0</c:v>
                </c:pt>
                <c:pt idx="154">
                  <c:v>17508.0</c:v>
                </c:pt>
                <c:pt idx="155">
                  <c:v>17356.0</c:v>
                </c:pt>
                <c:pt idx="156">
                  <c:v>17583.0</c:v>
                </c:pt>
                <c:pt idx="157">
                  <c:v>17912.0</c:v>
                </c:pt>
                <c:pt idx="158">
                  <c:v>18072.0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24800672"/>
        <c:axId val="-2113102992"/>
      </c:lineChart>
      <c:dateAx>
        <c:axId val="-2124800672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102992"/>
        <c:crosses val="autoZero"/>
        <c:auto val="1"/>
        <c:lblOffset val="100"/>
        <c:baseTimeUnit val="days"/>
      </c:dateAx>
      <c:valAx>
        <c:axId val="-211310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4800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0.68256</cdr:x>
      <cdr:y>0.11813</cdr:y>
    </cdr:from>
    <cdr:to>
      <cdr:x>0.68954</cdr:x>
      <cdr:y>0.88187</cdr:y>
    </cdr:to>
    <cdr:cxnSp macro="">
      <cdr:nvCxnSpPr>
        <cdr:cNvPr id="3" name="Straight Connector 2"/>
        <cdr:cNvCxnSpPr/>
      </cdr:nvCxnSpPr>
      <cdr:spPr>
        <a:xfrm xmlns:a="http://schemas.openxmlformats.org/drawingml/2006/main" flipH="1" flipV="1">
          <a:off x="4212927" y="575739"/>
          <a:ext cx="43030" cy="3722145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B15-BA16-844E-A8AC-470934958C0D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595F-479E-7846-B218-210C089D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4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B15-BA16-844E-A8AC-470934958C0D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595F-479E-7846-B218-210C089D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B15-BA16-844E-A8AC-470934958C0D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595F-479E-7846-B218-210C089D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B15-BA16-844E-A8AC-470934958C0D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595F-479E-7846-B218-210C089D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4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B15-BA16-844E-A8AC-470934958C0D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595F-479E-7846-B218-210C089D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7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B15-BA16-844E-A8AC-470934958C0D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595F-479E-7846-B218-210C089D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1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B15-BA16-844E-A8AC-470934958C0D}" type="datetimeFigureOut">
              <a:rPr lang="en-US" smtClean="0"/>
              <a:t>8/23/17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595F-479E-7846-B218-210C089D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8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B15-BA16-844E-A8AC-470934958C0D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595F-479E-7846-B218-210C089D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4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B15-BA16-844E-A8AC-470934958C0D}" type="datetimeFigureOut">
              <a:rPr lang="en-US" smtClean="0"/>
              <a:t>8/23/17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595F-479E-7846-B218-210C089D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4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B15-BA16-844E-A8AC-470934958C0D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595F-479E-7846-B218-210C089D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2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B15-BA16-844E-A8AC-470934958C0D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595F-479E-7846-B218-210C089D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3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F1B15-BA16-844E-A8AC-470934958C0D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3595F-479E-7846-B218-210C089D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9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Tesla: Part Demand</a:t>
            </a:r>
            <a:br>
              <a:rPr lang="en-US" dirty="0" smtClean="0"/>
            </a:br>
            <a:r>
              <a:rPr lang="en-US" dirty="0" smtClean="0"/>
              <a:t>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Ronak</a:t>
            </a:r>
            <a:r>
              <a:rPr lang="en-US" dirty="0" smtClean="0"/>
              <a:t> Parekh</a:t>
            </a:r>
          </a:p>
          <a:p>
            <a:r>
              <a:rPr lang="en-US" dirty="0" smtClean="0"/>
              <a:t>8/23/2017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Formalize and Scale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Fortunately the model we are using to make forecasts take into a number of different techniques (linear regression, ASIMA, time series etc.) so from a technical/operational standpoint this should scale easily.  However, we still need for formalize a few topics before applying this to thousands of parts and making important decisions off of: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Set up a system of A/B testing different forecast models to ensure we are always making the best predictions we can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Have a process for incorporating new data (ex. car sales data)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Create a system to monitor forecasts with actual ordering habits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Determine how the results of the forecast should be communicated and shared with stakeholders, and at what cadence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Understand how stakeholders will use this data, to ensure we have a product that meets their needs (should we move away from a pre-built modeling package?)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2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information and trends in the data given</a:t>
            </a:r>
          </a:p>
          <a:p>
            <a:r>
              <a:rPr lang="en-US" dirty="0" smtClean="0"/>
              <a:t>Output of the forecast model</a:t>
            </a:r>
          </a:p>
          <a:p>
            <a:r>
              <a:rPr lang="en-US" dirty="0" smtClean="0"/>
              <a:t>Takeaways from the forecast</a:t>
            </a:r>
          </a:p>
          <a:p>
            <a:r>
              <a:rPr lang="en-US" dirty="0" smtClean="0"/>
              <a:t>Questions we’d like to ask</a:t>
            </a:r>
          </a:p>
          <a:p>
            <a:r>
              <a:rPr lang="en-US" dirty="0" smtClean="0"/>
              <a:t>Improvements and scale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2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Given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dataset we are looking at the ordering history of 26 different service parts</a:t>
            </a:r>
          </a:p>
          <a:p>
            <a:endParaRPr lang="en-US" dirty="0" smtClean="0"/>
          </a:p>
          <a:p>
            <a:r>
              <a:rPr lang="en-US" dirty="0" smtClean="0"/>
              <a:t>The date range is from mid-2015 to mid-2017 </a:t>
            </a:r>
          </a:p>
          <a:p>
            <a:endParaRPr lang="en-US" dirty="0"/>
          </a:p>
          <a:p>
            <a:r>
              <a:rPr lang="en-US" dirty="0" smtClean="0"/>
              <a:t>The data is aggregated at a weekly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8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/>
              <a:t>Trends in Parts </a:t>
            </a:r>
            <a:r>
              <a:rPr lang="en-US" sz="3600" u="sng" dirty="0"/>
              <a:t>O</a:t>
            </a:r>
            <a:r>
              <a:rPr lang="en-US" sz="3600" u="sng" dirty="0" smtClean="0"/>
              <a:t>rdered </a:t>
            </a:r>
            <a:r>
              <a:rPr lang="en-US" sz="3600" u="sng" dirty="0"/>
              <a:t>P</a:t>
            </a:r>
            <a:r>
              <a:rPr lang="en-US" sz="3600" u="sng" dirty="0" smtClean="0"/>
              <a:t>er </a:t>
            </a:r>
            <a:r>
              <a:rPr lang="en-US" sz="3600" u="sng" dirty="0"/>
              <a:t>W</a:t>
            </a:r>
            <a:r>
              <a:rPr lang="en-US" sz="3600" u="sng" dirty="0" smtClean="0"/>
              <a:t>eek</a:t>
            </a:r>
            <a:endParaRPr lang="en-US" sz="3600" u="sn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During the holidays, significantly fewer parts are ordered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General upward trend in total number of parts ordered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Week-over-week variance in parts ordered has increased over time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graphicFrame>
        <p:nvGraphicFramePr>
          <p:cNvPr id="7" name="Picture Placeholder 6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171077922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304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trend differently</a:t>
            </a:r>
            <a:endParaRPr lang="en-US" dirty="0"/>
          </a:p>
        </p:txBody>
      </p:sp>
      <p:graphicFrame>
        <p:nvGraphicFramePr>
          <p:cNvPr id="10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5514572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Some parts trend very differently from the overall numbers, thus we should make forecasts on an individual part level</a:t>
            </a:r>
          </a:p>
        </p:txBody>
      </p:sp>
    </p:spTree>
    <p:extLst>
      <p:ext uri="{BB962C8B-B14F-4D97-AF65-F5344CB8AC3E}">
        <p14:creationId xmlns:p14="http://schemas.microsoft.com/office/powerpoint/2010/main" val="22181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/>
              <a:t>Model Adjustment</a:t>
            </a:r>
            <a:endParaRPr lang="en-US" sz="3600" u="sng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72577"/>
            <a:ext cx="6172200" cy="3703320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 this example forecast, the number of parts we expect to order in the future is actually a negative number.  From a business standpoint, this output doesn’t make sense.  We will adjust the output such that whenever the model outputs a negative number, we will change it to 0.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93976" y="457200"/>
            <a:ext cx="5464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Part_4 Forecast visualization: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Black dots are historic data given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Blue line is forecast line &amp; Error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0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Aggregate Part Order Forecast</a:t>
            </a:r>
            <a:endParaRPr lang="en-US" u="sn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charset="0"/>
              <a:buChar char="•"/>
            </a:pPr>
            <a:endParaRPr 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Based on our forecast model, to the right is a graph that shows how the historical data given looks like compared to our 1 year forecasted output for the sum of all 26 parts</a:t>
            </a:r>
          </a:p>
          <a:p>
            <a:pPr marL="285750" indent="-285750">
              <a:buFont typeface="Arial" charset="0"/>
              <a:buChar char="•"/>
            </a:pPr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The general shape of the forecast continues to go up and relatively look like what we would expect</a:t>
            </a:r>
            <a:endParaRPr lang="en-US" sz="1800" dirty="0"/>
          </a:p>
          <a:p>
            <a:pPr marL="285750" indent="-285750">
              <a:buFont typeface="Arial" charset="0"/>
              <a:buChar char="•"/>
            </a:pPr>
            <a:endParaRPr 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In the </a:t>
            </a:r>
            <a:r>
              <a:rPr lang="en-US" sz="1800" dirty="0" err="1" smtClean="0"/>
              <a:t>Forecast_parts.csv</a:t>
            </a:r>
            <a:r>
              <a:rPr lang="en-US" sz="1800" dirty="0" smtClean="0"/>
              <a:t> document, are the projections for how many parts will be ordered per week for each individual part.  </a:t>
            </a:r>
            <a:endParaRPr lang="en-US" sz="1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319865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ight Arrow 7"/>
          <p:cNvSpPr/>
          <p:nvPr/>
        </p:nvSpPr>
        <p:spPr>
          <a:xfrm>
            <a:off x="9595822" y="3270325"/>
            <a:ext cx="1559859" cy="860611"/>
          </a:xfrm>
          <a:prstGeom prst="rightArrow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Forecast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7702475" y="1675503"/>
            <a:ext cx="1592132" cy="76379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History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9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improve this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Would it be possible to see which parts are only used for the Model S vs. the Model X vs. other Tesla products?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Would it be possible to see which parts may be deprecated ahead of time?</a:t>
            </a:r>
          </a:p>
          <a:p>
            <a:endParaRPr lang="en-US" dirty="0"/>
          </a:p>
          <a:p>
            <a:r>
              <a:rPr lang="en-US" dirty="0" smtClean="0"/>
              <a:t>Would it be possible to see which </a:t>
            </a:r>
            <a:r>
              <a:rPr lang="en-US" dirty="0" err="1" smtClean="0"/>
              <a:t>vehicle_id</a:t>
            </a:r>
            <a:r>
              <a:rPr lang="en-US" dirty="0" smtClean="0"/>
              <a:t> each part was ordered for?</a:t>
            </a:r>
          </a:p>
          <a:p>
            <a:endParaRPr lang="en-US" dirty="0"/>
          </a:p>
          <a:p>
            <a:r>
              <a:rPr lang="en-US" dirty="0" smtClean="0"/>
              <a:t>Would it be possible to get vehicle sales data, to help predict future part needs?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/>
              <a:t>Further Improvements</a:t>
            </a:r>
            <a:endParaRPr lang="en-US" sz="3600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72577"/>
            <a:ext cx="6172200" cy="370332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Greater emphasis on the holiday period, our forecast clearly isn’t low enough for those dates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Some parts don’t contain enough of an ordering history for us to make an accurate long-term forecast.  We could possibly move to a moving average model for these parts instead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it would be possible to get data on a daily level, we can preform a more robust Time Series Analysis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33016" y="6492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Part_1 Forecast visualization: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Black dots are historic data given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Blue line is forecast line &amp; Error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4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569</Words>
  <Application>Microsoft Macintosh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Tesla: Part Demand  Case Study</vt:lpstr>
      <vt:lpstr>Executive Summary</vt:lpstr>
      <vt:lpstr>The Data Given</vt:lpstr>
      <vt:lpstr>Trends in Parts Ordered Per Week</vt:lpstr>
      <vt:lpstr>Parts trend differently</vt:lpstr>
      <vt:lpstr>Model Adjustment</vt:lpstr>
      <vt:lpstr>Aggregate Part Order Forecast</vt:lpstr>
      <vt:lpstr>Questions to improve this model</vt:lpstr>
      <vt:lpstr>Further Improvements</vt:lpstr>
      <vt:lpstr>Formalize and Scale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in Parts Ordered Per Week</dc:title>
  <dc:creator>Microsoft Office User</dc:creator>
  <cp:lastModifiedBy>Microsoft Office User</cp:lastModifiedBy>
  <cp:revision>13</cp:revision>
  <dcterms:created xsi:type="dcterms:W3CDTF">2017-08-23T15:33:20Z</dcterms:created>
  <dcterms:modified xsi:type="dcterms:W3CDTF">2017-08-23T19:20:37Z</dcterms:modified>
</cp:coreProperties>
</file>