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3" r:id="rId5"/>
    <p:sldMasterId id="2147483684" r:id="rId6"/>
    <p:sldMasterId id="214748368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59832C-650B-4941-A347-4234332F8549}">
  <a:tblStyle styleId="{6C59832C-650B-4941-A347-4234332F854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17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slide" Target="slides/slide36.xml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46" Type="http://schemas.openxmlformats.org/officeDocument/2006/relationships/slide" Target="slides/slide38.xml"/><Relationship Id="rId23" Type="http://schemas.openxmlformats.org/officeDocument/2006/relationships/slide" Target="slides/slide15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0191065b15da4f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0191065b15da4f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/>
          <p:nvPr/>
        </p:nvSpPr>
        <p:spPr>
          <a:xfrm>
            <a:off x="1006920" y="5077800"/>
            <a:ext cx="55437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 txBox="1"/>
          <p:nvPr/>
        </p:nvSpPr>
        <p:spPr>
          <a:xfrm>
            <a:off x="1006920" y="5077800"/>
            <a:ext cx="55437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:notes"/>
          <p:cNvSpPr/>
          <p:nvPr/>
        </p:nvSpPr>
        <p:spPr>
          <a:xfrm>
            <a:off x="4145040" y="9121680"/>
            <a:ext cx="3169800" cy="4791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8:notes"/>
          <p:cNvSpPr/>
          <p:nvPr/>
        </p:nvSpPr>
        <p:spPr>
          <a:xfrm>
            <a:off x="974880" y="4560480"/>
            <a:ext cx="5365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:notes"/>
          <p:cNvSpPr/>
          <p:nvPr/>
        </p:nvSpPr>
        <p:spPr>
          <a:xfrm>
            <a:off x="4145040" y="9121680"/>
            <a:ext cx="3169800" cy="4791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:notes"/>
          <p:cNvSpPr/>
          <p:nvPr/>
        </p:nvSpPr>
        <p:spPr>
          <a:xfrm>
            <a:off x="974880" y="4560480"/>
            <a:ext cx="5365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:notes"/>
          <p:cNvSpPr/>
          <p:nvPr/>
        </p:nvSpPr>
        <p:spPr>
          <a:xfrm>
            <a:off x="974880" y="4560480"/>
            <a:ext cx="5365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:notes"/>
          <p:cNvSpPr/>
          <p:nvPr/>
        </p:nvSpPr>
        <p:spPr>
          <a:xfrm>
            <a:off x="974880" y="4560480"/>
            <a:ext cx="5365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504001" y="1768680"/>
            <a:ext cx="90720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04001" y="1768680"/>
            <a:ext cx="90720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04001" y="4058640"/>
            <a:ext cx="90720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0400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15268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152680" y="405864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04000" y="405864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04001" y="1768680"/>
            <a:ext cx="90720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504001" y="1768680"/>
            <a:ext cx="90720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3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3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504031" y="302737"/>
            <a:ext cx="9072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504031" y="1763926"/>
            <a:ext cx="9072600" cy="4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ctrTitle"/>
          </p:nvPr>
        </p:nvSpPr>
        <p:spPr>
          <a:xfrm>
            <a:off x="756047" y="2348401"/>
            <a:ext cx="85686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512094" y="4283817"/>
            <a:ext cx="70563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lvl="0" rt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796300" y="4857793"/>
            <a:ext cx="85686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sz="4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796300" y="3204115"/>
            <a:ext cx="85686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rmAutofit/>
          </a:bodyPr>
          <a:lstStyle>
            <a:lvl1pPr indent="-228600" lvl="0" marL="45720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504031" y="302737"/>
            <a:ext cx="9072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554787" y="1944167"/>
            <a:ext cx="4917900" cy="5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425450" lvl="0" marL="45720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indent="-393700" lvl="1" marL="9144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68300" lvl="2" marL="1371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5640602" y="1944167"/>
            <a:ext cx="4917900" cy="5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425450" lvl="0" marL="45720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indent="-393700" lvl="1" marL="9144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68300" lvl="2" marL="1371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504031" y="302737"/>
            <a:ext cx="9072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504031" y="1692179"/>
            <a:ext cx="44541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rmAutofit/>
          </a:bodyPr>
          <a:lstStyle>
            <a:lvl1pPr indent="-228600" lvl="0" marL="4572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1pPr>
            <a:lvl2pPr indent="-2286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504031" y="2397397"/>
            <a:ext cx="44541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93700" lvl="0" marL="4572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20"/>
          <p:cNvSpPr txBox="1"/>
          <p:nvPr>
            <p:ph idx="3" type="body"/>
          </p:nvPr>
        </p:nvSpPr>
        <p:spPr>
          <a:xfrm>
            <a:off x="5120818" y="1692179"/>
            <a:ext cx="44559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rmAutofit/>
          </a:bodyPr>
          <a:lstStyle>
            <a:lvl1pPr indent="-228600" lvl="0" marL="4572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1pPr>
            <a:lvl2pPr indent="-2286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94" name="Google Shape;94;p20"/>
          <p:cNvSpPr txBox="1"/>
          <p:nvPr>
            <p:ph idx="4" type="body"/>
          </p:nvPr>
        </p:nvSpPr>
        <p:spPr>
          <a:xfrm>
            <a:off x="5120818" y="2397397"/>
            <a:ext cx="44559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93700" lvl="0" marL="4572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504031" y="302737"/>
            <a:ext cx="9072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504033" y="300987"/>
            <a:ext cx="33165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941246" y="300989"/>
            <a:ext cx="5635200" cy="6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45085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indent="-425450" lvl="1" marL="91440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indent="-393700" lvl="2" marL="13716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68300" lvl="3" marL="1828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504033" y="1581934"/>
            <a:ext cx="3316500" cy="5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1975873" y="5291772"/>
            <a:ext cx="6048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1975873" y="675471"/>
            <a:ext cx="6048300" cy="4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1975873" y="5916496"/>
            <a:ext cx="60483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504031" y="302737"/>
            <a:ext cx="9072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2545794" y="-277874"/>
            <a:ext cx="4989000" cy="90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 rot="5400000">
            <a:off x="5753005" y="2638836"/>
            <a:ext cx="71100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 rot="5400000">
            <a:off x="667139" y="221886"/>
            <a:ext cx="7110000" cy="7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subTitle"/>
          </p:nvPr>
        </p:nvSpPr>
        <p:spPr>
          <a:xfrm>
            <a:off x="504001" y="1768680"/>
            <a:ext cx="90720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504001" y="1768680"/>
            <a:ext cx="90720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504000" y="1768680"/>
            <a:ext cx="44268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2" type="body"/>
          </p:nvPr>
        </p:nvSpPr>
        <p:spPr>
          <a:xfrm>
            <a:off x="5152680" y="1768680"/>
            <a:ext cx="44268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idx="1" type="subTitle"/>
          </p:nvPr>
        </p:nvSpPr>
        <p:spPr>
          <a:xfrm>
            <a:off x="504001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504001" y="1768680"/>
            <a:ext cx="90720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50400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2" type="body"/>
          </p:nvPr>
        </p:nvSpPr>
        <p:spPr>
          <a:xfrm>
            <a:off x="504000" y="405864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3" type="body"/>
          </p:nvPr>
        </p:nvSpPr>
        <p:spPr>
          <a:xfrm>
            <a:off x="5152680" y="1768680"/>
            <a:ext cx="44268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504000" y="1768680"/>
            <a:ext cx="44268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2" type="body"/>
          </p:nvPr>
        </p:nvSpPr>
        <p:spPr>
          <a:xfrm>
            <a:off x="515268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3" type="body"/>
          </p:nvPr>
        </p:nvSpPr>
        <p:spPr>
          <a:xfrm>
            <a:off x="5152680" y="405864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50400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2" type="body"/>
          </p:nvPr>
        </p:nvSpPr>
        <p:spPr>
          <a:xfrm>
            <a:off x="515268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3" type="body"/>
          </p:nvPr>
        </p:nvSpPr>
        <p:spPr>
          <a:xfrm>
            <a:off x="504001" y="4058640"/>
            <a:ext cx="90720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504001" y="1768680"/>
            <a:ext cx="90720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2" type="body"/>
          </p:nvPr>
        </p:nvSpPr>
        <p:spPr>
          <a:xfrm>
            <a:off x="504001" y="4058640"/>
            <a:ext cx="90720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50400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2" type="body"/>
          </p:nvPr>
        </p:nvSpPr>
        <p:spPr>
          <a:xfrm>
            <a:off x="515268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3" type="body"/>
          </p:nvPr>
        </p:nvSpPr>
        <p:spPr>
          <a:xfrm>
            <a:off x="5152680" y="405864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7"/>
          <p:cNvSpPr txBox="1"/>
          <p:nvPr>
            <p:ph idx="4" type="body"/>
          </p:nvPr>
        </p:nvSpPr>
        <p:spPr>
          <a:xfrm>
            <a:off x="504000" y="405864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504001" y="1768680"/>
            <a:ext cx="90720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8"/>
          <p:cNvSpPr txBox="1"/>
          <p:nvPr>
            <p:ph idx="2" type="body"/>
          </p:nvPr>
        </p:nvSpPr>
        <p:spPr>
          <a:xfrm>
            <a:off x="504001" y="1768680"/>
            <a:ext cx="90720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3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3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4000" y="1768680"/>
            <a:ext cx="44268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152680" y="1768680"/>
            <a:ext cx="44268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04001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0400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04000" y="405864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152680" y="1768680"/>
            <a:ext cx="44268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4000" y="1768680"/>
            <a:ext cx="44268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268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152680" y="405864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0400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152680" y="1768680"/>
            <a:ext cx="4426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04001" y="4058640"/>
            <a:ext cx="90720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rtl="0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89950" spcFirstLastPara="1" rIns="89950" wrap="square" tIns="467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1" y="1768680"/>
            <a:ext cx="90720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504031" y="302737"/>
            <a:ext cx="9072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04031" y="1763926"/>
            <a:ext cx="9072600" cy="4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45085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5450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700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504031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444214" y="7006700"/>
            <a:ext cx="3192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7224448" y="7006700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6"/>
          <p:cNvCxnSpPr/>
          <p:nvPr/>
        </p:nvCxnSpPr>
        <p:spPr>
          <a:xfrm>
            <a:off x="8763122" y="0"/>
            <a:ext cx="300" cy="6858000"/>
          </a:xfrm>
          <a:prstGeom prst="straightConnector1">
            <a:avLst/>
          </a:prstGeom>
          <a:noFill/>
          <a:ln cap="flat" cmpd="sng" w="38150">
            <a:solidFill>
              <a:srgbClr val="FEC3AE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1" name="Google Shape;131;p26"/>
          <p:cNvCxnSpPr/>
          <p:nvPr/>
        </p:nvCxnSpPr>
        <p:spPr>
          <a:xfrm>
            <a:off x="76322" y="0"/>
            <a:ext cx="300" cy="6858000"/>
          </a:xfrm>
          <a:prstGeom prst="straightConnector1">
            <a:avLst/>
          </a:prstGeom>
          <a:noFill/>
          <a:ln cap="flat" cmpd="sng" w="57225">
            <a:solidFill>
              <a:srgbClr val="FEC3AE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2" name="Google Shape;132;p26"/>
          <p:cNvCxnSpPr/>
          <p:nvPr/>
        </p:nvCxnSpPr>
        <p:spPr>
          <a:xfrm>
            <a:off x="8991722" y="0"/>
            <a:ext cx="300" cy="6858000"/>
          </a:xfrm>
          <a:prstGeom prst="straightConnector1">
            <a:avLst/>
          </a:prstGeom>
          <a:noFill/>
          <a:ln cap="flat" cmpd="sng" w="19075">
            <a:solidFill>
              <a:srgbClr val="FE863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3" name="Google Shape;133;p26"/>
          <p:cNvSpPr/>
          <p:nvPr/>
        </p:nvSpPr>
        <p:spPr>
          <a:xfrm>
            <a:off x="8839080" y="3"/>
            <a:ext cx="304500" cy="6857700"/>
          </a:xfrm>
          <a:prstGeom prst="rect">
            <a:avLst/>
          </a:prstGeom>
          <a:solidFill>
            <a:srgbClr val="FEC3AE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6"/>
          <p:cNvCxnSpPr/>
          <p:nvPr/>
        </p:nvCxnSpPr>
        <p:spPr>
          <a:xfrm>
            <a:off x="8915403" y="0"/>
            <a:ext cx="300" cy="6858000"/>
          </a:xfrm>
          <a:prstGeom prst="straightConnector1">
            <a:avLst/>
          </a:prstGeom>
          <a:noFill/>
          <a:ln cap="flat" cmpd="sng" w="9525">
            <a:solidFill>
              <a:srgbClr val="FE863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5" name="Google Shape;135;p26"/>
          <p:cNvSpPr/>
          <p:nvPr/>
        </p:nvSpPr>
        <p:spPr>
          <a:xfrm>
            <a:off x="8156523" y="5715000"/>
            <a:ext cx="549000" cy="5490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504001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504001" y="1768680"/>
            <a:ext cx="90720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 Scripting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9"/>
          <p:cNvSpPr/>
          <p:nvPr/>
        </p:nvSpPr>
        <p:spPr>
          <a:xfrm>
            <a:off x="1001712" y="4541837"/>
            <a:ext cx="7162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709" lvl="0" marL="215934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574" lvl="0" marL="215934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∙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/bin/sh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574" lvl="0" marL="215934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∙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/bin/dash     Debian Almquist Shell</a:t>
            </a:r>
            <a:endParaRPr/>
          </a:p>
          <a:p>
            <a:pPr indent="-215574" lvl="0" marL="215934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∙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/bin/bash     Bourne-Again SHell </a:t>
            </a:r>
            <a:endParaRPr/>
          </a:p>
          <a:p>
            <a:pPr indent="-215574" lvl="0" marL="215934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∙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/bin/rbash    alternative to chrooted accounts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9"/>
          <p:cNvSpPr/>
          <p:nvPr/>
        </p:nvSpPr>
        <p:spPr>
          <a:xfrm>
            <a:off x="456840" y="1600205"/>
            <a:ext cx="9118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b="0" i="0" lang="en-IN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shell is a program that acts as the </a:t>
            </a:r>
            <a:r>
              <a:rPr b="0" i="0" lang="en-IN" sz="2400" u="none" cap="none" strike="noStrike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interface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between you and the Linux system.</a:t>
            </a:r>
            <a:endParaRPr/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b="0" i="0" lang="en-IN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Shell scripts automates various </a:t>
            </a:r>
            <a:r>
              <a:rPr b="0" i="1" lang="en-IN" sz="2400" u="none" cap="none" strike="noStrike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administrative tasks</a:t>
            </a:r>
            <a:r>
              <a:rPr b="0" i="1" lang="en-I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b="0" i="0" lang="en-IN" sz="24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Kinds of shells:</a:t>
            </a:r>
            <a:endParaRPr/>
          </a:p>
          <a:p>
            <a:pPr indent="-272434" lvl="1" marL="729852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540"/>
              <a:buFont typeface="Noto Sans Symbols"/>
              <a:buChar char="🞆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Bourne shell</a:t>
            </a:r>
            <a:endParaRPr/>
          </a:p>
          <a:p>
            <a:pPr indent="-272434" lvl="1" marL="729852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540"/>
              <a:buFont typeface="Noto Sans Symbols"/>
              <a:buChar char="🞆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shell</a:t>
            </a:r>
            <a:endParaRPr/>
          </a:p>
          <a:p>
            <a:pPr indent="-272434" lvl="1" marL="729852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540"/>
              <a:buFont typeface="Noto Sans Symbols"/>
              <a:buChar char="🞆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Korn shell</a:t>
            </a:r>
            <a:endParaRPr/>
          </a:p>
          <a:p>
            <a:pPr indent="-272434" lvl="1" marL="729852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540"/>
              <a:buFont typeface="Noto Sans Symbols"/>
              <a:buChar char="🞆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Bash shell</a:t>
            </a:r>
            <a:endParaRPr/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b="0" i="0" lang="en-IN" sz="2400" u="none" cap="none" strike="noStrike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cat /etc/shells</a:t>
            </a:r>
            <a:endParaRPr/>
          </a:p>
          <a:p>
            <a:pPr indent="0" lvl="0" marL="35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41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42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712" y="3246437"/>
            <a:ext cx="34290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9"/>
          <p:cNvSpPr/>
          <p:nvPr/>
        </p:nvSpPr>
        <p:spPr>
          <a:xfrm>
            <a:off x="456840" y="6904037"/>
            <a:ext cx="27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Compiled By – Jyoti Malhotra;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CSCI 330 - The Unix System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COMPOUND LOGICAL EXPRESSIONS</a:t>
            </a:r>
            <a:endParaRPr/>
          </a:p>
        </p:txBody>
      </p:sp>
      <p:sp>
        <p:nvSpPr>
          <p:cNvPr id="259" name="Google Shape;259;p48"/>
          <p:cNvSpPr/>
          <p:nvPr/>
        </p:nvSpPr>
        <p:spPr>
          <a:xfrm>
            <a:off x="456840" y="1600204"/>
            <a:ext cx="7467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not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42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and</a:t>
            </a:r>
            <a:endParaRPr/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or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8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8"/>
          <p:cNvSpPr/>
          <p:nvPr/>
        </p:nvSpPr>
        <p:spPr>
          <a:xfrm>
            <a:off x="4061353" y="2146997"/>
            <a:ext cx="3139938" cy="15566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enclosed within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[[                     ]]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8"/>
          <p:cNvSpPr/>
          <p:nvPr/>
        </p:nvSpPr>
        <p:spPr>
          <a:xfrm>
            <a:off x="3287712" y="2146997"/>
            <a:ext cx="383760" cy="1447204"/>
          </a:xfrm>
          <a:custGeom>
            <a:rect b="b" l="l" r="r" t="t"/>
            <a:pathLst>
              <a:path extrusionOk="0" h="4023" w="1069">
                <a:moveTo>
                  <a:pt x="0" y="0"/>
                </a:moveTo>
                <a:cubicBezTo>
                  <a:pt x="267" y="0"/>
                  <a:pt x="534" y="44"/>
                  <a:pt x="534" y="88"/>
                </a:cubicBezTo>
                <a:lnTo>
                  <a:pt x="534" y="1922"/>
                </a:lnTo>
                <a:cubicBezTo>
                  <a:pt x="534" y="1966"/>
                  <a:pt x="801" y="2011"/>
                  <a:pt x="1068" y="2011"/>
                </a:cubicBezTo>
                <a:cubicBezTo>
                  <a:pt x="801" y="2011"/>
                  <a:pt x="534" y="2055"/>
                  <a:pt x="534" y="2099"/>
                </a:cubicBezTo>
                <a:lnTo>
                  <a:pt x="534" y="3933"/>
                </a:lnTo>
                <a:cubicBezTo>
                  <a:pt x="534" y="3977"/>
                  <a:pt x="267" y="4022"/>
                  <a:pt x="0" y="4022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USING THE ! OPERATOR</a:t>
            </a:r>
            <a:endParaRPr/>
          </a:p>
        </p:txBody>
      </p:sp>
      <p:sp>
        <p:nvSpPr>
          <p:cNvPr id="268" name="Google Shape;268;p49"/>
          <p:cNvSpPr/>
          <p:nvPr/>
        </p:nvSpPr>
        <p:spPr>
          <a:xfrm>
            <a:off x="456840" y="1600204"/>
            <a:ext cx="7467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-p "Enter years of work: " Years</a:t>
            </a:r>
            <a:endParaRPr/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[ ! $Years -lt 20 ]; then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"You can retire now."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"You need 20+ years to retire"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9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/>
          <p:nvPr/>
        </p:nvSpPr>
        <p:spPr>
          <a:xfrm>
            <a:off x="456840" y="274320"/>
            <a:ext cx="89268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USING THE &amp;&amp; OPERATOR </a:t>
            </a:r>
            <a:endParaRPr/>
          </a:p>
        </p:txBody>
      </p:sp>
      <p:sp>
        <p:nvSpPr>
          <p:cNvPr id="275" name="Google Shape;275;p50"/>
          <p:cNvSpPr/>
          <p:nvPr/>
        </p:nvSpPr>
        <p:spPr>
          <a:xfrm>
            <a:off x="456840" y="1600204"/>
            <a:ext cx="7467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Bonus=500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-p "Enter Status: " Status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-p "Enter Shift: " Shift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[[ 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$Status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"H" &amp;&amp; 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$Shift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3 ]]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shift $Shift gets \$$Bonus bonus"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only hourly workers in"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shift 3 get a bonus"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0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FILE TESTING</a:t>
            </a:r>
            <a:endParaRPr/>
          </a:p>
        </p:txBody>
      </p:sp>
      <p:sp>
        <p:nvSpPr>
          <p:cNvPr id="282" name="Google Shape;282;p51"/>
          <p:cNvSpPr/>
          <p:nvPr/>
        </p:nvSpPr>
        <p:spPr>
          <a:xfrm>
            <a:off x="456840" y="1600204"/>
            <a:ext cx="7467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			</a:t>
            </a:r>
            <a:r>
              <a:rPr lang="en-IN" sz="2400" u="sng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Meaning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-d file			True if ‘file’ is a directory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-f file			True if ‘file’ is an ord. file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-r file			True if ‘file’ is readable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-w file			True if ‘file’ is writable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-x file			True if ‘file’ is executable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-s file			True if length of ‘file’ is nonzero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1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FILE TESTING</a:t>
            </a:r>
            <a:endParaRPr/>
          </a:p>
        </p:txBody>
      </p:sp>
      <p:sp>
        <p:nvSpPr>
          <p:cNvPr id="289" name="Google Shape;289;p52"/>
          <p:cNvSpPr/>
          <p:nvPr/>
        </p:nvSpPr>
        <p:spPr>
          <a:xfrm>
            <a:off x="456840" y="1600204"/>
            <a:ext cx="7467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a filename: "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filename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[ ! –r "$filename" ]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then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"File is not read-able"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exit 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2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IF… STATEMENT</a:t>
            </a:r>
            <a:endParaRPr/>
          </a:p>
        </p:txBody>
      </p:sp>
      <p:sp>
        <p:nvSpPr>
          <p:cNvPr id="296" name="Google Shape;296;p53"/>
          <p:cNvSpPr/>
          <p:nvPr/>
        </p:nvSpPr>
        <p:spPr>
          <a:xfrm>
            <a:off x="456840" y="1600204"/>
            <a:ext cx="92316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The following THREE </a:t>
            </a:r>
            <a:r>
              <a:rPr b="1" i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-conditions produce the same result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 DOUBLE SQUARE BRACKETS</a:t>
            </a:r>
            <a:endParaRPr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-p "Do you want to continue?" reply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[[ $reply = "y" ]]; then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"You entered " $reply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 SINGLE SQUARE BRACKETS</a:t>
            </a:r>
            <a:endParaRPr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-p "Do you want to continue?" reply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[ $reply = "y" ]; then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"You entered " $reply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 "TEST" COMMAND</a:t>
            </a:r>
            <a:endParaRPr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-p "Do you want to continue?" reply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test $reply = "y"; then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"You entered " $reply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3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CASE STATEMENT</a:t>
            </a:r>
            <a:endParaRPr/>
          </a:p>
        </p:txBody>
      </p:sp>
      <p:sp>
        <p:nvSpPr>
          <p:cNvPr id="303" name="Google Shape;303;p54"/>
          <p:cNvSpPr/>
          <p:nvPr/>
        </p:nvSpPr>
        <p:spPr>
          <a:xfrm>
            <a:off x="456840" y="1600204"/>
            <a:ext cx="92316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 the case statement for a decision that is based on multiple choices</a:t>
            </a:r>
            <a:endParaRPr/>
          </a:p>
          <a:p>
            <a:pPr indent="-19242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</a:t>
            </a:r>
            <a:r>
              <a:rPr lang="en-IN" sz="2400" u="sng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lang="en-I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word in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pattern1) command-list1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;;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pattern2) command-list2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;;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patternN) command-listN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;;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I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esac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4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 PATTERN</a:t>
            </a:r>
            <a:endParaRPr/>
          </a:p>
        </p:txBody>
      </p:sp>
      <p:sp>
        <p:nvSpPr>
          <p:cNvPr id="310" name="Google Shape;310;p55"/>
          <p:cNvSpPr/>
          <p:nvPr/>
        </p:nvSpPr>
        <p:spPr>
          <a:xfrm>
            <a:off x="456840" y="1600204"/>
            <a:ext cx="86982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checked against word for match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may also contain: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[ … ]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[:class:]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multiple patterns can be listed via: 	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5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>
            <p:ph type="title"/>
          </p:nvPr>
        </p:nvSpPr>
        <p:spPr>
          <a:xfrm>
            <a:off x="504031" y="302737"/>
            <a:ext cx="9072600" cy="1260000"/>
          </a:xfrm>
          <a:prstGeom prst="rect">
            <a:avLst/>
          </a:prstGeom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6"/>
          <p:cNvSpPr txBox="1"/>
          <p:nvPr>
            <p:ph idx="1" type="body"/>
          </p:nvPr>
        </p:nvSpPr>
        <p:spPr>
          <a:xfrm>
            <a:off x="504031" y="1692179"/>
            <a:ext cx="4454100" cy="705300"/>
          </a:xfrm>
          <a:prstGeom prst="rect">
            <a:avLst/>
          </a:prstGeom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6"/>
          <p:cNvSpPr txBox="1"/>
          <p:nvPr>
            <p:ph idx="2" type="body"/>
          </p:nvPr>
        </p:nvSpPr>
        <p:spPr>
          <a:xfrm>
            <a:off x="504031" y="2397397"/>
            <a:ext cx="4454100" cy="4355700"/>
          </a:xfrm>
          <a:prstGeom prst="rect">
            <a:avLst/>
          </a:prstGeom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6"/>
          <p:cNvSpPr txBox="1"/>
          <p:nvPr>
            <p:ph idx="3" type="body"/>
          </p:nvPr>
        </p:nvSpPr>
        <p:spPr>
          <a:xfrm>
            <a:off x="5120818" y="1692179"/>
            <a:ext cx="4455900" cy="705300"/>
          </a:xfrm>
          <a:prstGeom prst="rect">
            <a:avLst/>
          </a:prstGeom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6"/>
          <p:cNvSpPr txBox="1"/>
          <p:nvPr>
            <p:ph idx="4" type="body"/>
          </p:nvPr>
        </p:nvSpPr>
        <p:spPr>
          <a:xfrm>
            <a:off x="5120818" y="2397397"/>
            <a:ext cx="4455900" cy="4355700"/>
          </a:xfrm>
          <a:prstGeom prst="rect">
            <a:avLst/>
          </a:prstGeom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1: THE CASE STATEMENT</a:t>
            </a: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456840" y="1600204"/>
            <a:ext cx="90792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Y to see all files including hidden files"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N to see all non-hidden files"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"Enter q to quit"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-p "Enter your choice(Y/N): " reply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 $reply in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Y|YES) echo "Displaying all (really…) files"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ls -a ;;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N|NO)  echo "Display all non-hidden files..."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ls ;;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Q)     exit 0 ;;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*) echo "Invalid choice!"; exit 1 ;;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esac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7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BASIC SHELL PROGRAMMING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0"/>
          <p:cNvSpPr/>
          <p:nvPr/>
        </p:nvSpPr>
        <p:spPr>
          <a:xfrm>
            <a:off x="456840" y="1600204"/>
            <a:ext cx="8622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b="0" i="0" lang="en-IN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script is a file that contains shell commands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12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structure: variables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12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control structure: sequence, decision, loop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12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b="0" i="0" lang="en-IN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Shebang line for bash shell script: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#! /bin/bash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meaning that the script should always be run with bash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#! /bin/sh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b="0" i="0" lang="en-IN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run: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bash script.sh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make executable:  </a:t>
            </a:r>
            <a:r>
              <a:rPr b="1" i="0" lang="en-I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chmod +x script.sh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invoke via: 	   </a:t>
            </a:r>
            <a:r>
              <a:rPr b="1" i="0" lang="en-I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./script.sh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0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IN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2: THE CASE STATEMENT</a:t>
            </a:r>
            <a:endParaRPr/>
          </a:p>
        </p:txBody>
      </p:sp>
      <p:sp>
        <p:nvSpPr>
          <p:cNvPr id="333" name="Google Shape;333;p58"/>
          <p:cNvSpPr/>
          <p:nvPr/>
        </p:nvSpPr>
        <p:spPr>
          <a:xfrm>
            <a:off x="456840" y="1600204"/>
            <a:ext cx="90792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ChildRate=3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AdultRate=10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SeniorRate=7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-p "Enter your age: " age</a:t>
            </a:r>
            <a:endParaRPr/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 $age in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[1-9]|[1][0-2]) </a:t>
            </a:r>
            <a:r>
              <a:rPr b="1" i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child, if age 12 and younger</a:t>
            </a:r>
            <a:endParaRPr i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echo "your rate is $ChildRate.00" ;;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[1][3-9]|[2-5][0-9]) </a:t>
            </a:r>
            <a:r>
              <a:rPr b="1" i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adult, if age is between 13 &amp; 59</a:t>
            </a:r>
            <a:endParaRPr b="1" i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echo "your rate is $AdultRate.00" ;;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I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[6-9][0-9])     </a:t>
            </a: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senior, if age is 60+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echo "your rate is "$SeniorRate.00" ;;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esac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8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/>
        </p:nvSpPr>
        <p:spPr>
          <a:xfrm>
            <a:off x="671760" y="251283"/>
            <a:ext cx="8652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expr </a:t>
            </a:r>
            <a:endParaRPr/>
          </a:p>
        </p:txBody>
      </p:sp>
      <p:sp>
        <p:nvSpPr>
          <p:cNvPr id="341" name="Google Shape;341;p59"/>
          <p:cNvSpPr txBox="1"/>
          <p:nvPr/>
        </p:nvSpPr>
        <p:spPr>
          <a:xfrm>
            <a:off x="315913" y="1417637"/>
            <a:ext cx="9372600" cy="5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50" lIns="92125" spcFirstLastPara="1" rIns="92125" wrap="square" tIns="46050">
            <a:noAutofit/>
          </a:bodyPr>
          <a:lstStyle/>
          <a:p>
            <a:pPr indent="-323899" lvl="0" marL="43186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Shell programming is </a:t>
            </a:r>
            <a:r>
              <a:rPr lang="en-IN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not good </a:t>
            </a: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 numerical computation, it is good at text processing.</a:t>
            </a:r>
            <a:endParaRPr/>
          </a:p>
          <a:p>
            <a:pPr indent="-323899" lvl="0" marL="43186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However, the </a:t>
            </a:r>
            <a:r>
              <a:rPr lang="en-IN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expr command </a:t>
            </a: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allows simple integer  calculations. 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5319" lvl="0" marL="43186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99" lvl="0" marL="43186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Here is an interactive Bourne shell example:</a:t>
            </a:r>
            <a:endParaRPr/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$ i=1</a:t>
            </a:r>
            <a:endParaRPr/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$ expr $i + 1</a:t>
            </a:r>
            <a:endParaRPr/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2</a:t>
            </a:r>
            <a:endParaRPr/>
          </a:p>
          <a:p>
            <a:pPr indent="-255319" lvl="0" marL="43186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99" lvl="0" marL="43186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To assign the result of an expr command to another shell variable, surround it with backquotes:</a:t>
            </a:r>
            <a:endParaRPr/>
          </a:p>
          <a:p>
            <a:pPr indent="-255319" lvl="0" marL="43186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$ i=1</a:t>
            </a:r>
            <a:endParaRPr/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$ i=`expr $i + 1`</a:t>
            </a:r>
            <a:endParaRPr/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$ echo "$i"</a:t>
            </a:r>
            <a:endParaRPr/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/>
        </p:nvSpPr>
        <p:spPr>
          <a:xfrm>
            <a:off x="671760" y="251283"/>
            <a:ext cx="8652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expr </a:t>
            </a:r>
            <a:endParaRPr/>
          </a:p>
        </p:txBody>
      </p:sp>
      <p:sp>
        <p:nvSpPr>
          <p:cNvPr id="348" name="Google Shape;348;p60"/>
          <p:cNvSpPr txBox="1"/>
          <p:nvPr/>
        </p:nvSpPr>
        <p:spPr>
          <a:xfrm>
            <a:off x="315912" y="1493837"/>
            <a:ext cx="9240900" cy="5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50" lIns="92125" spcFirstLastPara="1" rIns="92125" wrap="square" tIns="46050">
            <a:noAutofit/>
          </a:bodyPr>
          <a:lstStyle/>
          <a:p>
            <a:pPr indent="-323899" lvl="0" marL="43186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* character normally means “all the files in the current directory”, so you need a “\” to use it for multiplication:</a:t>
            </a:r>
            <a:endParaRPr/>
          </a:p>
          <a:p>
            <a:pPr indent="-255319" lvl="0" marL="43186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$ i=2</a:t>
            </a:r>
            <a:endParaRPr/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$ i=`expr $i \* 3`</a:t>
            </a:r>
            <a:endParaRPr/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$ echo $i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6</a:t>
            </a:r>
            <a:endParaRPr/>
          </a:p>
          <a:p>
            <a:pPr indent="-255319" lvl="0" marL="43186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99" lvl="0" marL="43186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expr also allows you to group expressions, but the “(“ and “)” characters also need to be preceded by backslashes:</a:t>
            </a:r>
            <a:endParaRPr/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$ i=2</a:t>
            </a:r>
            <a:endParaRPr/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$ echo `expr 5 + \( $i \* 3 \)`</a:t>
            </a:r>
            <a:endParaRPr/>
          </a:p>
          <a:p>
            <a:pPr indent="-342614" lvl="0" marL="34261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11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REPETITION CONSTRUCTS</a:t>
            </a:r>
            <a:endParaRPr/>
          </a:p>
        </p:txBody>
      </p:sp>
      <p:sp>
        <p:nvSpPr>
          <p:cNvPr id="354" name="Google Shape;354;p61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3" y="1828800"/>
            <a:ext cx="7843321" cy="330804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1"/>
          <p:cNvSpPr/>
          <p:nvPr/>
        </p:nvSpPr>
        <p:spPr>
          <a:xfrm>
            <a:off x="6629400" y="3962520"/>
            <a:ext cx="183978" cy="45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/>
          <p:nvPr/>
        </p:nvSpPr>
        <p:spPr>
          <a:xfrm>
            <a:off x="1154592" y="-30163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WHILE LOOP</a:t>
            </a:r>
            <a:endParaRPr/>
          </a:p>
        </p:txBody>
      </p:sp>
      <p:sp>
        <p:nvSpPr>
          <p:cNvPr id="362" name="Google Shape;362;p62"/>
          <p:cNvSpPr/>
          <p:nvPr/>
        </p:nvSpPr>
        <p:spPr>
          <a:xfrm>
            <a:off x="456840" y="1036637"/>
            <a:ext cx="9003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Purpose: To execute commands in “command-list” as long as “expression” evaluates to true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while [ expression ]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command-list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2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2"/>
          <p:cNvSpPr/>
          <p:nvPr/>
        </p:nvSpPr>
        <p:spPr>
          <a:xfrm>
            <a:off x="486720" y="3932597"/>
            <a:ext cx="7467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USING THE WHILE LOOP</a:t>
            </a:r>
            <a:endParaRPr/>
          </a:p>
        </p:txBody>
      </p:sp>
      <p:sp>
        <p:nvSpPr>
          <p:cNvPr id="365" name="Google Shape;365;p62"/>
          <p:cNvSpPr/>
          <p:nvPr/>
        </p:nvSpPr>
        <p:spPr>
          <a:xfrm>
            <a:off x="544512" y="4541837"/>
            <a:ext cx="7467000" cy="2712900"/>
          </a:xfrm>
          <a:prstGeom prst="rect">
            <a:avLst/>
          </a:prstGeom>
          <a:solidFill>
            <a:srgbClr val="D6E3B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COUNTER=0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[ $COUNTER -lt 10 ]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The counter is $COUNTER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let COUNTER=$COUNTER+1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USING THE WHILE LOOP</a:t>
            </a:r>
            <a:endParaRPr/>
          </a:p>
        </p:txBody>
      </p:sp>
      <p:sp>
        <p:nvSpPr>
          <p:cNvPr id="371" name="Google Shape;371;p63"/>
          <p:cNvSpPr/>
          <p:nvPr/>
        </p:nvSpPr>
        <p:spPr>
          <a:xfrm>
            <a:off x="456839" y="1600204"/>
            <a:ext cx="88506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Cont="Y"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[ $Cont = "Y" ]; do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ps -a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read -p "want to continue? (Y/N)" reply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Cont=`echo $reply | tr [:lower:] [:upper:]`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/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"done"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Tr: Convert incoming text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3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/>
          <p:nvPr/>
        </p:nvSpPr>
        <p:spPr>
          <a:xfrm>
            <a:off x="1154592" y="122237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UNTIL LOOP</a:t>
            </a:r>
            <a:endParaRPr/>
          </a:p>
        </p:txBody>
      </p:sp>
      <p:sp>
        <p:nvSpPr>
          <p:cNvPr id="378" name="Google Shape;378;p64"/>
          <p:cNvSpPr/>
          <p:nvPr/>
        </p:nvSpPr>
        <p:spPr>
          <a:xfrm>
            <a:off x="456840" y="1112838"/>
            <a:ext cx="8850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Purpose: 	To execute commands in “command-list” as long as “expression” evaluates to false</a:t>
            </a:r>
            <a:endParaRPr/>
          </a:p>
          <a:p>
            <a:pPr indent="0" lvl="0" marL="35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35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IN" sz="2400" u="sng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until [ expression ]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command-list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4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4"/>
          <p:cNvSpPr/>
          <p:nvPr/>
        </p:nvSpPr>
        <p:spPr>
          <a:xfrm>
            <a:off x="4049712" y="3795707"/>
            <a:ext cx="5574000" cy="3398700"/>
          </a:xfrm>
          <a:prstGeom prst="rect">
            <a:avLst/>
          </a:prstGeom>
          <a:solidFill>
            <a:srgbClr val="FDE9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COUNTER=20</a:t>
            </a:r>
            <a:endParaRPr/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until [ $COUNTER -lt 10 ]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$COUNTER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let COUNTER-=1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5"/>
          <p:cNvSpPr/>
          <p:nvPr/>
        </p:nvSpPr>
        <p:spPr>
          <a:xfrm>
            <a:off x="1078392" y="122237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FOR LOOP</a:t>
            </a:r>
            <a:endParaRPr/>
          </a:p>
        </p:txBody>
      </p:sp>
      <p:sp>
        <p:nvSpPr>
          <p:cNvPr id="386" name="Google Shape;386;p65"/>
          <p:cNvSpPr/>
          <p:nvPr/>
        </p:nvSpPr>
        <p:spPr>
          <a:xfrm>
            <a:off x="456840" y="1112838"/>
            <a:ext cx="9079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b="1" lang="en-IN" sz="24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Purpose</a:t>
            </a: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	To execute commands as many times as the number of words in the “argument-list”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b="1" lang="en-IN" sz="2400" u="sng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</a:t>
            </a:r>
            <a:r>
              <a:rPr lang="en-IN" sz="2400" u="sng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variable in argument-list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commands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5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5"/>
          <p:cNvSpPr/>
          <p:nvPr/>
        </p:nvSpPr>
        <p:spPr>
          <a:xfrm>
            <a:off x="4125912" y="4086378"/>
            <a:ext cx="4800600" cy="2436600"/>
          </a:xfrm>
          <a:prstGeom prst="rect">
            <a:avLst/>
          </a:prstGeom>
          <a:solidFill>
            <a:srgbClr val="FDE9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 in 7 9 2 3 4 5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echo $i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2: USING THE FOR LOOP</a:t>
            </a:r>
            <a:endParaRPr/>
          </a:p>
        </p:txBody>
      </p:sp>
      <p:sp>
        <p:nvSpPr>
          <p:cNvPr id="394" name="Google Shape;394;p66"/>
          <p:cNvSpPr/>
          <p:nvPr/>
        </p:nvSpPr>
        <p:spPr>
          <a:xfrm>
            <a:off x="456840" y="1600204"/>
            <a:ext cx="7467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compute the average weekly temperature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num in 1 2 3 4 5 6 7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read -p "Enter temp for day $num: " Temp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let TempTotal=$TempTotal+$Temp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AvgTemp=$TempTotal/7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"Average temperature: " $AvgTemp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6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6"/>
          <p:cNvSpPr/>
          <p:nvPr/>
        </p:nvSpPr>
        <p:spPr>
          <a:xfrm>
            <a:off x="468312" y="6029106"/>
            <a:ext cx="876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builtin </a:t>
            </a:r>
            <a:r>
              <a:rPr b="1"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b="1"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shell</a:t>
            </a: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evaluates arithmetic expressions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7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BREAK AND CONTINUE</a:t>
            </a:r>
            <a:endParaRPr/>
          </a:p>
        </p:txBody>
      </p:sp>
      <p:sp>
        <p:nvSpPr>
          <p:cNvPr id="404" name="Google Shape;404;p67"/>
          <p:cNvSpPr/>
          <p:nvPr/>
        </p:nvSpPr>
        <p:spPr>
          <a:xfrm>
            <a:off x="456840" y="1341437"/>
            <a:ext cx="90030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i="1" lang="en-IN" sz="24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Interrupt</a:t>
            </a: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for, while or until loop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break statement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transfer control to the statement </a:t>
            </a:r>
            <a:r>
              <a:rPr b="0" i="1" lang="en-IN" sz="2100" u="none" cap="none" strike="noStrike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AFTER</a:t>
            </a: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the done statement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terminate execution of the loop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continue statement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transfer control to the statement </a:t>
            </a:r>
            <a:r>
              <a:rPr b="0" i="1" lang="en-IN" sz="2100" u="none" cap="none" strike="noStrike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the done </a:t>
            </a: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statement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skip the test statements for the current iteration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continues execution of the loop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7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67"/>
          <p:cNvGrpSpPr/>
          <p:nvPr/>
        </p:nvGrpSpPr>
        <p:grpSpPr>
          <a:xfrm>
            <a:off x="1177689" y="4572004"/>
            <a:ext cx="7977427" cy="2789100"/>
            <a:chOff x="456840" y="1600204"/>
            <a:chExt cx="7977427" cy="2789100"/>
          </a:xfrm>
        </p:grpSpPr>
        <p:sp>
          <p:nvSpPr>
            <p:cNvPr id="407" name="Google Shape;407;p67"/>
            <p:cNvSpPr/>
            <p:nvPr/>
          </p:nvSpPr>
          <p:spPr>
            <a:xfrm>
              <a:off x="456840" y="1600204"/>
              <a:ext cx="7467000" cy="27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775" lIns="89950" spcFirstLastPara="1" rIns="89950" wrap="square" tIns="46775">
              <a:noAutofit/>
            </a:bodyPr>
            <a:lstStyle/>
            <a:p>
              <a:pPr indent="-272435" lvl="0" marL="2727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[ condition ]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2435" lvl="0" marL="2727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2435" lvl="0" marL="2727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cmd-1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2435" lvl="0" marL="2727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continue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2435" lvl="0" marL="2727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cmd-n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2435" lvl="0" marL="2727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done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2435" lvl="0" marL="272794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echo "done"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7"/>
            <p:cNvSpPr/>
            <p:nvPr/>
          </p:nvSpPr>
          <p:spPr>
            <a:xfrm>
              <a:off x="4800963" y="2514599"/>
              <a:ext cx="3633304" cy="1294920"/>
            </a:xfrm>
            <a:custGeom>
              <a:rect b="b" l="l" r="r" t="t"/>
              <a:pathLst>
                <a:path extrusionOk="0" h="3600" w="8769">
                  <a:moveTo>
                    <a:pt x="2591" y="0"/>
                  </a:moveTo>
                  <a:cubicBezTo>
                    <a:pt x="1975" y="0"/>
                    <a:pt x="1360" y="299"/>
                    <a:pt x="1360" y="598"/>
                  </a:cubicBezTo>
                  <a:lnTo>
                    <a:pt x="0" y="0"/>
                  </a:lnTo>
                  <a:lnTo>
                    <a:pt x="1360" y="1494"/>
                  </a:lnTo>
                  <a:lnTo>
                    <a:pt x="1360" y="2104"/>
                  </a:lnTo>
                  <a:lnTo>
                    <a:pt x="1360" y="2552"/>
                  </a:lnTo>
                  <a:lnTo>
                    <a:pt x="1360" y="3000"/>
                  </a:lnTo>
                  <a:cubicBezTo>
                    <a:pt x="1360" y="3299"/>
                    <a:pt x="1975" y="3599"/>
                    <a:pt x="2591" y="3599"/>
                  </a:cubicBezTo>
                  <a:lnTo>
                    <a:pt x="3514" y="3599"/>
                  </a:lnTo>
                  <a:lnTo>
                    <a:pt x="4436" y="3599"/>
                  </a:lnTo>
                  <a:lnTo>
                    <a:pt x="5692" y="3599"/>
                  </a:lnTo>
                  <a:lnTo>
                    <a:pt x="6614" y="3599"/>
                  </a:lnTo>
                  <a:lnTo>
                    <a:pt x="7537" y="3599"/>
                  </a:lnTo>
                  <a:cubicBezTo>
                    <a:pt x="8152" y="3599"/>
                    <a:pt x="8768" y="3299"/>
                    <a:pt x="8768" y="3000"/>
                  </a:cubicBezTo>
                  <a:lnTo>
                    <a:pt x="8768" y="2552"/>
                  </a:lnTo>
                  <a:lnTo>
                    <a:pt x="8768" y="2104"/>
                  </a:lnTo>
                  <a:lnTo>
                    <a:pt x="8768" y="1494"/>
                  </a:lnTo>
                  <a:lnTo>
                    <a:pt x="8768" y="1046"/>
                  </a:lnTo>
                  <a:lnTo>
                    <a:pt x="8768" y="598"/>
                  </a:lnTo>
                  <a:cubicBezTo>
                    <a:pt x="8768" y="299"/>
                    <a:pt x="8152" y="0"/>
                    <a:pt x="7537" y="0"/>
                  </a:cubicBezTo>
                  <a:lnTo>
                    <a:pt x="6614" y="0"/>
                  </a:lnTo>
                  <a:lnTo>
                    <a:pt x="5692" y="0"/>
                  </a:lnTo>
                  <a:lnTo>
                    <a:pt x="4436" y="0"/>
                  </a:lnTo>
                  <a:lnTo>
                    <a:pt x="3514" y="0"/>
                  </a:lnTo>
                  <a:lnTo>
                    <a:pt x="259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775" lIns="89950" spcFirstLastPara="1" rIns="89950" wrap="square" tIns="46775">
              <a:noAutofit/>
            </a:bodyPr>
            <a:lstStyle/>
            <a:p>
              <a:pPr indent="0" lvl="0" marL="359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This iteration is over; do the next iteration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9" name="Google Shape;409;p67"/>
            <p:cNvCxnSpPr/>
            <p:nvPr/>
          </p:nvCxnSpPr>
          <p:spPr>
            <a:xfrm>
              <a:off x="3809880" y="3124080"/>
              <a:ext cx="990600" cy="300"/>
            </a:xfrm>
            <a:prstGeom prst="straightConnector1">
              <a:avLst/>
            </a:prstGeom>
            <a:noFill/>
            <a:ln cap="flat" cmpd="sng" w="255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10" name="Google Shape;410;p67"/>
            <p:cNvCxnSpPr/>
            <p:nvPr/>
          </p:nvCxnSpPr>
          <p:spPr>
            <a:xfrm flipH="1" rot="10800000">
              <a:off x="4800603" y="1980720"/>
              <a:ext cx="300" cy="1143000"/>
            </a:xfrm>
            <a:prstGeom prst="straightConnector1">
              <a:avLst/>
            </a:prstGeom>
            <a:noFill/>
            <a:ln cap="flat" cmpd="sng" w="255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11" name="Google Shape;411;p67"/>
            <p:cNvCxnSpPr/>
            <p:nvPr/>
          </p:nvCxnSpPr>
          <p:spPr>
            <a:xfrm flipH="1">
              <a:off x="4267200" y="1981082"/>
              <a:ext cx="533400" cy="300"/>
            </a:xfrm>
            <a:prstGeom prst="straightConnector1">
              <a:avLst/>
            </a:prstGeom>
            <a:noFill/>
            <a:ln cap="flat" cmpd="sng" w="25550">
              <a:solidFill>
                <a:srgbClr val="000000"/>
              </a:solidFill>
              <a:prstDash val="solid"/>
              <a:miter lim="8000"/>
              <a:headEnd len="sm" w="sm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/>
          <p:nvPr/>
        </p:nvSpPr>
        <p:spPr>
          <a:xfrm>
            <a:off x="456840" y="-30163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BASH SHELL PROGRAMMING</a:t>
            </a:r>
            <a:endParaRPr/>
          </a:p>
        </p:txBody>
      </p:sp>
      <p:sp>
        <p:nvSpPr>
          <p:cNvPr id="205" name="Google Shape;205;p41"/>
          <p:cNvSpPr/>
          <p:nvPr/>
        </p:nvSpPr>
        <p:spPr>
          <a:xfrm>
            <a:off x="456840" y="1573518"/>
            <a:ext cx="7467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Input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prompting user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command line arguments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Decision: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if-then-else OR test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Repetition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do-while, repeat-until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Traps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Comments - #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8"/>
          <p:cNvSpPr/>
          <p:nvPr/>
        </p:nvSpPr>
        <p:spPr>
          <a:xfrm>
            <a:off x="697392" y="122237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SHELL FUNCTIONS</a:t>
            </a:r>
            <a:endParaRPr/>
          </a:p>
        </p:txBody>
      </p:sp>
      <p:sp>
        <p:nvSpPr>
          <p:cNvPr id="419" name="Google Shape;419;p68"/>
          <p:cNvSpPr/>
          <p:nvPr/>
        </p:nvSpPr>
        <p:spPr>
          <a:xfrm>
            <a:off x="456840" y="1600204"/>
            <a:ext cx="9003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shell function is similar to a shell script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stores a series of commands for execution later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shell stores functions in memory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shell executes a shell function in the same shell that called 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to define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your script OR on the command line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Remove a function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 unset built-in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8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SHELL FUNCTIONS</a:t>
            </a:r>
            <a:endParaRPr/>
          </a:p>
        </p:txBody>
      </p:sp>
      <p:sp>
        <p:nvSpPr>
          <p:cNvPr id="427" name="Google Shape;427;p69"/>
          <p:cNvSpPr/>
          <p:nvPr/>
        </p:nvSpPr>
        <p:spPr>
          <a:xfrm>
            <a:off x="456840" y="1600204"/>
            <a:ext cx="8622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must be defined before they can be referenced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usually placed at the beginning of the script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IN" sz="2400" u="sng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6672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function-name () 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statements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9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0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FUNCTION</a:t>
            </a:r>
            <a:endParaRPr/>
          </a:p>
        </p:txBody>
      </p:sp>
      <p:sp>
        <p:nvSpPr>
          <p:cNvPr id="435" name="Google Shape;435;p70"/>
          <p:cNvSpPr/>
          <p:nvPr/>
        </p:nvSpPr>
        <p:spPr>
          <a:xfrm>
            <a:off x="456840" y="1600204"/>
            <a:ext cx="89268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sample () {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# This is a simple function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no=` expr $no – 1`  #Evaluate expression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echo "This is a sample function."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echo "Now exiting the function."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42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declaration must precede call: 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42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sample 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0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731837"/>
            <a:ext cx="342900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1713" y="1417637"/>
            <a:ext cx="3352800" cy="232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2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PARAMETERS</a:t>
            </a:r>
            <a:endParaRPr/>
          </a:p>
        </p:txBody>
      </p:sp>
      <p:sp>
        <p:nvSpPr>
          <p:cNvPr id="448" name="Google Shape;448;p72"/>
          <p:cNvSpPr/>
          <p:nvPr/>
        </p:nvSpPr>
        <p:spPr>
          <a:xfrm>
            <a:off x="456840" y="1265237"/>
            <a:ext cx="89268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Need not be declared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Arguments provided via function call are accessible inside function as $1, $2, $3, …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425" lvl="0" marL="27279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$# 	reflects number of parameters</a:t>
            </a:r>
            <a:endParaRPr/>
          </a:p>
          <a:p>
            <a:pPr indent="-272435" lvl="0" marL="27279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$0	Function name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2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4192" y="3033549"/>
            <a:ext cx="2362320" cy="4198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3"/>
          <p:cNvSpPr/>
          <p:nvPr/>
        </p:nvSpPr>
        <p:spPr>
          <a:xfrm>
            <a:off x="456840" y="274320"/>
            <a:ext cx="90792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FUNCTION WITH PARAMETER</a:t>
            </a:r>
            <a:endParaRPr/>
          </a:p>
        </p:txBody>
      </p:sp>
      <p:sp>
        <p:nvSpPr>
          <p:cNvPr id="456" name="Google Shape;456;p73"/>
          <p:cNvSpPr/>
          <p:nvPr/>
        </p:nvSpPr>
        <p:spPr>
          <a:xfrm>
            <a:off x="456840" y="1600204"/>
            <a:ext cx="85458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 /bin/sh</a:t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testfile()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[ $# -gt 0 ]; then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if [[ -f $1 &amp;&amp; -r $1 ]]; then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echo $1 is a readable file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else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echo $1 is not a readable file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fi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4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540"/>
              <a:buFont typeface="Noto Sans Symbols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242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testfile 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testfile funtest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3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4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HANDLING SIGNALS</a:t>
            </a:r>
            <a:endParaRPr/>
          </a:p>
        </p:txBody>
      </p:sp>
      <p:sp>
        <p:nvSpPr>
          <p:cNvPr id="463" name="Google Shape;463;p74"/>
          <p:cNvSpPr/>
          <p:nvPr/>
        </p:nvSpPr>
        <p:spPr>
          <a:xfrm>
            <a:off x="456840" y="1600204"/>
            <a:ext cx="8622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Unix allows you to send a signal to any process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42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= hangup			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kill -HUP 1234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 = interrupt with ^C		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kill -2 1235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 argument = terminate	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kill 1235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 = kill				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kill -9 1236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⚫"/>
            </a:pPr>
            <a:r>
              <a:rPr b="0" i="0" lang="en-IN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-9 cannot be blocked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42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list your processes with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ps -u userid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4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5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SIGNALS ON LINUX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5"/>
          <p:cNvSpPr/>
          <p:nvPr/>
        </p:nvSpPr>
        <p:spPr>
          <a:xfrm>
            <a:off x="456840" y="1600204"/>
            <a:ext cx="88506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kill –l</a:t>
            </a:r>
            <a:endParaRPr/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1) SIGHUP       2) SIGINT       3) SIGQUIT      4) SIGILL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5) SIGTRAP      6) SIGABRT      7) SIGBUS       8) SIGFPE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9) SIGKILL     10) SIGUSR1     11) SIGSEGV     12) SIGUSR2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13) SIGPIPE     14) SIGALRM     15) SIGTERM     16) SIGSTKFLT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17) SIGCHLD     18) SIGCONT     19) SIGSTOP     20) SIGTSTP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21) SIGTTIN     22) SIGTTOU     23) SIGURG      24) SIGXCPU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25) SIGXFSZ     26) SIGVTALRM   27) SIGPROF     28) SIGWINCH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29) SIGIO       30) SIGPWR      31) SIGSYS      34) SIGRTMIN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35) SIGRTMIN+1  36) SIGRTMIN+2  37) SIGRTMIN+3  38) SIGRTMIN+4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39) SIGRTMIN+5  40) SIGRTMIN+6  41) SIGRTMIN+7  42) SIGRTMIN+8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43) SIGRTMIN+9  44) SIGRTMIN+10 45) SIGRTMIN+11 46) SIGRTMIN+12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47) SIGRTMIN+13 48) SIGRTMIN+14 49) SIGRTMIN+15 50) SIGRTMAX-14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51) SIGRTMAX-13 52) SIGRTMAX-12 53) SIGRTMAX-11 54) SIGRTMAX-10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55) SIGRTMAX-9  56) SIGRTMAX-8  57) SIGRTMAX-7  58) SIGRTMAX-6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59) SIGRTMAX-5  60) SIGRTMAX-4  61) SIGRTMAX-3  62) SIGRTMAX-2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63) SIGRTMAX-1  64) SIGRTMAX</a:t>
            </a:r>
            <a:endParaRPr/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400"/>
              <a:buFont typeface="Noto Sans Symbols"/>
              <a:buChar char="🞆"/>
            </a:pPr>
            <a:r>
              <a:rPr lang="en-IN" sz="2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^C is 2 - SIGINT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5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REMOVING TEMP FILES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76"/>
          <p:cNvSpPr/>
          <p:nvPr/>
        </p:nvSpPr>
        <p:spPr>
          <a:xfrm>
            <a:off x="456840" y="1600204"/>
            <a:ext cx="74670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 /bin/bash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trap 'cleanup; exit' 2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cleanup ()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/bin/rm -f /tmp/tempfile.$$.?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 in 1 2 3 4 5 6 7 8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echo "$i.iteration"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touch /tmp/tempfile.$$.$i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sleep 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cleanup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6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76"/>
          <p:cNvSpPr/>
          <p:nvPr/>
        </p:nvSpPr>
        <p:spPr>
          <a:xfrm rot="5400000">
            <a:off x="6990129" y="3737169"/>
            <a:ext cx="3200040" cy="3646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575F6D"/>
                </a:solidFill>
                <a:latin typeface="Arial"/>
                <a:ea typeface="Arial"/>
                <a:cs typeface="Arial"/>
                <a:sym typeface="Arial"/>
              </a:rPr>
              <a:t>CSCI 330 - The Unix System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/>
          <p:nvPr/>
        </p:nvSpPr>
        <p:spPr>
          <a:xfrm>
            <a:off x="456840" y="122237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USER INPUT</a:t>
            </a:r>
            <a:endParaRPr/>
          </a:p>
        </p:txBody>
      </p:sp>
      <p:sp>
        <p:nvSpPr>
          <p:cNvPr id="212" name="Google Shape;212;p42"/>
          <p:cNvSpPr/>
          <p:nvPr/>
        </p:nvSpPr>
        <p:spPr>
          <a:xfrm>
            <a:off x="392112" y="1189038"/>
            <a:ext cx="938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shell allows to prompt for user input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varname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a b 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6672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    </a:t>
            </a:r>
            <a:r>
              <a:rPr b="1" lang="en-I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–p "prompt" varname [more vars]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6672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words entered by user are assigned to 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varname</a:t>
            </a: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and “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more vars</a:t>
            </a: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last variable gets rest of input line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2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456840" y="5105404"/>
            <a:ext cx="7467000" cy="2255700"/>
          </a:xfrm>
          <a:prstGeom prst="rect">
            <a:avLst/>
          </a:prstGeom>
          <a:solidFill>
            <a:srgbClr val="F2DADA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/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 /bin/sh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-p "enter your name: " first last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"First name: $first"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"Last name: $last"</a:t>
            </a:r>
            <a:endParaRPr/>
          </a:p>
          <a:p>
            <a:pPr indent="0" lvl="0" marL="35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SPECIAL SHELL VARIABLES</a:t>
            </a:r>
            <a:endParaRPr/>
          </a:p>
        </p:txBody>
      </p:sp>
      <p:sp>
        <p:nvSpPr>
          <p:cNvPr id="220" name="Google Shape;220;p43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43"/>
          <p:cNvGraphicFramePr/>
          <p:nvPr/>
        </p:nvGraphicFramePr>
        <p:xfrm>
          <a:off x="457202" y="1900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{6C59832C-650B-4941-A347-4234332F8549}</a:tableStyleId>
              </a:tblPr>
              <a:tblGrid>
                <a:gridCol w="1924725"/>
                <a:gridCol w="7001775"/>
              </a:tblGrid>
              <a:tr h="507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Parameter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Meaning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</a:tr>
              <a:tr h="48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$0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Name of the current shell script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$1-$9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Positional parameters 1 through 9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$#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The number of positional parameters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$?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Return status of most recently executed command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$$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Process id of current process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BASH CONTROL STRUCTURES</a:t>
            </a:r>
            <a:endParaRPr/>
          </a:p>
        </p:txBody>
      </p:sp>
      <p:sp>
        <p:nvSpPr>
          <p:cNvPr id="227" name="Google Shape;227;p44"/>
          <p:cNvSpPr/>
          <p:nvPr/>
        </p:nvSpPr>
        <p:spPr>
          <a:xfrm>
            <a:off x="456840" y="1600204"/>
            <a:ext cx="22974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750"/>
              <a:buFont typeface="Noto Sans Symbols"/>
              <a:buChar char="🞆"/>
            </a:pPr>
            <a:r>
              <a:rPr lang="en-IN" sz="25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if-then-else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750"/>
              <a:buFont typeface="Noto Sans Symbols"/>
              <a:buChar char="🞆"/>
            </a:pPr>
            <a:r>
              <a:rPr lang="en-IN" sz="25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750"/>
              <a:buFont typeface="Noto Sans Symbols"/>
              <a:buChar char="🞆"/>
            </a:pPr>
            <a:r>
              <a:rPr lang="en-IN" sz="25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loops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000"/>
              <a:buFont typeface="Noto Sans Symbols"/>
              <a:buChar char="⚫"/>
            </a:pPr>
            <a:r>
              <a:rPr b="0" i="0" lang="en-IN" sz="25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000"/>
              <a:buFont typeface="Noto Sans Symbols"/>
              <a:buChar char="⚫"/>
            </a:pPr>
            <a:r>
              <a:rPr b="0" i="0" lang="en-IN" sz="25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while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000"/>
              <a:buFont typeface="Noto Sans Symbols"/>
              <a:buChar char="⚫"/>
            </a:pPr>
            <a:r>
              <a:rPr b="0" i="0" lang="en-IN" sz="25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until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1" marL="63952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000"/>
              <a:buFont typeface="Noto Sans Symbols"/>
              <a:buChar char="⚫"/>
            </a:pPr>
            <a:r>
              <a:rPr b="0" i="0" lang="en-IN" sz="25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4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4"/>
          <p:cNvSpPr/>
          <p:nvPr/>
        </p:nvSpPr>
        <p:spPr>
          <a:xfrm>
            <a:off x="4202112" y="1722437"/>
            <a:ext cx="3440400" cy="1142700"/>
          </a:xfrm>
          <a:prstGeom prst="rect">
            <a:avLst/>
          </a:prstGeom>
          <a:solidFill>
            <a:srgbClr val="E1F385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STATEMENT</a:t>
            </a:r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4202112" y="3048321"/>
            <a:ext cx="5497800" cy="3474900"/>
          </a:xfrm>
          <a:prstGeom prst="rect">
            <a:avLst/>
          </a:prstGeom>
          <a:solidFill>
            <a:srgbClr val="E1F385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794" lvl="0" marL="63952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command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statements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425" lvl="0" marL="272794" marR="0" rtl="0" algn="just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425" lvl="0" marL="272794" marR="0" rtl="0" algn="just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statements are executed only if 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succeeds, i.e. has return status “0”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SIMPLE IF STATEMENT</a:t>
            </a:r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392112" y="1265237"/>
            <a:ext cx="9155400" cy="202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[ condition ]; then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statements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42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executes the statements only if 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true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5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5"/>
          <p:cNvSpPr/>
          <p:nvPr/>
        </p:nvSpPr>
        <p:spPr>
          <a:xfrm>
            <a:off x="456840" y="30937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IF-THEN-ELSE STATEMENT</a:t>
            </a:r>
            <a:endParaRPr/>
          </a:p>
        </p:txBody>
      </p:sp>
      <p:sp>
        <p:nvSpPr>
          <p:cNvPr id="239" name="Google Shape;239;p45"/>
          <p:cNvSpPr/>
          <p:nvPr/>
        </p:nvSpPr>
        <p:spPr>
          <a:xfrm>
            <a:off x="456840" y="4084637"/>
            <a:ext cx="7467000" cy="30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[ condition ]; then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statements-1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statements-2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6672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executes statements-1 if condition is true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executes statements-2 if condition is false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/>
          <p:nvPr/>
        </p:nvSpPr>
        <p:spPr>
          <a:xfrm>
            <a:off x="456840" y="274320"/>
            <a:ext cx="7467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IF…STATEMENT</a:t>
            </a:r>
            <a:endParaRPr/>
          </a:p>
        </p:txBody>
      </p:sp>
      <p:sp>
        <p:nvSpPr>
          <p:cNvPr id="245" name="Google Shape;245;p46"/>
          <p:cNvSpPr/>
          <p:nvPr/>
        </p:nvSpPr>
        <p:spPr>
          <a:xfrm>
            <a:off x="456840" y="1600204"/>
            <a:ext cx="89268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50" spcFirstLastPara="1" rIns="89950" wrap="square" tIns="46775">
            <a:noAutofit/>
          </a:bodyPr>
          <a:lstStyle/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[ condition ]; then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statements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elif [ condition ]; then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94" lvl="0" marL="63952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42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26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35" lvl="0" marL="272794" marR="0" rtl="0" algn="l"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word </a:t>
            </a:r>
            <a:r>
              <a:rPr b="1" lang="en-I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I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stands for “else if” 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6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/>
          <p:nvPr/>
        </p:nvSpPr>
        <p:spPr>
          <a:xfrm>
            <a:off x="685800" y="304920"/>
            <a:ext cx="77721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RELATIONAL OPERATORS</a:t>
            </a:r>
            <a:endParaRPr/>
          </a:p>
        </p:txBody>
      </p:sp>
      <p:graphicFrame>
        <p:nvGraphicFramePr>
          <p:cNvPr id="252" name="Google Shape;252;p47"/>
          <p:cNvGraphicFramePr/>
          <p:nvPr/>
        </p:nvGraphicFramePr>
        <p:xfrm>
          <a:off x="762119" y="1295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{6C59832C-650B-4941-A347-4234332F8549}</a:tableStyleId>
              </a:tblPr>
              <a:tblGrid>
                <a:gridCol w="4401050"/>
                <a:gridCol w="1741800"/>
                <a:gridCol w="1834050"/>
              </a:tblGrid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Meaning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Numeric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String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</a:tr>
              <a:tr h="42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Greater than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-gt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</a:tr>
              <a:tr h="42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Greater than or equal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-ge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</a:tr>
              <a:tr h="42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Less than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-lt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</a:tr>
              <a:tr h="42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Less than or equal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-le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</a:tr>
              <a:tr h="42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Equal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-eg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= or ==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equal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-ne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!=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str1 is less than str2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str1 &lt; str2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str1 is greater str2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str1 &gt; str2</a:t>
                      </a:r>
                      <a:endParaRPr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String length is greater than zero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-n str</a:t>
                      </a:r>
                      <a:endParaRPr b="0" sz="2300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String length is zero</a:t>
                      </a:r>
                      <a:endParaRPr/>
                    </a:p>
                  </a:txBody>
                  <a:tcPr marT="45725" marB="45725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-z str</a:t>
                      </a:r>
                      <a:endParaRPr b="0" sz="2300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47"/>
          <p:cNvSpPr/>
          <p:nvPr/>
        </p:nvSpPr>
        <p:spPr>
          <a:xfrm>
            <a:off x="8129523" y="5734080"/>
            <a:ext cx="609498" cy="520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6775" lIns="89950" spcFirstLastPara="1" rIns="899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I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