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92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07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56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0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61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211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621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1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02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59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02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01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6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1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61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882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Estudio previo</a:t>
            </a:r>
            <a:br>
              <a:rPr lang="es-ES" dirty="0" smtClean="0"/>
            </a:br>
            <a:r>
              <a:rPr lang="es-ES" dirty="0" smtClean="0"/>
              <a:t>			</a:t>
            </a:r>
            <a:r>
              <a:rPr lang="es-ES" sz="2400" dirty="0" smtClean="0"/>
              <a:t>fase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Alberto </a:t>
            </a:r>
            <a:r>
              <a:rPr lang="es-ES" dirty="0" err="1" smtClean="0"/>
              <a:t>Sapiña</a:t>
            </a:r>
            <a:r>
              <a:rPr lang="es-ES" dirty="0" smtClean="0"/>
              <a:t> Mora</a:t>
            </a:r>
          </a:p>
          <a:p>
            <a:r>
              <a:rPr lang="es-ES" dirty="0" smtClean="0"/>
              <a:t>Jorge </a:t>
            </a:r>
            <a:r>
              <a:rPr lang="es-ES" dirty="0" err="1" smtClean="0"/>
              <a:t>Nuñez</a:t>
            </a:r>
            <a:r>
              <a:rPr lang="es-ES" dirty="0" smtClean="0"/>
              <a:t> González</a:t>
            </a:r>
            <a:endParaRPr lang="es-ES" dirty="0"/>
          </a:p>
          <a:p>
            <a:r>
              <a:rPr lang="es-ES" dirty="0" smtClean="0"/>
              <a:t>Pablo Requena González</a:t>
            </a:r>
          </a:p>
          <a:p>
            <a:r>
              <a:rPr lang="es-ES" dirty="0" smtClean="0"/>
              <a:t>Marcos </a:t>
            </a:r>
            <a:r>
              <a:rPr lang="es-ES" dirty="0" err="1" smtClean="0"/>
              <a:t>Gonzalez</a:t>
            </a:r>
            <a:r>
              <a:rPr lang="es-ES" dirty="0" smtClean="0"/>
              <a:t> </a:t>
            </a:r>
            <a:r>
              <a:rPr lang="es-ES" dirty="0" err="1" smtClean="0"/>
              <a:t>Verdú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60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779818"/>
            <a:ext cx="8534400" cy="1214581"/>
          </a:xfrm>
        </p:spPr>
        <p:txBody>
          <a:bodyPr/>
          <a:lstStyle/>
          <a:p>
            <a:r>
              <a:rPr lang="es-ES" dirty="0" smtClean="0"/>
              <a:t>0. </a:t>
            </a:r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09401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s-ES" dirty="0" smtClean="0"/>
              <a:t>Introducción</a:t>
            </a:r>
            <a:endParaRPr lang="es-ES" dirty="0" smtClean="0"/>
          </a:p>
          <a:p>
            <a:pPr marL="914400" lvl="1" indent="-457200">
              <a:buAutoNum type="arabicPeriod"/>
            </a:pPr>
            <a:r>
              <a:rPr lang="es-ES" dirty="0" smtClean="0"/>
              <a:t>¿Qué es el rendimiento?</a:t>
            </a:r>
          </a:p>
          <a:p>
            <a:pPr marL="914400" lvl="1" indent="-457200">
              <a:buAutoNum type="arabicPeriod"/>
            </a:pPr>
            <a:r>
              <a:rPr lang="es-ES" dirty="0" smtClean="0"/>
              <a:t>¿Por qué es importante el rendimiento?</a:t>
            </a:r>
          </a:p>
          <a:p>
            <a:pPr marL="457200" indent="-457200">
              <a:buAutoNum type="arabicPeriod"/>
            </a:pPr>
            <a:r>
              <a:rPr lang="es-ES" dirty="0" smtClean="0"/>
              <a:t>Métricas para la evaluación del rendimiento</a:t>
            </a:r>
            <a:r>
              <a:rPr lang="es-ES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es-ES" dirty="0" smtClean="0"/>
              <a:t>¿De que factores depende?</a:t>
            </a:r>
            <a:endParaRPr lang="es-ES" dirty="0" smtClean="0"/>
          </a:p>
          <a:p>
            <a:pPr marL="457200" indent="-457200">
              <a:buAutoNum type="arabicPeriod"/>
            </a:pPr>
            <a:r>
              <a:rPr lang="es-ES" dirty="0" smtClean="0"/>
              <a:t>Programas de pruebas (</a:t>
            </a:r>
            <a:r>
              <a:rPr lang="es-ES" dirty="0" err="1" smtClean="0"/>
              <a:t>benchmark</a:t>
            </a:r>
            <a:r>
              <a:rPr lang="es-ES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s-ES" dirty="0" smtClean="0"/>
              <a:t>¿Qué es un </a:t>
            </a:r>
            <a:r>
              <a:rPr lang="es-ES" dirty="0" err="1" smtClean="0"/>
              <a:t>benckmark</a:t>
            </a:r>
            <a:r>
              <a:rPr lang="es-ES" dirty="0"/>
              <a:t>?</a:t>
            </a:r>
            <a:endParaRPr lang="es-ES" dirty="0" smtClean="0"/>
          </a:p>
          <a:p>
            <a:pPr marL="914400" lvl="1" indent="-457200">
              <a:buAutoNum type="arabicPeriod"/>
            </a:pPr>
            <a:r>
              <a:rPr lang="es-ES" dirty="0" smtClean="0"/>
              <a:t>¿Qué tipos existen?</a:t>
            </a:r>
          </a:p>
          <a:p>
            <a:pPr marL="914400" lvl="1" indent="-457200">
              <a:buAutoNum type="arabicPeriod"/>
            </a:pPr>
            <a:r>
              <a:rPr lang="es-ES" dirty="0" smtClean="0"/>
              <a:t>Los más utilizados</a:t>
            </a:r>
            <a:endParaRPr lang="es-ES" dirty="0" smtClean="0"/>
          </a:p>
          <a:p>
            <a:pPr marL="457200" indent="-457200">
              <a:buAutoNum type="arabicPeriod"/>
            </a:pPr>
            <a:r>
              <a:rPr lang="es-ES" dirty="0" smtClean="0"/>
              <a:t>Evaluación de los resultados</a:t>
            </a:r>
            <a:r>
              <a:rPr lang="es-ES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es-ES" dirty="0" smtClean="0"/>
              <a:t>Posibles problemas</a:t>
            </a:r>
            <a:endParaRPr lang="es-ES" dirty="0" smtClean="0"/>
          </a:p>
          <a:p>
            <a:pPr marL="457200" indent="-457200">
              <a:buAutoNum type="arabicPeriod"/>
            </a:pPr>
            <a:r>
              <a:rPr lang="es-ES" dirty="0" smtClean="0"/>
              <a:t>Enlaces externos</a:t>
            </a:r>
          </a:p>
        </p:txBody>
      </p:sp>
    </p:spTree>
    <p:extLst>
      <p:ext uri="{BB962C8B-B14F-4D97-AF65-F5344CB8AC3E}">
        <p14:creationId xmlns:p14="http://schemas.microsoft.com/office/powerpoint/2010/main" val="287131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el rendimiento?</a:t>
            </a:r>
          </a:p>
          <a:p>
            <a:pPr lvl="1"/>
            <a:r>
              <a:rPr lang="es-ES" dirty="0" smtClean="0"/>
              <a:t>Distintos puntos de vista:</a:t>
            </a:r>
          </a:p>
          <a:p>
            <a:pPr lvl="3"/>
            <a:r>
              <a:rPr lang="es-ES" dirty="0" smtClean="0"/>
              <a:t>Tiempo de respuesta: el tiempo de ejecución.</a:t>
            </a:r>
          </a:p>
          <a:p>
            <a:pPr lvl="3"/>
            <a:r>
              <a:rPr lang="es-ES" dirty="0" smtClean="0"/>
              <a:t>Productividad: numero de tareas completadas en una unidad de tiempo.</a:t>
            </a:r>
          </a:p>
          <a:p>
            <a:pPr lvl="3"/>
            <a:endParaRPr lang="es-ES" dirty="0"/>
          </a:p>
          <a:p>
            <a:r>
              <a:rPr lang="es-ES" dirty="0" smtClean="0"/>
              <a:t>¿Porqué es importante el rendimiento?</a:t>
            </a:r>
          </a:p>
          <a:p>
            <a:pPr lvl="1"/>
            <a:r>
              <a:rPr lang="es-ES" dirty="0" smtClean="0"/>
              <a:t>Optimizar los recursos.</a:t>
            </a:r>
          </a:p>
          <a:p>
            <a:pPr lvl="1"/>
            <a:r>
              <a:rPr lang="es-ES" dirty="0" smtClean="0"/>
              <a:t>Equilibrio entre los tiempo de respuesta y productividad.</a:t>
            </a:r>
          </a:p>
        </p:txBody>
      </p:sp>
    </p:spTree>
    <p:extLst>
      <p:ext uri="{BB962C8B-B14F-4D97-AF65-F5344CB8AC3E}">
        <p14:creationId xmlns:p14="http://schemas.microsoft.com/office/powerpoint/2010/main" val="255504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Métricas </a:t>
            </a:r>
            <a:r>
              <a:rPr lang="es-ES" dirty="0"/>
              <a:t>para la evaluación del rendimiento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458310"/>
          </a:xfrm>
        </p:spPr>
        <p:txBody>
          <a:bodyPr/>
          <a:lstStyle/>
          <a:p>
            <a:r>
              <a:rPr lang="es-ES" dirty="0" smtClean="0"/>
              <a:t>MIPS</a:t>
            </a:r>
            <a:r>
              <a:rPr lang="es-ES" dirty="0"/>
              <a:t>: Millones de instrucciones por segundo </a:t>
            </a:r>
            <a:endParaRPr lang="es-ES" dirty="0" smtClean="0"/>
          </a:p>
          <a:p>
            <a:r>
              <a:rPr lang="es-ES" dirty="0" smtClean="0"/>
              <a:t>MFLOPS</a:t>
            </a:r>
            <a:r>
              <a:rPr lang="es-ES" dirty="0"/>
              <a:t>: Millones de operaciones en coma flotante por segundo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01683"/>
              </p:ext>
            </p:extLst>
          </p:nvPr>
        </p:nvGraphicFramePr>
        <p:xfrm>
          <a:off x="840828" y="2396412"/>
          <a:ext cx="8124496" cy="15531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43669"/>
                <a:gridCol w="4680827"/>
              </a:tblGrid>
              <a:tr h="37831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Componentes del rendimiento</a:t>
                      </a:r>
                      <a:endParaRPr lang="es-E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Unidad de medida</a:t>
                      </a:r>
                      <a:endParaRPr lang="es-E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22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Velocidad de la CPU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ciclos por segundo, memoria caché y cantidad de núcleos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94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Tiempo de ciclo de reloj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Segundos por ciclo de reloj 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94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Ciclos por instrucción (CPI)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medio de ciclos por instrucción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94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instrucciones 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instrucciones ejecutadas por el programa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41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2.1 ¿De </a:t>
            </a:r>
            <a:r>
              <a:rPr lang="es-ES" dirty="0"/>
              <a:t>qué factores depende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/>
              <a:t>Velocidad de la CPU. Viene dada por tres factores: </a:t>
            </a:r>
          </a:p>
          <a:p>
            <a:pPr lvl="2"/>
            <a:r>
              <a:rPr lang="es-ES" dirty="0"/>
              <a:t>La </a:t>
            </a:r>
            <a:r>
              <a:rPr lang="es-ES" dirty="0" smtClean="0"/>
              <a:t>frecuencia (número </a:t>
            </a:r>
            <a:r>
              <a:rPr lang="es-ES" dirty="0"/>
              <a:t>de ciclos por </a:t>
            </a:r>
            <a:r>
              <a:rPr lang="es-ES" dirty="0" smtClean="0"/>
              <a:t>segundo)</a:t>
            </a:r>
            <a:endParaRPr lang="es-ES" dirty="0"/>
          </a:p>
          <a:p>
            <a:pPr lvl="2"/>
            <a:r>
              <a:rPr lang="es-ES" dirty="0"/>
              <a:t>La memoria caché, que es la memoria que se utiliza para que el procesador almacene instrucciones, así el tiempo de espera será menor, y la información más accesible (a coste temporal).</a:t>
            </a:r>
          </a:p>
          <a:p>
            <a:pPr lvl="2"/>
            <a:r>
              <a:rPr lang="es-ES" dirty="0"/>
              <a:t>La cantidad de núcleos que tenga.</a:t>
            </a:r>
          </a:p>
          <a:p>
            <a:pPr lvl="1"/>
            <a:r>
              <a:rPr lang="es-ES" dirty="0"/>
              <a:t>Periodo de la CPU: el tiempo que dura un  ciclo.</a:t>
            </a:r>
          </a:p>
          <a:p>
            <a:pPr lvl="1"/>
            <a:r>
              <a:rPr lang="es-ES" dirty="0"/>
              <a:t>Ciclos por instrucción (CPI)</a:t>
            </a:r>
          </a:p>
          <a:p>
            <a:pPr lvl="1"/>
            <a:r>
              <a:rPr lang="es-ES" dirty="0"/>
              <a:t>Nº de instrucciones por programa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23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Programas de pruebas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un </a:t>
            </a:r>
            <a:r>
              <a:rPr lang="es-ES" dirty="0" err="1" smtClean="0"/>
              <a:t>benchmark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Es un conjunto de pruebas específicas que nos permite evaluar un sistema computacional.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¿Qué tipos de </a:t>
            </a:r>
            <a:r>
              <a:rPr lang="es-ES" dirty="0" err="1" smtClean="0"/>
              <a:t>benchmark</a:t>
            </a:r>
            <a:r>
              <a:rPr lang="es-ES" dirty="0" smtClean="0"/>
              <a:t> existen?</a:t>
            </a:r>
          </a:p>
          <a:p>
            <a:pPr lvl="1"/>
            <a:r>
              <a:rPr lang="es-ES" dirty="0" smtClean="0"/>
              <a:t>Sintéticos: evalúan una capacidad concreta de un subsistema.</a:t>
            </a:r>
          </a:p>
          <a:p>
            <a:pPr lvl="1"/>
            <a:r>
              <a:rPr lang="es-ES" dirty="0" smtClean="0"/>
              <a:t>De aplicación: simulan el uso del sistema por parte del usuario.</a:t>
            </a:r>
          </a:p>
          <a:p>
            <a:pPr lvl="1"/>
            <a:r>
              <a:rPr lang="es-ES" dirty="0" smtClean="0"/>
              <a:t>De juguete: destinados simplemente a medir componentes básicos de un computador.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4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399394"/>
            <a:ext cx="8534400" cy="5181599"/>
          </a:xfrm>
        </p:spPr>
        <p:txBody>
          <a:bodyPr>
            <a:normAutofit/>
          </a:bodyPr>
          <a:lstStyle/>
          <a:p>
            <a:r>
              <a:rPr lang="es-ES" dirty="0" smtClean="0"/>
              <a:t>¿Cuáles son los </a:t>
            </a:r>
            <a:r>
              <a:rPr lang="es-ES" dirty="0" err="1" smtClean="0"/>
              <a:t>benchmarks</a:t>
            </a:r>
            <a:r>
              <a:rPr lang="es-ES" dirty="0" smtClean="0"/>
              <a:t> más utilizados?</a:t>
            </a:r>
          </a:p>
          <a:p>
            <a:pPr lvl="1" algn="just"/>
            <a:r>
              <a:rPr lang="es-ES" dirty="0" err="1" smtClean="0"/>
              <a:t>Dhrystone</a:t>
            </a:r>
            <a:r>
              <a:rPr lang="es-ES" dirty="0" smtClean="0"/>
              <a:t>: </a:t>
            </a:r>
            <a:r>
              <a:rPr lang="es-ES" dirty="0" err="1" smtClean="0"/>
              <a:t>benchmark</a:t>
            </a:r>
            <a:r>
              <a:rPr lang="es-ES" dirty="0" smtClean="0"/>
              <a:t> sintético escrito en C. Ejecuta tareas de programación como asignaciones, llamadas a procedimientos, etc. Se mide en ejecuciones por segundo.</a:t>
            </a:r>
          </a:p>
          <a:p>
            <a:pPr lvl="1" algn="just"/>
            <a:r>
              <a:rPr lang="es-ES" dirty="0" smtClean="0"/>
              <a:t>HINT: Se puede utilizar en varios sistemas, y evalúa el sistema al completo. Evalúa el trabajo realizado en un determinado tiempo.</a:t>
            </a:r>
          </a:p>
          <a:p>
            <a:pPr lvl="1" algn="just"/>
            <a:r>
              <a:rPr lang="es-ES" dirty="0" smtClean="0"/>
              <a:t>LINPACK: va resolviendo sistemas de ecuaciones lineales. La dificultad va aumentando. De esta manera puede dar varias medidas de rendimiento.</a:t>
            </a:r>
          </a:p>
          <a:p>
            <a:pPr lvl="1" algn="just"/>
            <a:r>
              <a:rPr lang="es-ES" dirty="0" err="1" smtClean="0"/>
              <a:t>SunSpired</a:t>
            </a:r>
            <a:r>
              <a:rPr lang="es-ES" dirty="0" smtClean="0"/>
              <a:t>: </a:t>
            </a:r>
            <a:r>
              <a:rPr lang="es-ES" dirty="0" err="1" smtClean="0"/>
              <a:t>benchmark</a:t>
            </a:r>
            <a:r>
              <a:rPr lang="es-ES" dirty="0" smtClean="0"/>
              <a:t> destinado a probar navegadores. Los evalúa utilizando </a:t>
            </a:r>
            <a:r>
              <a:rPr lang="es-ES" dirty="0" err="1" smtClean="0"/>
              <a:t>JavaScript</a:t>
            </a:r>
            <a:r>
              <a:rPr lang="es-ES" dirty="0" smtClean="0"/>
              <a:t> en diferentes sistemas y sistemas operativos. Simula varias tareas del navegador. Se mide en milisegundos.</a:t>
            </a:r>
          </a:p>
          <a:p>
            <a:pPr lvl="1" algn="just"/>
            <a:r>
              <a:rPr lang="es-ES" dirty="0" err="1" smtClean="0"/>
              <a:t>iComp</a:t>
            </a:r>
            <a:r>
              <a:rPr lang="es-ES" dirty="0" smtClean="0"/>
              <a:t>: </a:t>
            </a:r>
            <a:r>
              <a:rPr lang="es-ES" dirty="0" err="1" smtClean="0"/>
              <a:t>benchmark</a:t>
            </a:r>
            <a:r>
              <a:rPr lang="es-ES" dirty="0" smtClean="0"/>
              <a:t> de Intel destinado a medir el rendimiento de sus microprocesadores. El resultado de las pruebas es relativo.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23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Evaluación de resultados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Estudio comparativo del rendimiento entre dos computadores.</a:t>
            </a:r>
            <a:endParaRPr lang="es-ES" dirty="0"/>
          </a:p>
          <a:p>
            <a:pPr lvl="1"/>
            <a:r>
              <a:rPr lang="es-ES" dirty="0" smtClean="0"/>
              <a:t>Estudio de la aceleración:</a:t>
            </a:r>
            <a:endParaRPr lang="es-ES" dirty="0"/>
          </a:p>
          <a:p>
            <a:pPr lvl="2"/>
            <a:r>
              <a:rPr lang="es-ES" dirty="0" smtClean="0"/>
              <a:t>Ley </a:t>
            </a:r>
            <a:r>
              <a:rPr lang="es-ES" dirty="0" err="1" smtClean="0"/>
              <a:t>Amdahl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Tiempo ejecutando un programa.</a:t>
            </a:r>
          </a:p>
          <a:p>
            <a:pPr lvl="1"/>
            <a:r>
              <a:rPr lang="es-ES" dirty="0" smtClean="0"/>
              <a:t>Estudio del rendimiento:</a:t>
            </a:r>
          </a:p>
          <a:p>
            <a:pPr lvl="2"/>
            <a:r>
              <a:rPr lang="es-ES" dirty="0" smtClean="0"/>
              <a:t>MIPS</a:t>
            </a:r>
          </a:p>
          <a:p>
            <a:pPr lvl="2"/>
            <a:r>
              <a:rPr lang="es-ES" dirty="0" smtClean="0"/>
              <a:t>MIPS VAX</a:t>
            </a:r>
          </a:p>
          <a:p>
            <a:pPr lvl="2"/>
            <a:r>
              <a:rPr lang="es-ES" dirty="0" smtClean="0"/>
              <a:t>MEGAFLOPS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87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4.1 Posibles </a:t>
            </a:r>
            <a:r>
              <a:rPr lang="es-ES" dirty="0" smtClean="0"/>
              <a:t>problemas y sus soluciones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Problemas:</a:t>
            </a:r>
          </a:p>
          <a:p>
            <a:pPr lvl="1"/>
            <a:r>
              <a:rPr lang="es-ES" dirty="0" smtClean="0"/>
              <a:t>Inconsistencia de operaciones.</a:t>
            </a:r>
          </a:p>
          <a:p>
            <a:pPr lvl="1"/>
            <a:r>
              <a:rPr lang="es-ES" dirty="0" smtClean="0"/>
              <a:t>Diferente repertorio de instrucciones.</a:t>
            </a:r>
          </a:p>
          <a:p>
            <a:r>
              <a:rPr lang="es-ES" dirty="0" smtClean="0"/>
              <a:t>Soluciones:</a:t>
            </a:r>
          </a:p>
          <a:p>
            <a:pPr lvl="1"/>
            <a:r>
              <a:rPr lang="es-ES" dirty="0" smtClean="0"/>
              <a:t>Centrar comparativa en el tiempo de ejecución.</a:t>
            </a:r>
          </a:p>
          <a:p>
            <a:pPr lvl="1"/>
            <a:r>
              <a:rPr lang="es-ES" dirty="0" smtClean="0"/>
              <a:t>Tener en cuenta usuario y S.O.</a:t>
            </a:r>
          </a:p>
          <a:p>
            <a:r>
              <a:rPr lang="es-ES" smtClean="0"/>
              <a:t>Informe SPEC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703187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576</Words>
  <Application>Microsoft Office PowerPoint</Application>
  <PresentationFormat>Panorámica</PresentationFormat>
  <Paragraphs>79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Times New Roman</vt:lpstr>
      <vt:lpstr>Wingdings 3</vt:lpstr>
      <vt:lpstr>Sector</vt:lpstr>
      <vt:lpstr>Estudio previo    fase i</vt:lpstr>
      <vt:lpstr>0. Indice</vt:lpstr>
      <vt:lpstr>1. Introducción</vt:lpstr>
      <vt:lpstr>2. Métricas para la evaluación del rendimiento </vt:lpstr>
      <vt:lpstr>2.1 ¿De qué factores depende?</vt:lpstr>
      <vt:lpstr>3. Programas de pruebas</vt:lpstr>
      <vt:lpstr>Presentación de PowerPoint</vt:lpstr>
      <vt:lpstr>4. Evaluación de resultados</vt:lpstr>
      <vt:lpstr>4.1 Posibles problemas y sus soluciones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previo    fase i</dc:title>
  <dc:creator>PabloPC</dc:creator>
  <cp:lastModifiedBy>PabloPC</cp:lastModifiedBy>
  <cp:revision>13</cp:revision>
  <dcterms:created xsi:type="dcterms:W3CDTF">2015-02-07T11:27:55Z</dcterms:created>
  <dcterms:modified xsi:type="dcterms:W3CDTF">2015-02-09T14:30:31Z</dcterms:modified>
</cp:coreProperties>
</file>