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>
        <p:scale>
          <a:sx n="91" d="100"/>
          <a:sy n="91" d="100"/>
        </p:scale>
        <p:origin x="-126" y="-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16FF-6FEA-4AFD-B5E3-43EFF96BF98A}" type="datetimeFigureOut">
              <a:rPr lang="es-ES" smtClean="0"/>
              <a:pPr/>
              <a:t>09/02/2015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80772-D486-4F41-889C-43613DE27D33}" type="slidenum">
              <a:rPr lang="es-ES" smtClean="0"/>
              <a:pPr/>
              <a:t>‹Nº›</a:t>
            </a:fld>
            <a:endParaRPr lang="es-E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687692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16FF-6FEA-4AFD-B5E3-43EFF96BF98A}" type="datetimeFigureOut">
              <a:rPr lang="es-ES" smtClean="0"/>
              <a:pPr/>
              <a:t>09/02/2015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80772-D486-4F41-889C-43613DE27D33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16492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16FF-6FEA-4AFD-B5E3-43EFF96BF98A}" type="datetimeFigureOut">
              <a:rPr lang="es-ES" smtClean="0"/>
              <a:pPr/>
              <a:t>09/02/2015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80772-D486-4F41-889C-43613DE27D33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1530798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16FF-6FEA-4AFD-B5E3-43EFF96BF98A}" type="datetimeFigureOut">
              <a:rPr lang="es-ES" smtClean="0"/>
              <a:pPr/>
              <a:t>09/02/2015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80772-D486-4F41-889C-43613DE27D33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4135629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16FF-6FEA-4AFD-B5E3-43EFF96BF98A}" type="datetimeFigureOut">
              <a:rPr lang="es-ES" smtClean="0"/>
              <a:pPr/>
              <a:t>09/02/2015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80772-D486-4F41-889C-43613DE27D33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41179011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16FF-6FEA-4AFD-B5E3-43EFF96BF98A}" type="datetimeFigureOut">
              <a:rPr lang="es-ES" smtClean="0"/>
              <a:pPr/>
              <a:t>09/02/2015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80772-D486-4F41-889C-43613DE27D33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504610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16FF-6FEA-4AFD-B5E3-43EFF96BF98A}" type="datetimeFigureOut">
              <a:rPr lang="es-ES" smtClean="0"/>
              <a:pPr/>
              <a:t>09/02/2015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80772-D486-4F41-889C-43613DE27D33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9852119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16FF-6FEA-4AFD-B5E3-43EFF96BF98A}" type="datetimeFigureOut">
              <a:rPr lang="es-ES" smtClean="0"/>
              <a:pPr/>
              <a:t>09/02/2015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80772-D486-4F41-889C-43613DE27D33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40216210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16FF-6FEA-4AFD-B5E3-43EFF96BF98A}" type="datetimeFigureOut">
              <a:rPr lang="es-ES" smtClean="0"/>
              <a:pPr/>
              <a:t>09/02/2015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80772-D486-4F41-889C-43613DE27D33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387104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16FF-6FEA-4AFD-B5E3-43EFF96BF98A}" type="datetimeFigureOut">
              <a:rPr lang="es-ES" smtClean="0"/>
              <a:pPr/>
              <a:t>09/02/2015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80772-D486-4F41-889C-43613DE27D33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436023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16FF-6FEA-4AFD-B5E3-43EFF96BF98A}" type="datetimeFigureOut">
              <a:rPr lang="es-ES" smtClean="0"/>
              <a:pPr/>
              <a:t>09/02/2015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80772-D486-4F41-889C-43613DE27D33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626591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16FF-6FEA-4AFD-B5E3-43EFF96BF98A}" type="datetimeFigureOut">
              <a:rPr lang="es-ES" smtClean="0"/>
              <a:pPr/>
              <a:t>09/02/2015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80772-D486-4F41-889C-43613DE27D33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629024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16FF-6FEA-4AFD-B5E3-43EFF96BF98A}" type="datetimeFigureOut">
              <a:rPr lang="es-ES" smtClean="0"/>
              <a:pPr/>
              <a:t>09/02/2015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80772-D486-4F41-889C-43613DE27D33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916014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16FF-6FEA-4AFD-B5E3-43EFF96BF98A}" type="datetimeFigureOut">
              <a:rPr lang="es-ES" smtClean="0"/>
              <a:pPr/>
              <a:t>09/02/2015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80772-D486-4F41-889C-43613DE27D33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32914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16FF-6FEA-4AFD-B5E3-43EFF96BF98A}" type="datetimeFigureOut">
              <a:rPr lang="es-ES" smtClean="0"/>
              <a:pPr/>
              <a:t>09/02/2015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80772-D486-4F41-889C-43613DE27D33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912626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16FF-6FEA-4AFD-B5E3-43EFF96BF98A}" type="datetimeFigureOut">
              <a:rPr lang="es-ES" smtClean="0"/>
              <a:pPr/>
              <a:t>09/02/2015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80772-D486-4F41-889C-43613DE27D33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129105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16FF-6FEA-4AFD-B5E3-43EFF96BF98A}" type="datetimeFigureOut">
              <a:rPr lang="es-ES" smtClean="0"/>
              <a:pPr/>
              <a:t>09/02/2015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80772-D486-4F41-889C-43613DE27D33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449612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C1D16FF-6FEA-4AFD-B5E3-43EFF96BF98A}" type="datetimeFigureOut">
              <a:rPr lang="es-ES" smtClean="0"/>
              <a:pPr/>
              <a:t>09/02/2015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1480772-D486-4F41-889C-43613DE27D33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9638823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Estudio previo</a:t>
            </a:r>
            <a:br>
              <a:rPr lang="es-ES" dirty="0" smtClean="0"/>
            </a:br>
            <a:r>
              <a:rPr lang="es-ES" dirty="0" smtClean="0"/>
              <a:t>			</a:t>
            </a:r>
            <a:r>
              <a:rPr lang="es-ES" sz="2400" dirty="0" smtClean="0"/>
              <a:t>fase i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Alberto </a:t>
            </a:r>
            <a:r>
              <a:rPr lang="es-ES" dirty="0" err="1" smtClean="0"/>
              <a:t>Sapiña</a:t>
            </a:r>
            <a:r>
              <a:rPr lang="es-ES" dirty="0" smtClean="0"/>
              <a:t> Mora</a:t>
            </a:r>
          </a:p>
          <a:p>
            <a:r>
              <a:rPr lang="es-ES" dirty="0" smtClean="0"/>
              <a:t>Jorge </a:t>
            </a:r>
            <a:r>
              <a:rPr lang="es-ES" dirty="0" err="1" smtClean="0"/>
              <a:t>Nuñez</a:t>
            </a:r>
            <a:r>
              <a:rPr lang="es-ES" dirty="0" smtClean="0"/>
              <a:t> González</a:t>
            </a:r>
            <a:endParaRPr lang="es-ES" dirty="0"/>
          </a:p>
          <a:p>
            <a:r>
              <a:rPr lang="es-ES" dirty="0" smtClean="0"/>
              <a:t>Pablo Requena González</a:t>
            </a:r>
          </a:p>
          <a:p>
            <a:r>
              <a:rPr lang="es-ES" dirty="0" smtClean="0"/>
              <a:t>Marcos </a:t>
            </a:r>
            <a:r>
              <a:rPr lang="es-ES" dirty="0" err="1" smtClean="0"/>
              <a:t>Gonzalez</a:t>
            </a:r>
            <a:r>
              <a:rPr lang="es-ES" dirty="0" smtClean="0"/>
              <a:t> </a:t>
            </a:r>
            <a:r>
              <a:rPr lang="es-ES" dirty="0" err="1" smtClean="0"/>
              <a:t>Verdú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93609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17132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0. </a:t>
            </a:r>
            <a:r>
              <a:rPr lang="es-ES" dirty="0" err="1" smtClean="0"/>
              <a:t>Indice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s-ES" dirty="0" err="1" smtClean="0"/>
              <a:t>Introduccion</a:t>
            </a:r>
            <a:endParaRPr lang="es-ES" dirty="0" smtClean="0"/>
          </a:p>
          <a:p>
            <a:pPr marL="914400" lvl="1" indent="-457200">
              <a:buAutoNum type="arabicPeriod"/>
            </a:pPr>
            <a:r>
              <a:rPr lang="es-ES" dirty="0" smtClean="0"/>
              <a:t>¿Qué es el rendimiento?</a:t>
            </a:r>
          </a:p>
          <a:p>
            <a:pPr marL="914400" lvl="1" indent="-457200">
              <a:buAutoNum type="arabicPeriod"/>
            </a:pPr>
            <a:r>
              <a:rPr lang="es-ES" dirty="0" smtClean="0"/>
              <a:t>¿Por qué es importante el rendimiento?</a:t>
            </a:r>
          </a:p>
          <a:p>
            <a:pPr marL="457200" indent="-457200">
              <a:buAutoNum type="arabicPeriod"/>
            </a:pPr>
            <a:r>
              <a:rPr lang="es-ES" dirty="0" smtClean="0"/>
              <a:t>Métricas para la evaluación del rendimiento.</a:t>
            </a:r>
          </a:p>
          <a:p>
            <a:pPr marL="457200" indent="-457200">
              <a:buAutoNum type="arabicPeriod"/>
            </a:pPr>
            <a:r>
              <a:rPr lang="es-ES" dirty="0" smtClean="0"/>
              <a:t>Programas de pruebas (</a:t>
            </a:r>
            <a:r>
              <a:rPr lang="es-ES" dirty="0" err="1" smtClean="0"/>
              <a:t>benchmark</a:t>
            </a:r>
            <a:r>
              <a:rPr lang="es-ES" dirty="0" smtClean="0"/>
              <a:t>).</a:t>
            </a:r>
          </a:p>
          <a:p>
            <a:pPr marL="457200" indent="-457200">
              <a:buAutoNum type="arabicPeriod"/>
            </a:pPr>
            <a:r>
              <a:rPr lang="es-ES" dirty="0" smtClean="0"/>
              <a:t>Evaluación de los resultados.</a:t>
            </a:r>
          </a:p>
          <a:p>
            <a:pPr marL="457200" indent="-457200">
              <a:buAutoNum type="arabicPeriod"/>
            </a:pPr>
            <a:r>
              <a:rPr lang="es-ES" dirty="0" smtClean="0"/>
              <a:t>Enlaces externos</a:t>
            </a:r>
          </a:p>
        </p:txBody>
      </p:sp>
    </p:spTree>
    <p:extLst>
      <p:ext uri="{BB962C8B-B14F-4D97-AF65-F5344CB8AC3E}">
        <p14:creationId xmlns:p14="http://schemas.microsoft.com/office/powerpoint/2010/main" xmlns="" val="2871310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1. </a:t>
            </a:r>
            <a:r>
              <a:rPr lang="es-ES" dirty="0" err="1" smtClean="0"/>
              <a:t>Introduccion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¿Qué es el rendimiento?</a:t>
            </a:r>
          </a:p>
          <a:p>
            <a:pPr lvl="1"/>
            <a:r>
              <a:rPr lang="es-ES" dirty="0" smtClean="0"/>
              <a:t>Distintos puntos de vista:</a:t>
            </a:r>
          </a:p>
          <a:p>
            <a:pPr lvl="3"/>
            <a:r>
              <a:rPr lang="es-ES" dirty="0" smtClean="0"/>
              <a:t>Tiempo de respuesta: el tiempo de ejecución.</a:t>
            </a:r>
          </a:p>
          <a:p>
            <a:pPr lvl="3"/>
            <a:r>
              <a:rPr lang="es-ES" dirty="0" smtClean="0"/>
              <a:t>Productividad: numero de tareas completadas en una unidad de tiempo.</a:t>
            </a:r>
          </a:p>
          <a:p>
            <a:pPr lvl="3"/>
            <a:endParaRPr lang="es-ES" dirty="0"/>
          </a:p>
          <a:p>
            <a:r>
              <a:rPr lang="es-ES" dirty="0" smtClean="0"/>
              <a:t>¿Porqué es importante el rendimiento?</a:t>
            </a:r>
          </a:p>
          <a:p>
            <a:pPr lvl="1"/>
            <a:r>
              <a:rPr lang="es-ES" dirty="0" smtClean="0"/>
              <a:t>Optimizar los recursos.</a:t>
            </a:r>
          </a:p>
          <a:p>
            <a:pPr lvl="1"/>
            <a:r>
              <a:rPr lang="es-ES" dirty="0" smtClean="0"/>
              <a:t>Equilibrio entre los tiempo de respuesta y productividad.</a:t>
            </a:r>
          </a:p>
        </p:txBody>
      </p:sp>
    </p:spTree>
    <p:extLst>
      <p:ext uri="{BB962C8B-B14F-4D97-AF65-F5344CB8AC3E}">
        <p14:creationId xmlns:p14="http://schemas.microsoft.com/office/powerpoint/2010/main" xmlns="" val="2555049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2. Métricas </a:t>
            </a:r>
            <a:r>
              <a:rPr lang="es-ES" dirty="0"/>
              <a:t>para la evaluación del rendimiento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4212" y="685801"/>
            <a:ext cx="8534400" cy="1458310"/>
          </a:xfrm>
        </p:spPr>
        <p:txBody>
          <a:bodyPr/>
          <a:lstStyle/>
          <a:p>
            <a:r>
              <a:rPr lang="es-ES" dirty="0" smtClean="0"/>
              <a:t>MIPS</a:t>
            </a:r>
            <a:r>
              <a:rPr lang="es-ES" dirty="0"/>
              <a:t>: Millones de instrucciones por segundo </a:t>
            </a:r>
            <a:endParaRPr lang="es-ES" dirty="0" smtClean="0"/>
          </a:p>
          <a:p>
            <a:r>
              <a:rPr lang="es-ES" dirty="0" smtClean="0"/>
              <a:t>MFLOPS</a:t>
            </a:r>
            <a:r>
              <a:rPr lang="es-ES" dirty="0"/>
              <a:t>: Millones de operaciones en coma flotante por segundo</a:t>
            </a:r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240301683"/>
              </p:ext>
            </p:extLst>
          </p:nvPr>
        </p:nvGraphicFramePr>
        <p:xfrm>
          <a:off x="840828" y="2396412"/>
          <a:ext cx="8124496" cy="1566769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443669"/>
                <a:gridCol w="4680827"/>
              </a:tblGrid>
              <a:tr h="378319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Componentes del rendimiento</a:t>
                      </a:r>
                      <a:endParaRPr lang="es-ES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Unidad de medida</a:t>
                      </a:r>
                      <a:endParaRPr lang="es-ES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88226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Velocidad de la CPU</a:t>
                      </a:r>
                      <a:endParaRPr lang="es-ES" sz="12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Número de ciclos por segundo, memoria caché y cantidad de núcleos</a:t>
                      </a:r>
                      <a:endParaRPr lang="es-ES" sz="12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5942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Tiempo de ciclo de reloj</a:t>
                      </a:r>
                      <a:endParaRPr lang="es-ES" sz="12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Segundos por ciclo de reloj </a:t>
                      </a:r>
                      <a:endParaRPr lang="es-ES" sz="12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5942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Ciclos por instrucción (CPI)</a:t>
                      </a:r>
                      <a:endParaRPr lang="es-ES" sz="12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Número medio de ciclos por instrucción</a:t>
                      </a:r>
                      <a:endParaRPr lang="es-ES" sz="12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5942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Número de instrucciones </a:t>
                      </a:r>
                      <a:endParaRPr lang="es-ES" sz="12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Número de instrucciones ejecutadas por el programa</a:t>
                      </a:r>
                      <a:endParaRPr lang="es-ES" sz="12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545417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ES" dirty="0"/>
              <a:t>¿De qué factores depende</a:t>
            </a:r>
            <a:r>
              <a:rPr lang="es-ES" dirty="0" smtClean="0"/>
              <a:t>?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s-ES" dirty="0"/>
              <a:t>Velocidad de la CPU. Viene dada por tres factores: </a:t>
            </a:r>
          </a:p>
          <a:p>
            <a:pPr lvl="2"/>
            <a:r>
              <a:rPr lang="es-ES" dirty="0"/>
              <a:t>La </a:t>
            </a:r>
            <a:r>
              <a:rPr lang="es-ES" dirty="0" smtClean="0"/>
              <a:t>frecuencia (número </a:t>
            </a:r>
            <a:r>
              <a:rPr lang="es-ES" dirty="0"/>
              <a:t>de ciclos por </a:t>
            </a:r>
            <a:r>
              <a:rPr lang="es-ES" dirty="0" smtClean="0"/>
              <a:t>segundo)</a:t>
            </a:r>
            <a:endParaRPr lang="es-ES" dirty="0"/>
          </a:p>
          <a:p>
            <a:pPr lvl="2"/>
            <a:r>
              <a:rPr lang="es-ES" dirty="0"/>
              <a:t>La memoria caché, que es la memoria que se utiliza para que el procesador almacene instrucciones, así el tiempo de espera será menor, y la información más accesible (a coste temporal).</a:t>
            </a:r>
          </a:p>
          <a:p>
            <a:pPr lvl="2"/>
            <a:r>
              <a:rPr lang="es-ES" dirty="0"/>
              <a:t>La cantidad de núcleos que tenga.</a:t>
            </a:r>
          </a:p>
          <a:p>
            <a:pPr lvl="1"/>
            <a:r>
              <a:rPr lang="es-ES" dirty="0"/>
              <a:t>Periodo de la CPU: el tiempo que dura un  ciclo.</a:t>
            </a:r>
          </a:p>
          <a:p>
            <a:pPr lvl="1"/>
            <a:r>
              <a:rPr lang="es-ES" dirty="0"/>
              <a:t>Ciclos por instrucción (CPI)</a:t>
            </a:r>
          </a:p>
          <a:p>
            <a:pPr lvl="1"/>
            <a:r>
              <a:rPr lang="es-ES" dirty="0"/>
              <a:t>Nº de instrucciones por programa</a:t>
            </a:r>
          </a:p>
          <a:p>
            <a:pPr marL="457200" lvl="1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182234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3. Programas de pruebas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¿Qué es un </a:t>
            </a:r>
            <a:r>
              <a:rPr lang="es-ES" dirty="0" err="1" smtClean="0"/>
              <a:t>benchmark</a:t>
            </a:r>
            <a:r>
              <a:rPr lang="es-ES" dirty="0" smtClean="0"/>
              <a:t>?</a:t>
            </a:r>
          </a:p>
          <a:p>
            <a:pPr lvl="1"/>
            <a:r>
              <a:rPr lang="es-ES" dirty="0" smtClean="0"/>
              <a:t>Es un conjunto de pruebas específicas que nos permite evaluar un sistema computacional.</a:t>
            </a:r>
          </a:p>
          <a:p>
            <a:pPr lvl="1"/>
            <a:endParaRPr lang="es-ES" dirty="0" smtClean="0"/>
          </a:p>
          <a:p>
            <a:r>
              <a:rPr lang="es-ES" dirty="0" smtClean="0"/>
              <a:t>¿Qué tipos de </a:t>
            </a:r>
            <a:r>
              <a:rPr lang="es-ES" dirty="0" err="1" smtClean="0"/>
              <a:t>benchmark</a:t>
            </a:r>
            <a:r>
              <a:rPr lang="es-ES" dirty="0" smtClean="0"/>
              <a:t> existen?</a:t>
            </a:r>
          </a:p>
          <a:p>
            <a:pPr lvl="1"/>
            <a:r>
              <a:rPr lang="es-ES" dirty="0" smtClean="0"/>
              <a:t>Sintéticos: evalúan una capacidad concreta de un subsistema.</a:t>
            </a:r>
          </a:p>
          <a:p>
            <a:pPr lvl="1"/>
            <a:r>
              <a:rPr lang="es-ES" dirty="0" smtClean="0"/>
              <a:t>De aplicación: simulan el uso del sistema por parte del usuario.</a:t>
            </a:r>
          </a:p>
          <a:p>
            <a:pPr lvl="1"/>
            <a:r>
              <a:rPr lang="es-ES" dirty="0" smtClean="0"/>
              <a:t>De juguete: destinados simplemente a medir componentes básicos de un computador.</a:t>
            </a:r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254541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4212" y="399394"/>
            <a:ext cx="8534400" cy="5181599"/>
          </a:xfrm>
        </p:spPr>
        <p:txBody>
          <a:bodyPr>
            <a:normAutofit/>
          </a:bodyPr>
          <a:lstStyle/>
          <a:p>
            <a:r>
              <a:rPr lang="es-ES" dirty="0" smtClean="0"/>
              <a:t>¿Cuáles son los </a:t>
            </a:r>
            <a:r>
              <a:rPr lang="es-ES" dirty="0" err="1" smtClean="0"/>
              <a:t>benchmarks</a:t>
            </a:r>
            <a:r>
              <a:rPr lang="es-ES" dirty="0" smtClean="0"/>
              <a:t> más utilizados?</a:t>
            </a:r>
          </a:p>
          <a:p>
            <a:pPr lvl="1" algn="just"/>
            <a:r>
              <a:rPr lang="es-ES" dirty="0" err="1" smtClean="0"/>
              <a:t>Dhrystone</a:t>
            </a:r>
            <a:r>
              <a:rPr lang="es-ES" dirty="0" smtClean="0"/>
              <a:t>: </a:t>
            </a:r>
            <a:r>
              <a:rPr lang="es-ES" dirty="0" err="1" smtClean="0"/>
              <a:t>benchmark</a:t>
            </a:r>
            <a:r>
              <a:rPr lang="es-ES" dirty="0" smtClean="0"/>
              <a:t> sintético escrito en C. Ejecuta tareas de programación como asignaciones, llamadas a procedimientos, etc. Se mide en ejecuciones por segundo.</a:t>
            </a:r>
          </a:p>
          <a:p>
            <a:pPr lvl="1" algn="just"/>
            <a:r>
              <a:rPr lang="es-ES" dirty="0" smtClean="0"/>
              <a:t>HINT: Se puede utilizar en varios sistemas, y evalúa el sistema al completo. Evalúa el trabajo realizado en un determinado tiempo.</a:t>
            </a:r>
          </a:p>
          <a:p>
            <a:pPr lvl="1" algn="just"/>
            <a:r>
              <a:rPr lang="es-ES" dirty="0" smtClean="0"/>
              <a:t>LINPACK: va resolviendo sistemas de ecuaciones lineales. La dificultad va aumentando. De esta manera puede dar varias medidas de rendimiento.</a:t>
            </a:r>
          </a:p>
          <a:p>
            <a:pPr lvl="1" algn="just"/>
            <a:r>
              <a:rPr lang="es-ES" dirty="0" err="1" smtClean="0"/>
              <a:t>SunSpired</a:t>
            </a:r>
            <a:r>
              <a:rPr lang="es-ES" dirty="0" smtClean="0"/>
              <a:t>: </a:t>
            </a:r>
            <a:r>
              <a:rPr lang="es-ES" dirty="0" err="1" smtClean="0"/>
              <a:t>benchmark</a:t>
            </a:r>
            <a:r>
              <a:rPr lang="es-ES" dirty="0" smtClean="0"/>
              <a:t> destinado a probar navegadores. Los evalúa utilizando </a:t>
            </a:r>
            <a:r>
              <a:rPr lang="es-ES" dirty="0" err="1" smtClean="0"/>
              <a:t>JavaScript</a:t>
            </a:r>
            <a:r>
              <a:rPr lang="es-ES" dirty="0" smtClean="0"/>
              <a:t> en diferentes sistemas y sistemas operativos. Simula varias tareas del navegador. Se mide en milisegundos.</a:t>
            </a:r>
          </a:p>
          <a:p>
            <a:pPr lvl="1" algn="just"/>
            <a:r>
              <a:rPr lang="es-ES" dirty="0" err="1" smtClean="0"/>
              <a:t>iComp</a:t>
            </a:r>
            <a:r>
              <a:rPr lang="es-ES" dirty="0" smtClean="0"/>
              <a:t>: </a:t>
            </a:r>
            <a:r>
              <a:rPr lang="es-ES" dirty="0" err="1" smtClean="0"/>
              <a:t>benchmark</a:t>
            </a:r>
            <a:r>
              <a:rPr lang="es-ES" dirty="0" smtClean="0"/>
              <a:t> de Intel destinado a medir el rendimiento de sus microprocesadores. El resultado de las pruebas es relativo.</a:t>
            </a:r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182234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984872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367031874"/>
      </p:ext>
    </p:extLst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Secto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or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o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24</TotalTime>
  <Words>483</Words>
  <Application>Microsoft Office PowerPoint</Application>
  <PresentationFormat>Personalizado</PresentationFormat>
  <Paragraphs>57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Sector</vt:lpstr>
      <vt:lpstr>Estudio previo    fase i</vt:lpstr>
      <vt:lpstr>0. Indice</vt:lpstr>
      <vt:lpstr>1. Introduccion</vt:lpstr>
      <vt:lpstr>2. Métricas para la evaluación del rendimiento </vt:lpstr>
      <vt:lpstr>¿De qué factores depende?</vt:lpstr>
      <vt:lpstr>3. Programas de pruebas</vt:lpstr>
      <vt:lpstr>Diapositiva 7</vt:lpstr>
      <vt:lpstr>Diapositiva 8</vt:lpstr>
      <vt:lpstr>Diapositiva 9</vt:lpstr>
      <vt:lpstr>Diapositiva 10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Estudio previo    fase i</dc:title>
  <dc:creator>PabloPC</dc:creator>
  <cp:lastModifiedBy>Markets</cp:lastModifiedBy>
  <cp:revision>5</cp:revision>
  <dcterms:created xsi:type="dcterms:W3CDTF">2015-02-07T11:27:55Z</dcterms:created>
  <dcterms:modified xsi:type="dcterms:W3CDTF">2015-02-09T09:44:45Z</dcterms:modified>
</cp:coreProperties>
</file>