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8" r:id="rId8"/>
    <p:sldId id="271" r:id="rId9"/>
    <p:sldId id="272" r:id="rId10"/>
    <p:sldId id="273" r:id="rId11"/>
    <p:sldId id="274" r:id="rId12"/>
    <p:sldId id="26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94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5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32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52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256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739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8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90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72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05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7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87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97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4166-0101-4079-B5D8-FCB25E46595A}" type="datetimeFigureOut">
              <a:rPr lang="es-ES" smtClean="0"/>
              <a:t>09/03/2015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6BBD25-436B-44CB-9BE5-070C27C65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9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Benchmark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Fase II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24964"/>
          </a:xfrm>
        </p:spPr>
        <p:txBody>
          <a:bodyPr>
            <a:normAutofit/>
          </a:bodyPr>
          <a:lstStyle/>
          <a:p>
            <a:r>
              <a:rPr lang="es-ES" dirty="0" smtClean="0"/>
              <a:t>Alberto </a:t>
            </a:r>
            <a:r>
              <a:rPr lang="es-ES" dirty="0" err="1"/>
              <a:t>Sapiña</a:t>
            </a:r>
            <a:r>
              <a:rPr lang="es-ES" dirty="0"/>
              <a:t> Mora</a:t>
            </a:r>
          </a:p>
          <a:p>
            <a:r>
              <a:rPr lang="es-ES" dirty="0"/>
              <a:t>Jorge </a:t>
            </a:r>
            <a:r>
              <a:rPr lang="es-ES" dirty="0" err="1"/>
              <a:t>Nuñez</a:t>
            </a:r>
            <a:r>
              <a:rPr lang="es-ES" dirty="0"/>
              <a:t> González</a:t>
            </a:r>
          </a:p>
          <a:p>
            <a:r>
              <a:rPr lang="es-ES" dirty="0"/>
              <a:t>Pablo Requena González</a:t>
            </a:r>
          </a:p>
          <a:p>
            <a:r>
              <a:rPr lang="es-ES" dirty="0"/>
              <a:t>Marcos </a:t>
            </a:r>
            <a:r>
              <a:rPr lang="es-ES" dirty="0" err="1"/>
              <a:t>Gonzalez</a:t>
            </a:r>
            <a:r>
              <a:rPr lang="es-ES" dirty="0"/>
              <a:t> </a:t>
            </a:r>
            <a:r>
              <a:rPr lang="es-ES" dirty="0" err="1"/>
              <a:t>Verdú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</a:t>
            </a:r>
            <a:r>
              <a:rPr lang="es-ES" dirty="0" err="1" smtClean="0"/>
              <a:t>Benchmark</a:t>
            </a:r>
            <a:r>
              <a:rPr lang="es-ES" dirty="0" smtClean="0"/>
              <a:t> sintético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7002" y="2160589"/>
            <a:ext cx="4276999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Main</a:t>
            </a:r>
            <a:r>
              <a:rPr lang="es-ES" dirty="0" smtClean="0"/>
              <a:t> utilizado:</a:t>
            </a:r>
          </a:p>
          <a:p>
            <a:r>
              <a:rPr lang="es-ES" dirty="0" smtClean="0"/>
              <a:t>Se pone un número de iteraciones(variable ‘x’)</a:t>
            </a:r>
          </a:p>
          <a:p>
            <a:r>
              <a:rPr lang="es-ES" dirty="0" smtClean="0"/>
              <a:t>Se inicializan variables auxiliares</a:t>
            </a:r>
          </a:p>
          <a:p>
            <a:r>
              <a:rPr lang="es-ES" dirty="0" smtClean="0"/>
              <a:t>Se llama al método del </a:t>
            </a:r>
            <a:r>
              <a:rPr lang="es-ES" dirty="0" err="1" smtClean="0"/>
              <a:t>benchmark</a:t>
            </a:r>
            <a:r>
              <a:rPr lang="es-ES" dirty="0" smtClean="0"/>
              <a:t> contando el tiempo que ha tardado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3" y="2304968"/>
            <a:ext cx="4730089" cy="32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5530"/>
            <a:ext cx="5932013" cy="52519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Benchmark </a:t>
            </a:r>
            <a:r>
              <a:rPr lang="es-ES" dirty="0" smtClean="0"/>
              <a:t>sintético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7002" y="2160589"/>
            <a:ext cx="4276999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Código ensamblador:</a:t>
            </a:r>
          </a:p>
          <a:p>
            <a:r>
              <a:rPr lang="es-ES" dirty="0" smtClean="0"/>
              <a:t>Se inicializan los números con los que se va a operar.</a:t>
            </a:r>
          </a:p>
          <a:p>
            <a:r>
              <a:rPr lang="es-ES" dirty="0" smtClean="0"/>
              <a:t>Se hace una serie de operaciones como: sumas, restas, multiplicaciones, divisiones y </a:t>
            </a:r>
            <a:r>
              <a:rPr lang="es-ES" smtClean="0"/>
              <a:t>raíces cuadradas.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1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Evaluación de los resultados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193900"/>
              </p:ext>
            </p:extLst>
          </p:nvPr>
        </p:nvGraphicFramePr>
        <p:xfrm>
          <a:off x="309094" y="1516644"/>
          <a:ext cx="11462196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732"/>
                <a:gridCol w="3820732"/>
                <a:gridCol w="382073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Benchmark</a:t>
                      </a:r>
                      <a:r>
                        <a:rPr lang="es-ES" baseline="0" dirty="0" smtClean="0"/>
                        <a:t> reducido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Benchmark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sintetico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Core</a:t>
                      </a:r>
                      <a:r>
                        <a:rPr lang="es-ES" baseline="0" dirty="0" smtClean="0"/>
                        <a:t> i5 M460 (2x2,53 </a:t>
                      </a:r>
                      <a:r>
                        <a:rPr lang="es-ES" baseline="0" dirty="0" err="1" smtClean="0"/>
                        <a:t>Ghz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5000: 0,078</a:t>
                      </a:r>
                    </a:p>
                    <a:p>
                      <a:pPr algn="ctr"/>
                      <a:r>
                        <a:rPr lang="es-ES" dirty="0" smtClean="0"/>
                        <a:t>10000: 0,328</a:t>
                      </a:r>
                    </a:p>
                    <a:p>
                      <a:pPr algn="ctr"/>
                      <a:r>
                        <a:rPr lang="es-ES" dirty="0" smtClean="0"/>
                        <a:t>15000: 0,733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4,006500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 Pentium g840 (2x2.8Ghz)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3,574333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 Pentium i5 (2.53</a:t>
                      </a:r>
                      <a:r>
                        <a:rPr lang="es-ES" baseline="0" dirty="0" smtClean="0"/>
                        <a:t> GH)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5000: 0,052</a:t>
                      </a:r>
                    </a:p>
                    <a:p>
                      <a:pPr algn="ctr"/>
                      <a:r>
                        <a:rPr lang="es-ES" dirty="0" smtClean="0"/>
                        <a:t>10000: 0,266</a:t>
                      </a:r>
                    </a:p>
                    <a:p>
                      <a:pPr algn="ctr"/>
                      <a:r>
                        <a:rPr lang="es-ES" dirty="0" smtClean="0"/>
                        <a:t>15000: 0,595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3,273833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 </a:t>
                      </a:r>
                      <a:r>
                        <a:rPr lang="es-ES" dirty="0" err="1" smtClean="0"/>
                        <a:t>Core</a:t>
                      </a:r>
                      <a:r>
                        <a:rPr lang="es-ES" dirty="0" smtClean="0"/>
                        <a:t> i5-2300 (4x2,80GHz)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5000: 0,11</a:t>
                      </a:r>
                    </a:p>
                    <a:p>
                      <a:pPr algn="ctr"/>
                      <a:r>
                        <a:rPr lang="es-ES" dirty="0" smtClean="0"/>
                        <a:t>10000: 0,5</a:t>
                      </a:r>
                    </a:p>
                    <a:p>
                      <a:pPr algn="ctr"/>
                      <a:r>
                        <a:rPr lang="es-ES" dirty="0" smtClean="0"/>
                        <a:t>15000: 1,11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Intel </a:t>
                      </a:r>
                      <a:r>
                        <a:rPr lang="es-ES" dirty="0" err="1" smtClean="0"/>
                        <a:t>Core</a:t>
                      </a:r>
                      <a:r>
                        <a:rPr lang="es-ES" dirty="0" smtClean="0"/>
                        <a:t> 2 </a:t>
                      </a:r>
                      <a:r>
                        <a:rPr lang="es-ES" dirty="0" err="1" smtClean="0"/>
                        <a:t>Duo</a:t>
                      </a:r>
                      <a:r>
                        <a:rPr lang="es-ES" baseline="0" dirty="0" smtClean="0"/>
                        <a:t> E6600 (2x2,40GHz)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5000: 0,109</a:t>
                      </a:r>
                    </a:p>
                    <a:p>
                      <a:pPr algn="ctr"/>
                      <a:r>
                        <a:rPr lang="es-ES" dirty="0" smtClean="0"/>
                        <a:t>10000: 0,391</a:t>
                      </a:r>
                    </a:p>
                    <a:p>
                      <a:pPr algn="ctr"/>
                      <a:r>
                        <a:rPr lang="es-ES" dirty="0" smtClean="0"/>
                        <a:t>15000: 0,844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7,039167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Introducción</a:t>
            </a:r>
          </a:p>
          <a:p>
            <a:r>
              <a:rPr lang="es-ES" dirty="0" smtClean="0"/>
              <a:t>2. Benchmark Reducido</a:t>
            </a:r>
          </a:p>
          <a:p>
            <a:r>
              <a:rPr lang="es-ES" dirty="0" smtClean="0"/>
              <a:t>3. Benchmark Sintético</a:t>
            </a:r>
          </a:p>
          <a:p>
            <a:r>
              <a:rPr lang="es-ES" dirty="0" smtClean="0"/>
              <a:t>4. Evaluación de los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un benchmark?</a:t>
            </a:r>
          </a:p>
          <a:p>
            <a:pPr lvl="1"/>
            <a:r>
              <a:rPr lang="es-ES" dirty="0" smtClean="0"/>
              <a:t>Conjunto de pruebas técnicas.</a:t>
            </a:r>
          </a:p>
          <a:p>
            <a:pPr lvl="1"/>
            <a:endParaRPr lang="es-ES" dirty="0"/>
          </a:p>
          <a:p>
            <a:r>
              <a:rPr lang="es-ES" dirty="0" smtClean="0"/>
              <a:t>Dos tipos:</a:t>
            </a:r>
          </a:p>
          <a:p>
            <a:pPr lvl="2"/>
            <a:r>
              <a:rPr lang="es-ES" dirty="0" smtClean="0"/>
              <a:t>Reducido:</a:t>
            </a:r>
          </a:p>
          <a:p>
            <a:pPr lvl="3"/>
            <a:r>
              <a:rPr lang="es-ES" dirty="0" smtClean="0"/>
              <a:t>Destinados a medir componentes básicos de un computador.</a:t>
            </a:r>
          </a:p>
          <a:p>
            <a:pPr lvl="2"/>
            <a:r>
              <a:rPr lang="es-ES" dirty="0" smtClean="0"/>
              <a:t>Sintético:</a:t>
            </a:r>
          </a:p>
          <a:p>
            <a:pPr lvl="3"/>
            <a:r>
              <a:rPr lang="es-ES" dirty="0" smtClean="0"/>
              <a:t>Evalúan la capacidad concreta de un subsistema. Operaciones básicas, ejecutadas para simular situaciones.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2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Método burbuja, ordenación de vectores de tamaño “grande” para comprobar la efectividad </a:t>
            </a:r>
            <a:r>
              <a:rPr lang="es-ES" smtClean="0"/>
              <a:t>del sistema.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4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406"/>
          <a:stretch/>
        </p:blipFill>
        <p:spPr>
          <a:xfrm>
            <a:off x="677334" y="1370056"/>
            <a:ext cx="5098757" cy="47474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6954591" y="609600"/>
            <a:ext cx="4276999" cy="388077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El </a:t>
            </a:r>
            <a:r>
              <a:rPr lang="es-ES" sz="3200" dirty="0" err="1" smtClean="0"/>
              <a:t>m</a:t>
            </a:r>
            <a:r>
              <a:rPr lang="es-ES" sz="3200" dirty="0" err="1" smtClean="0"/>
              <a:t>ain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10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6954591" y="609600"/>
            <a:ext cx="4276999" cy="3880773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El </a:t>
            </a:r>
            <a:r>
              <a:rPr lang="es-ES" sz="3200" dirty="0" err="1" smtClean="0"/>
              <a:t>m</a:t>
            </a:r>
            <a:r>
              <a:rPr lang="es-ES" sz="3200" dirty="0" err="1" smtClean="0"/>
              <a:t>ain</a:t>
            </a:r>
            <a:endParaRPr lang="es-ES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772"/>
            <a:ext cx="7410598" cy="43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6033211" cy="24355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72996" y="806010"/>
            <a:ext cx="4276999" cy="5517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200" dirty="0" err="1" smtClean="0"/>
              <a:t>Void</a:t>
            </a:r>
            <a:r>
              <a:rPr lang="es-ES" sz="3200" dirty="0" smtClean="0"/>
              <a:t> </a:t>
            </a:r>
            <a:r>
              <a:rPr lang="es-ES" sz="3200" dirty="0" err="1" smtClean="0"/>
              <a:t>bubbleSort</a:t>
            </a:r>
            <a:r>
              <a:rPr lang="es-ES" sz="3200" dirty="0" smtClean="0"/>
              <a:t>(</a:t>
            </a:r>
            <a:r>
              <a:rPr lang="es-ES" sz="3200" dirty="0" err="1" smtClean="0"/>
              <a:t>int</a:t>
            </a:r>
            <a:r>
              <a:rPr lang="es-ES" sz="3200" dirty="0" smtClean="0"/>
              <a:t>* vector, </a:t>
            </a:r>
            <a:r>
              <a:rPr lang="es-ES" sz="3200" dirty="0" err="1" smtClean="0"/>
              <a:t>int</a:t>
            </a:r>
            <a:r>
              <a:rPr lang="es-ES" sz="3200" dirty="0" smtClean="0"/>
              <a:t> </a:t>
            </a:r>
            <a:r>
              <a:rPr lang="es-ES" sz="3200" dirty="0" err="1" smtClean="0"/>
              <a:t>tam</a:t>
            </a:r>
            <a:r>
              <a:rPr lang="es-ES" sz="3200" dirty="0" smtClean="0"/>
              <a:t>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aux</a:t>
            </a:r>
            <a:r>
              <a:rPr lang="es-ES" dirty="0" smtClean="0"/>
              <a:t>=0;</a:t>
            </a:r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i=0; i&lt;</a:t>
            </a:r>
            <a:r>
              <a:rPr lang="es-ES" dirty="0" err="1" smtClean="0"/>
              <a:t>tam</a:t>
            </a:r>
            <a:r>
              <a:rPr lang="es-ES" dirty="0" smtClean="0"/>
              <a:t>; i++)</a:t>
            </a:r>
          </a:p>
          <a:p>
            <a:pPr marL="0" indent="0">
              <a:buNone/>
            </a:pP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j=tam-1; j&gt;i; j--)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err="1" smtClean="0"/>
              <a:t>if</a:t>
            </a:r>
            <a:r>
              <a:rPr lang="es-ES" dirty="0" smtClean="0"/>
              <a:t>(vector[j]&gt;vector[j-1]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aux</a:t>
            </a:r>
            <a:r>
              <a:rPr lang="es-ES" dirty="0" smtClean="0"/>
              <a:t>=vector[j];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vector[j]= vector[j-1];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vector[j-1]=</a:t>
            </a:r>
            <a:r>
              <a:rPr lang="es-ES" dirty="0" err="1" smtClean="0"/>
              <a:t>aux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}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03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4864"/>
            <a:ext cx="6388988" cy="27595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72996" y="806010"/>
            <a:ext cx="4276999" cy="5517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200" dirty="0" err="1" smtClean="0"/>
              <a:t>Void</a:t>
            </a:r>
            <a:r>
              <a:rPr lang="es-ES" sz="3200" dirty="0" smtClean="0"/>
              <a:t> </a:t>
            </a:r>
            <a:r>
              <a:rPr lang="es-ES" sz="3200" dirty="0" err="1" smtClean="0"/>
              <a:t>bubbleSort</a:t>
            </a:r>
            <a:r>
              <a:rPr lang="es-ES" sz="3200" dirty="0" smtClean="0"/>
              <a:t>(</a:t>
            </a:r>
            <a:r>
              <a:rPr lang="es-ES" sz="3200" dirty="0" err="1" smtClean="0"/>
              <a:t>int</a:t>
            </a:r>
            <a:r>
              <a:rPr lang="es-ES" sz="3200" dirty="0" smtClean="0"/>
              <a:t>* vector, </a:t>
            </a:r>
            <a:r>
              <a:rPr lang="es-ES" sz="3200" dirty="0" err="1" smtClean="0"/>
              <a:t>int</a:t>
            </a:r>
            <a:r>
              <a:rPr lang="es-ES" sz="3200" dirty="0" smtClean="0"/>
              <a:t> </a:t>
            </a:r>
            <a:r>
              <a:rPr lang="es-ES" sz="3200" dirty="0" err="1" smtClean="0"/>
              <a:t>tam</a:t>
            </a:r>
            <a:r>
              <a:rPr lang="es-ES" sz="3200" dirty="0" smtClean="0"/>
              <a:t>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aux</a:t>
            </a:r>
            <a:r>
              <a:rPr lang="es-ES" dirty="0" smtClean="0"/>
              <a:t>=0;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i=0; i&lt;</a:t>
            </a:r>
            <a:r>
              <a:rPr lang="es-ES" dirty="0" err="1" smtClean="0"/>
              <a:t>tam</a:t>
            </a:r>
            <a:r>
              <a:rPr lang="es-ES" dirty="0" smtClean="0"/>
              <a:t>; i++)</a:t>
            </a:r>
          </a:p>
          <a:p>
            <a:pPr marL="0" indent="0">
              <a:buNone/>
            </a:pP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j=tam-1; j&gt;i; j--)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if</a:t>
            </a:r>
            <a:r>
              <a:rPr lang="es-ES" dirty="0" smtClean="0"/>
              <a:t>(vector[j]&gt;vector[j-1]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aux</a:t>
            </a:r>
            <a:r>
              <a:rPr lang="es-ES" dirty="0" smtClean="0"/>
              <a:t>=vector[j];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vector[j]= vector[j-1];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vector[j-1]=</a:t>
            </a:r>
            <a:r>
              <a:rPr lang="es-ES" dirty="0" err="1" smtClean="0"/>
              <a:t>aux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}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49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6179869" cy="25643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Benchmark reducido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72996" y="806010"/>
            <a:ext cx="4276999" cy="5517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200" dirty="0" err="1" smtClean="0"/>
              <a:t>Void</a:t>
            </a:r>
            <a:r>
              <a:rPr lang="es-ES" sz="3200" dirty="0" smtClean="0"/>
              <a:t> </a:t>
            </a:r>
            <a:r>
              <a:rPr lang="es-ES" sz="3200" dirty="0" err="1" smtClean="0"/>
              <a:t>bubbleSort</a:t>
            </a:r>
            <a:r>
              <a:rPr lang="es-ES" sz="3200" dirty="0" smtClean="0"/>
              <a:t>(</a:t>
            </a:r>
            <a:r>
              <a:rPr lang="es-ES" sz="3200" dirty="0" err="1" smtClean="0"/>
              <a:t>int</a:t>
            </a:r>
            <a:r>
              <a:rPr lang="es-ES" sz="3200" dirty="0" smtClean="0"/>
              <a:t>* vector, </a:t>
            </a:r>
            <a:r>
              <a:rPr lang="es-ES" sz="3200" dirty="0" err="1" smtClean="0"/>
              <a:t>int</a:t>
            </a:r>
            <a:r>
              <a:rPr lang="es-ES" sz="3200" dirty="0" smtClean="0"/>
              <a:t> </a:t>
            </a:r>
            <a:r>
              <a:rPr lang="es-ES" sz="3200" dirty="0" err="1" smtClean="0"/>
              <a:t>tam</a:t>
            </a:r>
            <a:r>
              <a:rPr lang="es-ES" sz="3200" dirty="0" smtClean="0"/>
              <a:t>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aux</a:t>
            </a:r>
            <a:r>
              <a:rPr lang="es-ES" dirty="0" smtClean="0"/>
              <a:t>=0;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i=0; i&lt;</a:t>
            </a:r>
            <a:r>
              <a:rPr lang="es-ES" dirty="0" err="1" smtClean="0"/>
              <a:t>tam</a:t>
            </a:r>
            <a:r>
              <a:rPr lang="es-ES" dirty="0" smtClean="0"/>
              <a:t>; i++)</a:t>
            </a:r>
          </a:p>
          <a:p>
            <a:pPr marL="0" indent="0">
              <a:buNone/>
            </a:pP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j=tam-1; j&gt;i; j--)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if</a:t>
            </a:r>
            <a:r>
              <a:rPr lang="es-ES" dirty="0" smtClean="0"/>
              <a:t>(vector[j]&gt;vector[j-1]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aux</a:t>
            </a:r>
            <a:r>
              <a:rPr lang="es-ES" dirty="0" smtClean="0"/>
              <a:t>=vector[j];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vector[j]= vector[j-1];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vector[j-1]=</a:t>
            </a:r>
            <a:r>
              <a:rPr lang="es-ES" dirty="0" err="1" smtClean="0"/>
              <a:t>aux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}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150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335</Words>
  <Application>Microsoft Office PowerPoint</Application>
  <PresentationFormat>Panorámica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Benchmark Fase II</vt:lpstr>
      <vt:lpstr>Indice</vt:lpstr>
      <vt:lpstr>1. Introducción</vt:lpstr>
      <vt:lpstr>2. Benchmark reducido</vt:lpstr>
      <vt:lpstr>2. Benchmark reducido</vt:lpstr>
      <vt:lpstr>2. Benchmark reducido</vt:lpstr>
      <vt:lpstr>2. Benchmark reducido</vt:lpstr>
      <vt:lpstr>2. Benchmark reducido</vt:lpstr>
      <vt:lpstr>2. Benchmark reducido</vt:lpstr>
      <vt:lpstr>3. Benchmark sintético</vt:lpstr>
      <vt:lpstr>3. Benchmark sintético</vt:lpstr>
      <vt:lpstr>4. Evaluación de los 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Fase II</dc:title>
  <dc:creator>Pablo</dc:creator>
  <cp:lastModifiedBy>Pablo</cp:lastModifiedBy>
  <cp:revision>21</cp:revision>
  <dcterms:created xsi:type="dcterms:W3CDTF">2015-03-08T09:31:47Z</dcterms:created>
  <dcterms:modified xsi:type="dcterms:W3CDTF">2015-03-09T15:24:53Z</dcterms:modified>
</cp:coreProperties>
</file>