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8" autoAdjust="0"/>
    <p:restoredTop sz="94660"/>
  </p:normalViewPr>
  <p:slideViewPr>
    <p:cSldViewPr snapToGrid="0">
      <p:cViewPr varScale="1">
        <p:scale>
          <a:sx n="54" d="100"/>
          <a:sy n="54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94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56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32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524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5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256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739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3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8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90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72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05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73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87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97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29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Benchmark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Fase II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24964"/>
          </a:xfrm>
        </p:spPr>
        <p:txBody>
          <a:bodyPr>
            <a:normAutofit/>
          </a:bodyPr>
          <a:lstStyle/>
          <a:p>
            <a:r>
              <a:rPr lang="es-ES" dirty="0" smtClean="0"/>
              <a:t>Alberto </a:t>
            </a:r>
            <a:r>
              <a:rPr lang="es-ES" dirty="0" err="1"/>
              <a:t>Sapiña</a:t>
            </a:r>
            <a:r>
              <a:rPr lang="es-ES" dirty="0"/>
              <a:t> Mora</a:t>
            </a:r>
          </a:p>
          <a:p>
            <a:r>
              <a:rPr lang="es-ES" dirty="0"/>
              <a:t>Jorge </a:t>
            </a:r>
            <a:r>
              <a:rPr lang="es-ES" dirty="0" err="1"/>
              <a:t>Nuñez</a:t>
            </a:r>
            <a:r>
              <a:rPr lang="es-ES" dirty="0"/>
              <a:t> González</a:t>
            </a:r>
          </a:p>
          <a:p>
            <a:r>
              <a:rPr lang="es-ES" dirty="0"/>
              <a:t>Pablo Requena González</a:t>
            </a:r>
          </a:p>
          <a:p>
            <a:r>
              <a:rPr lang="es-ES" dirty="0"/>
              <a:t>Marcos </a:t>
            </a:r>
            <a:r>
              <a:rPr lang="es-ES" dirty="0" err="1"/>
              <a:t>Gonzalez</a:t>
            </a:r>
            <a:r>
              <a:rPr lang="es-ES" dirty="0"/>
              <a:t> </a:t>
            </a:r>
            <a:r>
              <a:rPr lang="es-ES" dirty="0" err="1"/>
              <a:t>Verdú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04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5530"/>
            <a:ext cx="5932013" cy="52519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smtClean="0"/>
              <a:t>. </a:t>
            </a:r>
            <a:r>
              <a:rPr lang="es-ES" dirty="0" err="1" smtClean="0"/>
              <a:t>Benchmark</a:t>
            </a:r>
            <a:r>
              <a:rPr lang="es-ES" dirty="0" smtClean="0"/>
              <a:t> </a:t>
            </a:r>
            <a:r>
              <a:rPr lang="es-ES" dirty="0" err="1" smtClean="0"/>
              <a:t>sintétic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7002" y="2160589"/>
            <a:ext cx="4276999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Código ensamblador:</a:t>
            </a:r>
          </a:p>
          <a:p>
            <a:r>
              <a:rPr lang="es-ES" dirty="0" smtClean="0"/>
              <a:t>Se inicializan los números con los que se va a operar.</a:t>
            </a:r>
          </a:p>
          <a:p>
            <a:r>
              <a:rPr lang="es-ES" dirty="0" smtClean="0"/>
              <a:t>Se hace una serie de operaciones como: sumas, restas, multiplicaciones, divisiones y </a:t>
            </a:r>
            <a:r>
              <a:rPr lang="es-ES" smtClean="0"/>
              <a:t>raíces cuadradas.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71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Evaluación de los resultados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169822"/>
              </p:ext>
            </p:extLst>
          </p:nvPr>
        </p:nvGraphicFramePr>
        <p:xfrm>
          <a:off x="309094" y="2160588"/>
          <a:ext cx="11462196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732"/>
                <a:gridCol w="3820732"/>
                <a:gridCol w="382073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Benchmark</a:t>
                      </a:r>
                      <a:r>
                        <a:rPr lang="es-ES" baseline="0" dirty="0" smtClean="0"/>
                        <a:t> reducido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Benchmark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sintetico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Intel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Core</a:t>
                      </a:r>
                      <a:r>
                        <a:rPr lang="es-ES" baseline="0" dirty="0" smtClean="0"/>
                        <a:t> i5 M460 (2x2,53 </a:t>
                      </a:r>
                      <a:r>
                        <a:rPr lang="es-ES" baseline="0" dirty="0" err="1" smtClean="0"/>
                        <a:t>Ghz</a:t>
                      </a:r>
                      <a:r>
                        <a:rPr lang="es-ES" baseline="0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5000: 0,078</a:t>
                      </a:r>
                    </a:p>
                    <a:p>
                      <a:pPr algn="ctr"/>
                      <a:r>
                        <a:rPr lang="es-ES" dirty="0" smtClean="0"/>
                        <a:t>10000: 0,328</a:t>
                      </a:r>
                    </a:p>
                    <a:p>
                      <a:pPr algn="ctr"/>
                      <a:r>
                        <a:rPr lang="es-ES" dirty="0" smtClean="0"/>
                        <a:t>15000: 0,733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4,006500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Intel Pentium g840 (2x2.8Ghz)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3,574333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Intel Pentium i5 (2.53</a:t>
                      </a:r>
                      <a:r>
                        <a:rPr lang="es-ES" baseline="0" dirty="0" smtClean="0"/>
                        <a:t> GH)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5000: 0,052</a:t>
                      </a:r>
                    </a:p>
                    <a:p>
                      <a:pPr algn="ctr"/>
                      <a:r>
                        <a:rPr lang="es-ES" dirty="0" smtClean="0"/>
                        <a:t>10000: 0,266</a:t>
                      </a:r>
                    </a:p>
                    <a:p>
                      <a:pPr algn="ctr"/>
                      <a:r>
                        <a:rPr lang="es-ES" dirty="0" smtClean="0"/>
                        <a:t>15000: 0,595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3,273833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Intel </a:t>
                      </a:r>
                      <a:r>
                        <a:rPr lang="es-ES" dirty="0" err="1" smtClean="0"/>
                        <a:t>Core</a:t>
                      </a:r>
                      <a:r>
                        <a:rPr lang="es-ES" dirty="0" smtClean="0"/>
                        <a:t> i5-2300 (4x2,80GHz)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5000: 0,11</a:t>
                      </a:r>
                    </a:p>
                    <a:p>
                      <a:pPr algn="ctr"/>
                      <a:r>
                        <a:rPr lang="es-ES" dirty="0" smtClean="0"/>
                        <a:t>10000: 0,5</a:t>
                      </a:r>
                    </a:p>
                    <a:p>
                      <a:pPr algn="ctr"/>
                      <a:r>
                        <a:rPr lang="es-ES" dirty="0" smtClean="0"/>
                        <a:t>15000: 1,11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Intel </a:t>
                      </a:r>
                      <a:r>
                        <a:rPr lang="es-ES" dirty="0" err="1" smtClean="0"/>
                        <a:t>Core</a:t>
                      </a:r>
                      <a:r>
                        <a:rPr lang="es-ES" dirty="0" smtClean="0"/>
                        <a:t> 2 </a:t>
                      </a:r>
                      <a:r>
                        <a:rPr lang="es-ES" dirty="0" err="1" smtClean="0"/>
                        <a:t>Duo</a:t>
                      </a:r>
                      <a:r>
                        <a:rPr lang="es-ES" baseline="0" dirty="0" smtClean="0"/>
                        <a:t> E6600 (2x2,40GHz)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5000: 0,109</a:t>
                      </a:r>
                    </a:p>
                    <a:p>
                      <a:pPr algn="ctr"/>
                      <a:r>
                        <a:rPr lang="es-ES" dirty="0" smtClean="0"/>
                        <a:t>10000: 0,391</a:t>
                      </a:r>
                    </a:p>
                    <a:p>
                      <a:pPr algn="ctr"/>
                      <a:r>
                        <a:rPr lang="es-ES" dirty="0" smtClean="0"/>
                        <a:t>15000: 0,844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7,039167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4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 Introducción</a:t>
            </a:r>
          </a:p>
          <a:p>
            <a:r>
              <a:rPr lang="es-ES" dirty="0" smtClean="0"/>
              <a:t>2. Benchmark Reducido</a:t>
            </a:r>
          </a:p>
          <a:p>
            <a:r>
              <a:rPr lang="es-ES" dirty="0" smtClean="0"/>
              <a:t>3. Benchmark Sintético</a:t>
            </a:r>
          </a:p>
          <a:p>
            <a:r>
              <a:rPr lang="es-ES" dirty="0" smtClean="0"/>
              <a:t>4. Evaluación de los 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87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un benchmark?</a:t>
            </a:r>
          </a:p>
          <a:p>
            <a:pPr lvl="1"/>
            <a:r>
              <a:rPr lang="es-ES" smtClean="0"/>
              <a:t>Conjunto </a:t>
            </a:r>
            <a:r>
              <a:rPr lang="es-ES" dirty="0" smtClean="0"/>
              <a:t>de pruebas técnicas.</a:t>
            </a:r>
          </a:p>
          <a:p>
            <a:pPr lvl="1"/>
            <a:endParaRPr lang="es-ES" dirty="0"/>
          </a:p>
          <a:p>
            <a:r>
              <a:rPr lang="es-ES" dirty="0" smtClean="0"/>
              <a:t>Dos tipos:</a:t>
            </a:r>
          </a:p>
          <a:p>
            <a:pPr lvl="2"/>
            <a:r>
              <a:rPr lang="es-ES" dirty="0" smtClean="0"/>
              <a:t>Reducido:</a:t>
            </a:r>
          </a:p>
          <a:p>
            <a:pPr lvl="3"/>
            <a:r>
              <a:rPr lang="es-ES" dirty="0" smtClean="0"/>
              <a:t>Destinados a medir componentes básicos de un computador.</a:t>
            </a:r>
          </a:p>
          <a:p>
            <a:pPr lvl="2"/>
            <a:r>
              <a:rPr lang="es-ES" dirty="0" smtClean="0"/>
              <a:t>Sintético:</a:t>
            </a:r>
          </a:p>
          <a:p>
            <a:pPr lvl="3"/>
            <a:r>
              <a:rPr lang="es-ES" dirty="0" smtClean="0"/>
              <a:t>Evalúan la capacidad concreta de un subsistema. Operaciones básicas, ejecutadas para simular situaciones.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82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Benchmark reducido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Método burbuja, ordenación de vectores de tamaño “grande” para comprobar la efectividad </a:t>
            </a:r>
            <a:r>
              <a:rPr lang="es-ES" smtClean="0"/>
              <a:t>del sistema.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4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Benchmark reducido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31602"/>
            <a:ext cx="4333875" cy="35909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675031" y="2485623"/>
            <a:ext cx="5602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Ponemos los </a:t>
            </a:r>
            <a:r>
              <a:rPr lang="es-ES" dirty="0" err="1" smtClean="0"/>
              <a:t>includes</a:t>
            </a:r>
            <a:endParaRPr lang="es-ES" dirty="0" smtClean="0"/>
          </a:p>
          <a:p>
            <a:pPr marL="800100" lvl="1" indent="-342900">
              <a:buAutoNum type="arabicPeriod"/>
            </a:pPr>
            <a:r>
              <a:rPr lang="es-ES" dirty="0" smtClean="0"/>
              <a:t>En ellos incluimos el </a:t>
            </a:r>
            <a:r>
              <a:rPr lang="es-ES" dirty="0" err="1" smtClean="0"/>
              <a:t>time.h</a:t>
            </a:r>
            <a:r>
              <a:rPr lang="es-ES" dirty="0" smtClean="0"/>
              <a:t> para el </a:t>
            </a:r>
            <a:r>
              <a:rPr lang="es-ES" dirty="0" err="1" smtClean="0"/>
              <a:t>clock</a:t>
            </a:r>
            <a:r>
              <a:rPr lang="es-ES" dirty="0" smtClean="0"/>
              <a:t>()</a:t>
            </a:r>
          </a:p>
          <a:p>
            <a:pPr marL="800100" lvl="1" indent="-342900">
              <a:buAutoNum type="arabicPeriod"/>
            </a:pPr>
            <a:r>
              <a:rPr lang="es-ES" dirty="0" err="1" smtClean="0"/>
              <a:t>kTAM</a:t>
            </a:r>
            <a:r>
              <a:rPr lang="es-ES" dirty="0" smtClean="0"/>
              <a:t> es la constante del tamaño del vector.</a:t>
            </a:r>
          </a:p>
          <a:p>
            <a:pPr marL="342900" indent="-342900">
              <a:buAutoNum type="arabicPeriod"/>
            </a:pPr>
            <a:r>
              <a:rPr lang="es-ES" dirty="0" smtClean="0"/>
              <a:t>Creamos una función para mostrar el vector.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090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Benchmark reducido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67458" y="2160589"/>
            <a:ext cx="4006543" cy="3880773"/>
          </a:xfrm>
        </p:spPr>
        <p:txBody>
          <a:bodyPr/>
          <a:lstStyle/>
          <a:p>
            <a:r>
              <a:rPr lang="es-ES" dirty="0" smtClean="0"/>
              <a:t>Creamos el </a:t>
            </a:r>
            <a:r>
              <a:rPr lang="es-ES" dirty="0" err="1" smtClean="0"/>
              <a:t>main</a:t>
            </a:r>
            <a:r>
              <a:rPr lang="es-ES" dirty="0" smtClean="0"/>
              <a:t>.</a:t>
            </a:r>
          </a:p>
          <a:p>
            <a:r>
              <a:rPr lang="es-ES" dirty="0" smtClean="0"/>
              <a:t>Creamos l</a:t>
            </a:r>
          </a:p>
          <a:p>
            <a:r>
              <a:rPr lang="es-ES" dirty="0" smtClean="0"/>
              <a:t>Creamos los vectores</a:t>
            </a:r>
          </a:p>
          <a:p>
            <a:r>
              <a:rPr lang="es-ES" dirty="0"/>
              <a:t>P</a:t>
            </a:r>
            <a:r>
              <a:rPr lang="es-ES" dirty="0" smtClean="0"/>
              <a:t>onemos tam0 = 0;</a:t>
            </a:r>
          </a:p>
          <a:p>
            <a:endParaRPr lang="es-ES" dirty="0"/>
          </a:p>
          <a:p>
            <a:r>
              <a:rPr lang="es-ES" dirty="0" smtClean="0"/>
              <a:t>Empezamos a rellenar los vectores con números aleatorios.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93" y="2160589"/>
            <a:ext cx="43719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Benchmark reducido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42456" y="2160589"/>
            <a:ext cx="4431546" cy="3880773"/>
          </a:xfrm>
        </p:spPr>
        <p:txBody>
          <a:bodyPr/>
          <a:lstStyle/>
          <a:p>
            <a:r>
              <a:rPr lang="es-ES" dirty="0" smtClean="0"/>
              <a:t>Mostramos el vector desordenado.</a:t>
            </a:r>
          </a:p>
          <a:p>
            <a:r>
              <a:rPr lang="es-ES" dirty="0" smtClean="0"/>
              <a:t>Iniciamos el </a:t>
            </a:r>
            <a:r>
              <a:rPr lang="es-ES" dirty="0" err="1" smtClean="0"/>
              <a:t>clock</a:t>
            </a:r>
            <a:r>
              <a:rPr lang="es-ES" dirty="0" smtClean="0"/>
              <a:t>();</a:t>
            </a:r>
          </a:p>
          <a:p>
            <a:r>
              <a:rPr lang="es-ES" dirty="0" smtClean="0"/>
              <a:t>Ordenamos con el método burbuja.</a:t>
            </a:r>
          </a:p>
          <a:p>
            <a:r>
              <a:rPr lang="es-ES" dirty="0" smtClean="0"/>
              <a:t>Finalizamos el </a:t>
            </a:r>
            <a:r>
              <a:rPr lang="es-ES" dirty="0" err="1" smtClean="0"/>
              <a:t>clock</a:t>
            </a:r>
            <a:r>
              <a:rPr lang="es-ES" dirty="0" smtClean="0"/>
              <a:t>();</a:t>
            </a:r>
          </a:p>
          <a:p>
            <a:r>
              <a:rPr lang="es-ES" dirty="0" smtClean="0"/>
              <a:t>Mostramos el vector ordenado.</a:t>
            </a:r>
          </a:p>
          <a:p>
            <a:endParaRPr lang="es-ES" dirty="0"/>
          </a:p>
          <a:p>
            <a:r>
              <a:rPr lang="es-ES" dirty="0" smtClean="0"/>
              <a:t>Repetimos para los tres vectores de distinto tamaño.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5433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8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Benchmark reducido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12902" y="2960689"/>
            <a:ext cx="5861100" cy="3080673"/>
          </a:xfrm>
        </p:spPr>
        <p:txBody>
          <a:bodyPr/>
          <a:lstStyle/>
          <a:p>
            <a:r>
              <a:rPr lang="es-ES" dirty="0" smtClean="0"/>
              <a:t>Finalmente calculamos el tiempo, lo dividimos entre CLK_TCK;</a:t>
            </a:r>
          </a:p>
          <a:p>
            <a:r>
              <a:rPr lang="es-ES" dirty="0" smtClean="0"/>
              <a:t>Mostramos los resultados.</a:t>
            </a:r>
          </a:p>
          <a:p>
            <a:r>
              <a:rPr lang="es-ES" dirty="0" smtClean="0"/>
              <a:t>Esperamos la interacción con el usuario.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610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5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</a:t>
            </a:r>
            <a:r>
              <a:rPr lang="es-ES" dirty="0" err="1" smtClean="0"/>
              <a:t>Benchmark</a:t>
            </a:r>
            <a:r>
              <a:rPr lang="es-ES" dirty="0" smtClean="0"/>
              <a:t> sintético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7002" y="2160589"/>
            <a:ext cx="4276999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Main</a:t>
            </a:r>
            <a:r>
              <a:rPr lang="es-ES" dirty="0" smtClean="0"/>
              <a:t> utilizado:</a:t>
            </a:r>
          </a:p>
          <a:p>
            <a:r>
              <a:rPr lang="es-ES" dirty="0" smtClean="0"/>
              <a:t>Se pone un número de iteraciones(variable ‘x’)</a:t>
            </a:r>
          </a:p>
          <a:p>
            <a:r>
              <a:rPr lang="es-ES" dirty="0" smtClean="0"/>
              <a:t>Se inicializan variables auxiliares</a:t>
            </a:r>
          </a:p>
          <a:p>
            <a:r>
              <a:rPr lang="es-ES" dirty="0" smtClean="0"/>
              <a:t>Se llama al método del </a:t>
            </a:r>
            <a:r>
              <a:rPr lang="es-ES" dirty="0" err="1" smtClean="0"/>
              <a:t>benchmark</a:t>
            </a:r>
            <a:r>
              <a:rPr lang="es-ES" dirty="0" smtClean="0"/>
              <a:t> contando el tiempo que ha tardado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13" y="2304968"/>
            <a:ext cx="4730089" cy="32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96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376</Words>
  <Application>Microsoft Office PowerPoint</Application>
  <PresentationFormat>Panorámica</PresentationFormat>
  <Paragraphs>78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Benchmark Fase II</vt:lpstr>
      <vt:lpstr>Indice</vt:lpstr>
      <vt:lpstr>1. Introducción</vt:lpstr>
      <vt:lpstr>2. Benchmark reducido</vt:lpstr>
      <vt:lpstr>2. Benchmark reducido</vt:lpstr>
      <vt:lpstr>2. Benchmark reducido</vt:lpstr>
      <vt:lpstr>2. Benchmark reducido</vt:lpstr>
      <vt:lpstr>2. Benchmark reducido</vt:lpstr>
      <vt:lpstr>3. Benchmark sintético</vt:lpstr>
      <vt:lpstr>3. Benchmark sintétic</vt:lpstr>
      <vt:lpstr>4. Evaluación de los resultados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 Fase II</dc:title>
  <dc:creator>Pablo</dc:creator>
  <cp:lastModifiedBy>alberto sapiña mora</cp:lastModifiedBy>
  <cp:revision>13</cp:revision>
  <dcterms:created xsi:type="dcterms:W3CDTF">2015-03-08T09:31:47Z</dcterms:created>
  <dcterms:modified xsi:type="dcterms:W3CDTF">2015-03-09T12:40:23Z</dcterms:modified>
</cp:coreProperties>
</file>