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0" y="-9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C++</c:v>
                </c:pt>
              </c:strCache>
            </c:strRef>
          </c:tx>
          <c:invertIfNegative val="0"/>
          <c:cat>
            <c:numRef>
              <c:f>Hoja1!$A$2:$A$5</c:f>
              <c:numCache>
                <c:formatCode>General</c:formatCode>
                <c:ptCount val="4"/>
                <c:pt idx="0">
                  <c:v>10000</c:v>
                </c:pt>
                <c:pt idx="1">
                  <c:v>25000</c:v>
                </c:pt>
                <c:pt idx="2">
                  <c:v>50000</c:v>
                </c:pt>
                <c:pt idx="3">
                  <c:v>60000</c:v>
                </c:pt>
              </c:numCache>
            </c:numRef>
          </c:cat>
          <c:val>
            <c:numRef>
              <c:f>Hoja1!$B$2:$B$5</c:f>
              <c:numCache>
                <c:formatCode>General</c:formatCode>
                <c:ptCount val="4"/>
                <c:pt idx="0">
                  <c:v>9.9000000000000005E-2</c:v>
                </c:pt>
                <c:pt idx="1">
                  <c:v>0.23899999999999999</c:v>
                </c:pt>
                <c:pt idx="2">
                  <c:v>0.42699999999999999</c:v>
                </c:pt>
                <c:pt idx="3">
                  <c:v>0.48199999999999998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Ensamblador2</c:v>
                </c:pt>
              </c:strCache>
            </c:strRef>
          </c:tx>
          <c:invertIfNegative val="0"/>
          <c:cat>
            <c:numRef>
              <c:f>Hoja1!$A$2:$A$5</c:f>
              <c:numCache>
                <c:formatCode>General</c:formatCode>
                <c:ptCount val="4"/>
                <c:pt idx="0">
                  <c:v>10000</c:v>
                </c:pt>
                <c:pt idx="1">
                  <c:v>25000</c:v>
                </c:pt>
                <c:pt idx="2">
                  <c:v>50000</c:v>
                </c:pt>
                <c:pt idx="3">
                  <c:v>60000</c:v>
                </c:pt>
              </c:numCache>
            </c:numRef>
          </c:cat>
          <c:val>
            <c:numRef>
              <c:f>Hoja1!$C$2:$C$5</c:f>
              <c:numCache>
                <c:formatCode>General</c:formatCode>
                <c:ptCount val="4"/>
                <c:pt idx="0">
                  <c:v>1.6E-2</c:v>
                </c:pt>
                <c:pt idx="1">
                  <c:v>0.02</c:v>
                </c:pt>
                <c:pt idx="2">
                  <c:v>2.1999999999999999E-2</c:v>
                </c:pt>
                <c:pt idx="3">
                  <c:v>2.5000000000000001E-2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5275776"/>
        <c:axId val="25289856"/>
        <c:axId val="0"/>
      </c:bar3DChart>
      <c:catAx>
        <c:axId val="252757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5289856"/>
        <c:crosses val="autoZero"/>
        <c:auto val="1"/>
        <c:lblAlgn val="ctr"/>
        <c:lblOffset val="100"/>
        <c:noMultiLvlLbl val="0"/>
      </c:catAx>
      <c:valAx>
        <c:axId val="252898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5275776"/>
        <c:crosses val="autoZero"/>
        <c:crossBetween val="between"/>
      </c:valAx>
    </c:plotArea>
    <c:legend>
      <c:legendPos val="r"/>
      <c:layout/>
      <c:overlay val="0"/>
    </c:legend>
    <c:plotVisOnly val="1"/>
    <c:dispBlanksAs val="zero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655DCBC5-5E1A-4E99-90FA-2DA5DFF9DA56}" type="datetimeFigureOut">
              <a:rPr lang="es-ES" smtClean="0"/>
              <a:t>27/04/2015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A044442A-18B1-498D-9D8E-B3232ACDEB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4672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DCBC5-5E1A-4E99-90FA-2DA5DFF9DA56}" type="datetimeFigureOut">
              <a:rPr lang="es-ES" smtClean="0"/>
              <a:t>27/04/2015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4442A-18B1-498D-9D8E-B3232ACDEB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3122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DCBC5-5E1A-4E99-90FA-2DA5DFF9DA56}" type="datetimeFigureOut">
              <a:rPr lang="es-ES" smtClean="0"/>
              <a:t>27/04/2015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4442A-18B1-498D-9D8E-B3232ACDEB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6304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DCBC5-5E1A-4E99-90FA-2DA5DFF9DA56}" type="datetimeFigureOut">
              <a:rPr lang="es-ES" smtClean="0"/>
              <a:t>27/04/2015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4442A-18B1-498D-9D8E-B3232ACDEB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4148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DCBC5-5E1A-4E99-90FA-2DA5DFF9DA56}" type="datetimeFigureOut">
              <a:rPr lang="es-ES" smtClean="0"/>
              <a:t>27/04/2015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4442A-18B1-498D-9D8E-B3232ACDEB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3587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DCBC5-5E1A-4E99-90FA-2DA5DFF9DA56}" type="datetimeFigureOut">
              <a:rPr lang="es-ES" smtClean="0"/>
              <a:t>27/04/2015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4442A-18B1-498D-9D8E-B3232ACDEB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2507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DCBC5-5E1A-4E99-90FA-2DA5DFF9DA56}" type="datetimeFigureOut">
              <a:rPr lang="es-ES" smtClean="0"/>
              <a:t>27/04/2015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4442A-18B1-498D-9D8E-B3232ACDEB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917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DCBC5-5E1A-4E99-90FA-2DA5DFF9DA56}" type="datetimeFigureOut">
              <a:rPr lang="es-ES" smtClean="0"/>
              <a:t>27/04/2015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4442A-18B1-498D-9D8E-B3232ACDEB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739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DCBC5-5E1A-4E99-90FA-2DA5DFF9DA56}" type="datetimeFigureOut">
              <a:rPr lang="es-ES" smtClean="0"/>
              <a:t>27/04/2015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4442A-18B1-498D-9D8E-B3232ACDEB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3402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DCBC5-5E1A-4E99-90FA-2DA5DFF9DA56}" type="datetimeFigureOut">
              <a:rPr lang="es-ES" smtClean="0"/>
              <a:t>27/04/2015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4442A-18B1-498D-9D8E-B3232ACDEB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8261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DCBC5-5E1A-4E99-90FA-2DA5DFF9DA56}" type="datetimeFigureOut">
              <a:rPr lang="es-ES" smtClean="0"/>
              <a:t>27/04/2015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4442A-18B1-498D-9D8E-B3232ACDEB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874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DCBC5-5E1A-4E99-90FA-2DA5DFF9DA56}" type="datetimeFigureOut">
              <a:rPr lang="es-ES" smtClean="0"/>
              <a:t>27/04/2015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4442A-18B1-498D-9D8E-B3232ACDEB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8682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DCBC5-5E1A-4E99-90FA-2DA5DFF9DA56}" type="datetimeFigureOut">
              <a:rPr lang="es-ES" smtClean="0"/>
              <a:t>27/04/2015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4442A-18B1-498D-9D8E-B3232ACDEB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7169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DCBC5-5E1A-4E99-90FA-2DA5DFF9DA56}" type="datetimeFigureOut">
              <a:rPr lang="es-ES" smtClean="0"/>
              <a:t>27/04/2015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4442A-18B1-498D-9D8E-B3232ACDEB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5861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DCBC5-5E1A-4E99-90FA-2DA5DFF9DA56}" type="datetimeFigureOut">
              <a:rPr lang="es-ES" smtClean="0"/>
              <a:t>27/04/2015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4442A-18B1-498D-9D8E-B3232ACDEB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243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DCBC5-5E1A-4E99-90FA-2DA5DFF9DA56}" type="datetimeFigureOut">
              <a:rPr lang="es-ES" smtClean="0"/>
              <a:t>27/04/2015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4442A-18B1-498D-9D8E-B3232ACDEB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1718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DCBC5-5E1A-4E99-90FA-2DA5DFF9DA56}" type="datetimeFigureOut">
              <a:rPr lang="es-ES" smtClean="0"/>
              <a:t>27/04/2015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4442A-18B1-498D-9D8E-B3232ACDEB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3815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55DCBC5-5E1A-4E99-90FA-2DA5DFF9DA56}" type="datetimeFigureOut">
              <a:rPr lang="es-ES" smtClean="0"/>
              <a:t>27/04/2015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A044442A-18B1-498D-9D8E-B3232ACDEB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191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6" r:id="rId1"/>
    <p:sldLayoutId id="2147484127" r:id="rId2"/>
    <p:sldLayoutId id="2147484128" r:id="rId3"/>
    <p:sldLayoutId id="2147484129" r:id="rId4"/>
    <p:sldLayoutId id="2147484130" r:id="rId5"/>
    <p:sldLayoutId id="2147484131" r:id="rId6"/>
    <p:sldLayoutId id="2147484132" r:id="rId7"/>
    <p:sldLayoutId id="2147484133" r:id="rId8"/>
    <p:sldLayoutId id="2147484134" r:id="rId9"/>
    <p:sldLayoutId id="2147484135" r:id="rId10"/>
    <p:sldLayoutId id="2147484136" r:id="rId11"/>
    <p:sldLayoutId id="2147484137" r:id="rId12"/>
    <p:sldLayoutId id="2147484138" r:id="rId13"/>
    <p:sldLayoutId id="2147484139" r:id="rId14"/>
    <p:sldLayoutId id="2147484140" r:id="rId15"/>
    <p:sldLayoutId id="2147484141" r:id="rId16"/>
    <p:sldLayoutId id="21474841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45773" y="816843"/>
            <a:ext cx="8825658" cy="2677648"/>
          </a:xfrm>
        </p:spPr>
        <p:txBody>
          <a:bodyPr>
            <a:normAutofit/>
          </a:bodyPr>
          <a:lstStyle/>
          <a:p>
            <a:r>
              <a:rPr lang="es-ES" dirty="0" smtClean="0"/>
              <a:t>Fase 3</a:t>
            </a:r>
            <a:br>
              <a:rPr lang="es-ES" dirty="0" smtClean="0"/>
            </a:br>
            <a:r>
              <a:rPr lang="es-ES" dirty="0"/>
              <a:t>	</a:t>
            </a:r>
            <a:r>
              <a:rPr lang="es-ES" dirty="0" smtClean="0"/>
              <a:t>	recta de regresión 			lineal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3766782"/>
            <a:ext cx="8825658" cy="1872018"/>
          </a:xfrm>
        </p:spPr>
        <p:txBody>
          <a:bodyPr>
            <a:normAutofit/>
          </a:bodyPr>
          <a:lstStyle/>
          <a:p>
            <a:r>
              <a:rPr lang="es-ES" dirty="0" smtClean="0"/>
              <a:t>Director: Alberto </a:t>
            </a:r>
            <a:r>
              <a:rPr lang="es-ES" dirty="0" err="1" smtClean="0"/>
              <a:t>Sapiña</a:t>
            </a:r>
            <a:r>
              <a:rPr lang="es-ES" dirty="0" smtClean="0"/>
              <a:t> Mora</a:t>
            </a:r>
          </a:p>
          <a:p>
            <a:r>
              <a:rPr lang="es-ES" dirty="0" smtClean="0"/>
              <a:t>Auxiliar: Jorge Núñez González.</a:t>
            </a:r>
          </a:p>
          <a:p>
            <a:r>
              <a:rPr lang="es-ES" dirty="0" smtClean="0"/>
              <a:t>Secretario: Pablo Requena González.</a:t>
            </a:r>
          </a:p>
          <a:p>
            <a:r>
              <a:rPr lang="es-ES" dirty="0" smtClean="0"/>
              <a:t>Controlador: Marcos González </a:t>
            </a:r>
            <a:r>
              <a:rPr lang="es-ES" dirty="0" err="1" smtClean="0"/>
              <a:t>Verdú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238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1. Recta de Regresión</a:t>
            </a:r>
          </a:p>
          <a:p>
            <a:r>
              <a:rPr lang="es-ES" dirty="0" smtClean="0"/>
              <a:t>2. Recta de Regresión C++</a:t>
            </a:r>
          </a:p>
          <a:p>
            <a:r>
              <a:rPr lang="es-ES" dirty="0" smtClean="0"/>
              <a:t>3. Recta de Regresión Ensamblador</a:t>
            </a:r>
          </a:p>
          <a:p>
            <a:r>
              <a:rPr lang="es-ES" dirty="0" smtClean="0"/>
              <a:t>4. Evaluación de resultados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809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Recta de regresión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507" y="2617893"/>
            <a:ext cx="5102443" cy="33485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154955" y="2429301"/>
                <a:ext cx="5095720" cy="4107977"/>
              </a:xfrm>
            </p:spPr>
            <p:txBody>
              <a:bodyPr>
                <a:normAutofit fontScale="77500" lnSpcReduction="20000"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sz="3000" dirty="0">
                    <a:latin typeface="+mj-lt"/>
                  </a:rPr>
                  <a:t>¿Qué es la recta de regresión?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30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sz="3000" dirty="0">
                    <a:latin typeface="+mj-lt"/>
                  </a:rPr>
                  <a:t>¿Cómo se calcula?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s-ES" sz="3000" dirty="0">
                    <a:latin typeface="+mj-lt"/>
                  </a:rPr>
                  <a:t>Covarianza:	</a:t>
                </a:r>
              </a:p>
              <a:p>
                <a:pPr marL="457200" lvl="1" indent="0">
                  <a:buNone/>
                </a:pPr>
                <a:r>
                  <a:rPr lang="es-ES" sz="3000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3000" i="1">
                            <a:latin typeface="Cambria Math"/>
                          </a:rPr>
                        </m:ctrlPr>
                      </m:sSubPr>
                      <m:e>
                        <m:r>
                          <a:rPr lang="es-ES" sz="30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s-ES" sz="3000" i="1">
                            <a:latin typeface="Cambria Math"/>
                          </a:rPr>
                          <m:t>𝑥𝑦</m:t>
                        </m:r>
                      </m:sub>
                    </m:sSub>
                    <m:r>
                      <a:rPr lang="es-ES" sz="3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s-ES" sz="3000" i="1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es-ES" sz="30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s-ES" sz="3000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s-ES" sz="3000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s-ES" sz="3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ES" sz="3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sz="3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s-ES" sz="3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ES" sz="3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s-ES" sz="3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s-ES" sz="3000" i="1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s-ES" sz="3000" i="1">
                        <a:latin typeface="Cambria Math"/>
                      </a:rPr>
                      <m:t>− </m:t>
                    </m:r>
                    <m:acc>
                      <m:accPr>
                        <m:chr m:val="̅"/>
                        <m:ctrlPr>
                          <a:rPr lang="es-ES" sz="3000" i="1">
                            <a:latin typeface="Cambria Math"/>
                          </a:rPr>
                        </m:ctrlPr>
                      </m:accPr>
                      <m:e>
                        <m:r>
                          <a:rPr lang="es-ES" sz="3000" i="1">
                            <a:latin typeface="Cambria Math"/>
                          </a:rPr>
                          <m:t>𝑥</m:t>
                        </m:r>
                      </m:e>
                    </m:acc>
                    <m:acc>
                      <m:accPr>
                        <m:chr m:val="̅"/>
                        <m:ctrlPr>
                          <a:rPr lang="es-ES" sz="3000" i="1">
                            <a:latin typeface="Cambria Math"/>
                          </a:rPr>
                        </m:ctrlPr>
                      </m:accPr>
                      <m:e>
                        <m:r>
                          <a:rPr lang="es-ES" sz="3000" i="1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s-ES" sz="3000" dirty="0">
                    <a:latin typeface="+mj-lt"/>
                  </a:rPr>
                  <a:t>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s-ES" sz="3000" dirty="0">
                    <a:latin typeface="+mj-lt"/>
                  </a:rPr>
                  <a:t>Pendiente:	</a:t>
                </a:r>
              </a:p>
              <a:p>
                <a:pPr marL="457200" lvl="1" indent="0">
                  <a:buNone/>
                </a:pPr>
                <a:r>
                  <a:rPr lang="es-ES" sz="3000" dirty="0" smtClean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s-ES" sz="2800" i="1">
                        <a:latin typeface="Cambria Math"/>
                      </a:rPr>
                      <m:t>𝑚</m:t>
                    </m:r>
                    <m:r>
                      <a:rPr lang="es-ES" sz="2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s-ES" sz="28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sz="28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s-ES" sz="2800" i="1">
                                <a:latin typeface="Cambria Math"/>
                              </a:rPr>
                              <m:t>𝑥𝑦</m:t>
                            </m:r>
                          </m:sub>
                        </m:sSub>
                      </m:num>
                      <m:den>
                        <m:acc>
                          <m:accPr>
                            <m:chr m:val="̅"/>
                            <m:ctrlPr>
                              <a:rPr lang="es-ES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s-ES" sz="2800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den>
                    </m:f>
                  </m:oMath>
                </a14:m>
                <a:endParaRPr lang="es-ES" sz="2800" dirty="0">
                  <a:latin typeface="+mj-lt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s-ES" sz="3000" dirty="0">
                    <a:latin typeface="+mj-lt"/>
                  </a:rPr>
                  <a:t>Intersección con el eje “x</a:t>
                </a:r>
                <a:r>
                  <a:rPr lang="es-ES" sz="3000" dirty="0" smtClean="0">
                    <a:latin typeface="+mj-lt"/>
                  </a:rPr>
                  <a:t>”:</a:t>
                </a:r>
              </a:p>
              <a:p>
                <a:pPr marL="457200" lvl="1" indent="0">
                  <a:buNone/>
                </a:pPr>
                <a:r>
                  <a:rPr lang="es-ES" sz="3000" b="1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3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s-ES" sz="3000" b="1" i="1">
                            <a:latin typeface="Cambria Math"/>
                          </a:rPr>
                          <m:t>𝑬𝒋𝒆𝑿</m:t>
                        </m:r>
                      </m:e>
                    </m:d>
                    <m:r>
                      <a:rPr lang="es-ES" sz="3000" b="1" i="1">
                        <a:latin typeface="Cambria Math"/>
                      </a:rPr>
                      <m:t>=[</m:t>
                    </m:r>
                    <m:r>
                      <a:rPr lang="es-ES" sz="3000" b="1" i="1">
                        <a:latin typeface="Cambria Math"/>
                      </a:rPr>
                      <m:t>𝒎</m:t>
                    </m:r>
                    <m:r>
                      <a:rPr lang="es-ES" sz="3000" b="1" i="1">
                        <a:latin typeface="Cambria Math"/>
                      </a:rPr>
                      <m:t>∗</m:t>
                    </m:r>
                    <m:d>
                      <m:dPr>
                        <m:ctrlPr>
                          <a:rPr lang="es-ES" sz="3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s-ES" sz="3000" b="1" i="1"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s-ES" sz="3000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s-ES" sz="3000" b="1" i="1">
                                <a:latin typeface="Cambria Math"/>
                              </a:rPr>
                              <m:t>𝒙</m:t>
                            </m:r>
                          </m:e>
                        </m:acc>
                      </m:e>
                    </m:d>
                    <m:r>
                      <a:rPr lang="es-ES" sz="3000" b="1" i="1">
                        <a:latin typeface="Cambria Math"/>
                      </a:rPr>
                      <m:t>+ </m:t>
                    </m:r>
                    <m:bar>
                      <m:barPr>
                        <m:pos m:val="top"/>
                        <m:ctrlPr>
                          <a:rPr lang="es-ES" sz="3000" b="1" i="1">
                            <a:latin typeface="Cambria Math"/>
                          </a:rPr>
                        </m:ctrlPr>
                      </m:barPr>
                      <m:e>
                        <m:r>
                          <a:rPr lang="es-ES" sz="3000" b="1" i="1">
                            <a:latin typeface="Cambria Math"/>
                          </a:rPr>
                          <m:t>𝒚</m:t>
                        </m:r>
                      </m:e>
                    </m:bar>
                    <m:r>
                      <a:rPr lang="es-ES" sz="3000" b="1" i="1">
                        <a:latin typeface="Cambria Math"/>
                      </a:rPr>
                      <m:t>]</m:t>
                    </m:r>
                  </m:oMath>
                </a14:m>
                <a:endParaRPr lang="es-ES" sz="3000" dirty="0">
                  <a:latin typeface="+mj-lt"/>
                </a:endParaRPr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10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5" y="2429301"/>
                <a:ext cx="5095720" cy="4107977"/>
              </a:xfrm>
              <a:blipFill rotWithShape="0">
                <a:blip r:embed="rId3"/>
                <a:stretch>
                  <a:fillRect l="-718" t="-297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307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Recta de Regresión en C++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4401" y="2331720"/>
            <a:ext cx="9001966" cy="43662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2800" dirty="0" smtClean="0"/>
              <a:t>Rellenamos los vectores.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800" dirty="0" smtClean="0"/>
              <a:t>Calculamos las medias.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800" dirty="0" smtClean="0"/>
              <a:t>Calculamos la covarianza.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800" dirty="0" smtClean="0"/>
              <a:t>Y las varianzas.</a:t>
            </a:r>
            <a:endParaRPr lang="es-ES" sz="28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393" y="4427689"/>
            <a:ext cx="7374531" cy="227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11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Recta de Regresión en C++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8894"/>
            <a:ext cx="5958515" cy="257581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943" y="4245064"/>
            <a:ext cx="7043057" cy="257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9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Recta de Regresión en C++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4954" y="4468256"/>
            <a:ext cx="8761412" cy="1543334"/>
          </a:xfrm>
        </p:spPr>
        <p:txBody>
          <a:bodyPr>
            <a:normAutofit/>
          </a:bodyPr>
          <a:lstStyle/>
          <a:p>
            <a:r>
              <a:rPr lang="es-ES" sz="2400" dirty="0" smtClean="0"/>
              <a:t>Solución:</a:t>
            </a:r>
          </a:p>
          <a:p>
            <a:pPr marL="0" indent="0">
              <a:buNone/>
            </a:pPr>
            <a:r>
              <a:rPr lang="es-ES" sz="4400" dirty="0" smtClean="0"/>
              <a:t>		y = mx + n</a:t>
            </a:r>
            <a:endParaRPr lang="es-ES" sz="4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2410386"/>
            <a:ext cx="10563157" cy="1328116"/>
          </a:xfrm>
          <a:prstGeom prst="rect">
            <a:avLst/>
          </a:prstGeom>
        </p:spPr>
      </p:pic>
      <p:sp>
        <p:nvSpPr>
          <p:cNvPr id="30" name="Forma libre 29"/>
          <p:cNvSpPr/>
          <p:nvPr/>
        </p:nvSpPr>
        <p:spPr>
          <a:xfrm>
            <a:off x="295400" y="2811439"/>
            <a:ext cx="3191852" cy="2060812"/>
          </a:xfrm>
          <a:custGeom>
            <a:avLst/>
            <a:gdLst>
              <a:gd name="connsiteX0" fmla="*/ 687239 w 3191852"/>
              <a:gd name="connsiteY0" fmla="*/ 0 h 2060812"/>
              <a:gd name="connsiteX1" fmla="*/ 127681 w 3191852"/>
              <a:gd name="connsiteY1" fmla="*/ 1433015 h 2060812"/>
              <a:gd name="connsiteX2" fmla="*/ 2829937 w 3191852"/>
              <a:gd name="connsiteY2" fmla="*/ 1255594 h 2060812"/>
              <a:gd name="connsiteX3" fmla="*/ 3089245 w 3191852"/>
              <a:gd name="connsiteY3" fmla="*/ 2060812 h 2060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1852" h="2060812">
                <a:moveTo>
                  <a:pt x="687239" y="0"/>
                </a:moveTo>
                <a:cubicBezTo>
                  <a:pt x="228902" y="611874"/>
                  <a:pt x="-229435" y="1223749"/>
                  <a:pt x="127681" y="1433015"/>
                </a:cubicBezTo>
                <a:cubicBezTo>
                  <a:pt x="484797" y="1642281"/>
                  <a:pt x="2336343" y="1150961"/>
                  <a:pt x="2829937" y="1255594"/>
                </a:cubicBezTo>
                <a:cubicBezTo>
                  <a:pt x="3323531" y="1360227"/>
                  <a:pt x="3206388" y="1710519"/>
                  <a:pt x="3089245" y="2060812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Forma libre 32"/>
          <p:cNvSpPr/>
          <p:nvPr/>
        </p:nvSpPr>
        <p:spPr>
          <a:xfrm>
            <a:off x="739249" y="3291840"/>
            <a:ext cx="4118793" cy="1547446"/>
          </a:xfrm>
          <a:custGeom>
            <a:avLst/>
            <a:gdLst>
              <a:gd name="connsiteX0" fmla="*/ 343963 w 4118793"/>
              <a:gd name="connsiteY0" fmla="*/ 0 h 1547446"/>
              <a:gd name="connsiteX1" fmla="*/ 315828 w 4118793"/>
              <a:gd name="connsiteY1" fmla="*/ 520505 h 1547446"/>
              <a:gd name="connsiteX2" fmla="*/ 3692074 w 4118793"/>
              <a:gd name="connsiteY2" fmla="*/ 450166 h 1547446"/>
              <a:gd name="connsiteX3" fmla="*/ 4114105 w 4118793"/>
              <a:gd name="connsiteY3" fmla="*/ 1547446 h 1547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8793" h="1547446">
                <a:moveTo>
                  <a:pt x="343963" y="0"/>
                </a:moveTo>
                <a:cubicBezTo>
                  <a:pt x="50886" y="222738"/>
                  <a:pt x="-242190" y="445477"/>
                  <a:pt x="315828" y="520505"/>
                </a:cubicBezTo>
                <a:cubicBezTo>
                  <a:pt x="873846" y="595533"/>
                  <a:pt x="3059028" y="279009"/>
                  <a:pt x="3692074" y="450166"/>
                </a:cubicBezTo>
                <a:cubicBezTo>
                  <a:pt x="4325120" y="621323"/>
                  <a:pt x="4046111" y="1395046"/>
                  <a:pt x="4114105" y="154744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5" name="Conector recto de flecha 34"/>
          <p:cNvCxnSpPr>
            <a:stCxn id="30" idx="3"/>
          </p:cNvCxnSpPr>
          <p:nvPr/>
        </p:nvCxnSpPr>
        <p:spPr>
          <a:xfrm flipH="1">
            <a:off x="3290888" y="4872251"/>
            <a:ext cx="93757" cy="30458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/>
          <p:nvPr/>
        </p:nvCxnSpPr>
        <p:spPr>
          <a:xfrm flipH="1">
            <a:off x="4810416" y="4433888"/>
            <a:ext cx="47626" cy="7698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/>
          <p:cNvCxnSpPr/>
          <p:nvPr/>
        </p:nvCxnSpPr>
        <p:spPr>
          <a:xfrm flipH="1">
            <a:off x="4858043" y="4619956"/>
            <a:ext cx="31928" cy="4015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641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Recta de regresión Ensamblador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 smtClean="0"/>
              <a:t>Separamos el código en 5 partes:</a:t>
            </a:r>
          </a:p>
          <a:p>
            <a:pPr lvl="1"/>
            <a:r>
              <a:rPr lang="es-ES" sz="2000" dirty="0" smtClean="0"/>
              <a:t>Inicializar algoritmo.</a:t>
            </a:r>
          </a:p>
          <a:p>
            <a:pPr lvl="1"/>
            <a:r>
              <a:rPr lang="es-ES" sz="2000" dirty="0" smtClean="0"/>
              <a:t>Medias aritméticas.</a:t>
            </a:r>
          </a:p>
          <a:p>
            <a:pPr lvl="1"/>
            <a:r>
              <a:rPr lang="es-ES" sz="2000" dirty="0" smtClean="0"/>
              <a:t>Se calcula la covarianza.</a:t>
            </a:r>
          </a:p>
          <a:p>
            <a:pPr lvl="1"/>
            <a:r>
              <a:rPr lang="es-ES" sz="2000" dirty="0" smtClean="0"/>
              <a:t>Se calculan las varianzas.</a:t>
            </a:r>
          </a:p>
          <a:p>
            <a:pPr lvl="1"/>
            <a:r>
              <a:rPr lang="es-ES" sz="2000" dirty="0" smtClean="0"/>
              <a:t>Se calculan finalmente las rectas de regresión.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702317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Ejemplos de instrucciones utilizadas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 err="1" smtClean="0"/>
              <a:t>Movlpd</a:t>
            </a:r>
            <a:r>
              <a:rPr lang="es-ES" sz="2800" dirty="0" smtClean="0"/>
              <a:t>, </a:t>
            </a:r>
            <a:r>
              <a:rPr lang="es-ES" sz="2800" dirty="0" err="1" smtClean="0"/>
              <a:t>movhpd</a:t>
            </a:r>
            <a:r>
              <a:rPr lang="es-ES" sz="2800" dirty="0"/>
              <a:t> </a:t>
            </a:r>
            <a:r>
              <a:rPr lang="es-ES" sz="2800" dirty="0" smtClean="0"/>
              <a:t>y </a:t>
            </a:r>
            <a:r>
              <a:rPr lang="es-ES" sz="2800" dirty="0" err="1" smtClean="0"/>
              <a:t>movupd</a:t>
            </a:r>
            <a:r>
              <a:rPr lang="es-ES" sz="2800" dirty="0" smtClean="0"/>
              <a:t>.</a:t>
            </a:r>
          </a:p>
          <a:p>
            <a:endParaRPr lang="es-ES" sz="2800" dirty="0" smtClean="0"/>
          </a:p>
          <a:p>
            <a:r>
              <a:rPr lang="es-ES" sz="2800" dirty="0" err="1" smtClean="0"/>
              <a:t>Addpd</a:t>
            </a:r>
            <a:r>
              <a:rPr lang="es-ES" sz="2800" dirty="0" smtClean="0"/>
              <a:t>, </a:t>
            </a:r>
            <a:r>
              <a:rPr lang="es-ES" sz="2800" dirty="0" err="1" smtClean="0"/>
              <a:t>addsd</a:t>
            </a:r>
            <a:endParaRPr lang="es-ES" sz="2800" dirty="0" smtClean="0"/>
          </a:p>
          <a:p>
            <a:endParaRPr lang="es-ES" sz="2800" dirty="0" smtClean="0"/>
          </a:p>
          <a:p>
            <a:r>
              <a:rPr lang="es-ES" sz="2800" dirty="0" err="1" smtClean="0"/>
              <a:t>shufpd</a:t>
            </a:r>
            <a:endParaRPr lang="es-ES" sz="2800" dirty="0" smtClean="0"/>
          </a:p>
        </p:txBody>
      </p:sp>
    </p:spTree>
    <p:extLst>
      <p:ext uri="{BB962C8B-B14F-4D97-AF65-F5344CB8AC3E}">
        <p14:creationId xmlns:p14="http://schemas.microsoft.com/office/powerpoint/2010/main" val="2672901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Evaluación de </a:t>
            </a:r>
            <a:r>
              <a:rPr lang="es-ES" b="1" dirty="0" smtClean="0"/>
              <a:t>resultados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1155700" y="2603500"/>
          <a:ext cx="8761413" cy="341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887831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Sala de reuniones 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108</TotalTime>
  <Words>155</Words>
  <Application>Microsoft Office PowerPoint</Application>
  <PresentationFormat>Personalizado</PresentationFormat>
  <Paragraphs>43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Sala de reuniones Ion</vt:lpstr>
      <vt:lpstr>Fase 3   recta de regresión    lineal</vt:lpstr>
      <vt:lpstr>Índice</vt:lpstr>
      <vt:lpstr>Recta de regresión</vt:lpstr>
      <vt:lpstr>Recta de Regresión en C++</vt:lpstr>
      <vt:lpstr>Recta de Regresión en C++</vt:lpstr>
      <vt:lpstr>Recta de Regresión en C++</vt:lpstr>
      <vt:lpstr>Recta de regresión Ensamblador</vt:lpstr>
      <vt:lpstr>Ejemplos de instrucciones utilizadas</vt:lpstr>
      <vt:lpstr>Evaluación de resultados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Fase 3   recta de regresión    lineal</dc:title>
  <dc:creator>Pablo</dc:creator>
  <cp:lastModifiedBy>EPS</cp:lastModifiedBy>
  <cp:revision>13</cp:revision>
  <dcterms:created xsi:type="dcterms:W3CDTF">2015-04-27T07:45:38Z</dcterms:created>
  <dcterms:modified xsi:type="dcterms:W3CDTF">2015-04-27T12:08:34Z</dcterms:modified>
</cp:coreProperties>
</file>