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9F54-4002-4D18-AAC6-5D32CEFFE210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1056-C5B0-460D-8083-766F5A3DF27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1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9F54-4002-4D18-AAC6-5D32CEFFE210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1056-C5B0-460D-8083-766F5A3DF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26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9F54-4002-4D18-AAC6-5D32CEFFE210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1056-C5B0-460D-8083-766F5A3DF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55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9F54-4002-4D18-AAC6-5D32CEFFE210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1056-C5B0-460D-8083-766F5A3DF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9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9F54-4002-4D18-AAC6-5D32CEFFE210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1056-C5B0-460D-8083-766F5A3DF27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0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9F54-4002-4D18-AAC6-5D32CEFFE210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1056-C5B0-460D-8083-766F5A3DF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61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9F54-4002-4D18-AAC6-5D32CEFFE210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1056-C5B0-460D-8083-766F5A3DF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67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9F54-4002-4D18-AAC6-5D32CEFFE210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1056-C5B0-460D-8083-766F5A3DF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49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9F54-4002-4D18-AAC6-5D32CEFFE210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1056-C5B0-460D-8083-766F5A3DF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28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159F54-4002-4D18-AAC6-5D32CEFFE210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E41056-C5B0-460D-8083-766F5A3DF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8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9F54-4002-4D18-AAC6-5D32CEFFE210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1056-C5B0-460D-8083-766F5A3DF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95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159F54-4002-4D18-AAC6-5D32CEFFE210}" type="datetimeFigureOut">
              <a:rPr lang="es-ES" smtClean="0"/>
              <a:t>21/09/2015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E41056-C5B0-460D-8083-766F5A3DF27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4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 a los Problemas Paralelos</a:t>
            </a:r>
            <a:br>
              <a:rPr lang="es-ES" dirty="0" smtClean="0"/>
            </a:br>
            <a:r>
              <a:rPr lang="es-ES" sz="5400" dirty="0" smtClean="0"/>
              <a:t>Práctica 1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Vicente Martín rueda</a:t>
            </a:r>
          </a:p>
          <a:p>
            <a:r>
              <a:rPr lang="es-ES" dirty="0" smtClean="0"/>
              <a:t>Pablo requena González</a:t>
            </a:r>
          </a:p>
          <a:p>
            <a:r>
              <a:rPr lang="es-ES" dirty="0" smtClean="0"/>
              <a:t>Marcos González </a:t>
            </a:r>
            <a:r>
              <a:rPr lang="es-ES" dirty="0" err="1" smtClean="0"/>
              <a:t>verdÚ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43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Paralelizando </a:t>
            </a:r>
            <a:r>
              <a:rPr lang="es-ES" dirty="0" err="1" smtClean="0"/>
              <a:t>MergeSort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paralización del </a:t>
            </a:r>
            <a:r>
              <a:rPr lang="es-ES" dirty="0" err="1"/>
              <a:t>MergeSort</a:t>
            </a:r>
            <a:r>
              <a:rPr lang="es-ES" dirty="0"/>
              <a:t> viene del hecho de que el algoritmo ya divide el problema en </a:t>
            </a:r>
            <a:r>
              <a:rPr lang="es-ES" dirty="0" err="1"/>
              <a:t>subproblemas</a:t>
            </a:r>
            <a:r>
              <a:rPr lang="es-ES" dirty="0"/>
              <a:t> más pequeños y podemos trabajar con ellos de forma </a:t>
            </a:r>
            <a:r>
              <a:rPr lang="es-ES" dirty="0" smtClean="0"/>
              <a:t>paralelizada (dividir o mezclar cada parte en un procesador diferente). </a:t>
            </a:r>
          </a:p>
          <a:p>
            <a:pPr algn="just"/>
            <a:r>
              <a:rPr lang="es-ES" dirty="0" smtClean="0"/>
              <a:t>La </a:t>
            </a:r>
            <a:r>
              <a:rPr lang="es-ES" dirty="0"/>
              <a:t>lista de elementos queda ordenada por el orden en que se suman las soluciones de los </a:t>
            </a:r>
            <a:r>
              <a:rPr lang="es-ES" dirty="0" err="1"/>
              <a:t>subproblemas</a:t>
            </a:r>
            <a:r>
              <a:rPr lang="es-ES" dirty="0"/>
              <a:t>, por tanto, al importar el orden en que se resuelven, el primer problema que encontramos al paralelizarlo es la </a:t>
            </a:r>
            <a:r>
              <a:rPr lang="es-ES" dirty="0" smtClean="0"/>
              <a:t>planificación (se deben resolver ).</a:t>
            </a:r>
          </a:p>
          <a:p>
            <a:pPr algn="just"/>
            <a:r>
              <a:rPr lang="es-ES" dirty="0" smtClean="0"/>
              <a:t>El segundo problema es que la complejidad de la operación de división o mezcla es bastante baja, por tanto, el algoritmo sólo funcionará más rápido de manera paralelizada si la talla del problema es grande.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45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todos los problemas se pueden resolver mediante </a:t>
            </a:r>
            <a:r>
              <a:rPr lang="es-ES" dirty="0" err="1" smtClean="0"/>
              <a:t>paralelización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Hay que buscar una buena relación rendimiento/precio.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Una de las mejores estrategias en problemas grandes, siempre que se pueda dividir en </a:t>
            </a:r>
            <a:r>
              <a:rPr lang="es-ES" dirty="0" err="1" smtClean="0"/>
              <a:t>subproblemas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73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Es una forma de cómputo en la que muchas instrucciones se ejecutan simultáneamente.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Dividiendo problemas grandes en subproblemas, solucionando los subproblemas y juntando la solución.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debe a los avances del hardware, ya que se necesitan medios físicos para hacer esta división de una forma simultánea.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No confundir con un sistema distribuido o con la concurrencia.</a:t>
            </a:r>
          </a:p>
        </p:txBody>
      </p:sp>
    </p:spTree>
    <p:extLst>
      <p:ext uri="{BB962C8B-B14F-4D97-AF65-F5344CB8AC3E}">
        <p14:creationId xmlns:p14="http://schemas.microsoft.com/office/powerpoint/2010/main" val="31869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¿Para qué sirve el paralelismo en computación?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pueden realizar varias tareas al mismo tiempo, </a:t>
            </a:r>
            <a:r>
              <a:rPr lang="es-ES" dirty="0" smtClean="0"/>
              <a:t>todo ello realizado por el procesador.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Se ha </a:t>
            </a:r>
            <a:r>
              <a:rPr lang="es-ES" dirty="0" smtClean="0"/>
              <a:t>utilizado en muchas </a:t>
            </a:r>
            <a:r>
              <a:rPr lang="es-ES" dirty="0" smtClean="0"/>
              <a:t>aplicaciones, </a:t>
            </a:r>
            <a:r>
              <a:rPr lang="es-ES" dirty="0" smtClean="0"/>
              <a:t>como bioinformática o la economía.</a:t>
            </a:r>
          </a:p>
          <a:p>
            <a:endParaRPr lang="es-ES" dirty="0"/>
          </a:p>
          <a:p>
            <a:r>
              <a:rPr lang="es-ES" dirty="0" smtClean="0"/>
              <a:t>Es u</a:t>
            </a:r>
            <a:r>
              <a:rPr lang="es-ES" dirty="0" smtClean="0"/>
              <a:t>n </a:t>
            </a:r>
            <a:r>
              <a:rPr lang="es-ES" dirty="0" smtClean="0"/>
              <a:t>ejemplo claro de “Divide y Vencerás”; como ya se ha dicho, dividir en subproblemas.</a:t>
            </a:r>
          </a:p>
          <a:p>
            <a:endParaRPr lang="es-ES" dirty="0"/>
          </a:p>
          <a:p>
            <a:r>
              <a:rPr lang="es-ES" dirty="0" smtClean="0"/>
              <a:t>Tiene unas claras ventajas como </a:t>
            </a:r>
            <a:r>
              <a:rPr lang="es-ES" dirty="0" smtClean="0"/>
              <a:t>mayor </a:t>
            </a:r>
            <a:r>
              <a:rPr lang="es-ES" dirty="0" smtClean="0"/>
              <a:t>rapidez a la hora de resolver tareas costosas o de gran talla, una mejora de productividad del hardware nuevo e incluso un gasto económico menor.</a:t>
            </a:r>
          </a:p>
        </p:txBody>
      </p:sp>
    </p:spTree>
    <p:extLst>
      <p:ext uri="{BB962C8B-B14F-4D97-AF65-F5344CB8AC3E}">
        <p14:creationId xmlns:p14="http://schemas.microsoft.com/office/powerpoint/2010/main" val="13459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Formas de paralelismo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Paralelismo a nivel de bit:</a:t>
            </a:r>
          </a:p>
          <a:p>
            <a:pPr lvl="1"/>
            <a:r>
              <a:rPr lang="es-ES" dirty="0" smtClean="0"/>
              <a:t>Realización de una misma operación lógica a distintos bits.</a:t>
            </a:r>
          </a:p>
          <a:p>
            <a:endParaRPr lang="es-ES" dirty="0" smtClean="0"/>
          </a:p>
          <a:p>
            <a:r>
              <a:rPr lang="es-ES" dirty="0" smtClean="0"/>
              <a:t>Paralelismo </a:t>
            </a:r>
            <a:r>
              <a:rPr lang="es-ES" dirty="0"/>
              <a:t>a nivel de </a:t>
            </a:r>
            <a:r>
              <a:rPr lang="es-ES" dirty="0" smtClean="0"/>
              <a:t>instrucción:</a:t>
            </a:r>
            <a:endParaRPr lang="es-ES" dirty="0"/>
          </a:p>
          <a:p>
            <a:pPr lvl="1" algn="just"/>
            <a:r>
              <a:rPr lang="es-ES" dirty="0" smtClean="0"/>
              <a:t>Reordenación y combinación en grupos de instrucciones que serán ejecutadas en paralelo sin modificar el resultado.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Paralelismo de datos:</a:t>
            </a:r>
            <a:endParaRPr lang="es-ES" dirty="0"/>
          </a:p>
          <a:p>
            <a:pPr lvl="1" algn="just"/>
            <a:r>
              <a:rPr lang="es-ES" dirty="0" smtClean="0"/>
              <a:t>Distribución de los datos entre los diferentes nodos computacionales que deben tratarse en paralelo.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Paralelismo de tareas:</a:t>
            </a:r>
            <a:endParaRPr lang="es-ES" dirty="0"/>
          </a:p>
          <a:p>
            <a:pPr lvl="1" algn="just"/>
            <a:r>
              <a:rPr lang="es-ES" dirty="0" smtClean="0"/>
              <a:t>Contrasta con el paralelismo de datos, aunque los datos o cálculos sean totalmente distintos se podrían realizar en cualquier conjunto igual.</a:t>
            </a:r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70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¿El paralelismo puede implicar algún problema?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Veremos que hay varios problemas en el paralelismo.</a:t>
            </a:r>
          </a:p>
          <a:p>
            <a:endParaRPr lang="es-ES" dirty="0"/>
          </a:p>
          <a:p>
            <a:r>
              <a:rPr lang="es-ES" dirty="0" smtClean="0"/>
              <a:t>Requiere un gran número de ciclos de procesamiento o acceso a una gran cantidad de datos.</a:t>
            </a:r>
          </a:p>
          <a:p>
            <a:endParaRPr lang="es-ES" dirty="0"/>
          </a:p>
          <a:p>
            <a:pPr algn="just"/>
            <a:r>
              <a:rPr lang="es-ES" dirty="0" smtClean="0"/>
              <a:t>Hardware más caro, y un software optimizado que aproveche realmente las utilidades del paralelismo sin generar problemas con los costes, seguridad y/o disponibilidad.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01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problemas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Problema de Planificación:</a:t>
            </a:r>
            <a:endParaRPr lang="es-ES" dirty="0"/>
          </a:p>
          <a:p>
            <a:pPr lvl="1"/>
            <a:r>
              <a:rPr lang="es-ES" dirty="0" smtClean="0"/>
              <a:t>Surge al escoger el orden en el cual un número de actividades deben ser realizados.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Problemas de Asignación de Tareas:</a:t>
            </a:r>
            <a:endParaRPr lang="es-ES" dirty="0"/>
          </a:p>
          <a:p>
            <a:pPr lvl="1"/>
            <a:r>
              <a:rPr lang="es-ES" dirty="0" smtClean="0"/>
              <a:t>El orden de precedencia.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Problema de Asignación de Datos:</a:t>
            </a:r>
            <a:endParaRPr lang="es-ES" dirty="0"/>
          </a:p>
          <a:p>
            <a:pPr lvl="1" algn="just"/>
            <a:r>
              <a:rPr lang="es-ES" dirty="0" smtClean="0"/>
              <a:t>Se deben elegir sitios para almacenar los archivos de la aplicación, y algunos de ellos pueden estar replicados. Para evitar el problema, la comunicación en los sitios donde se almacenan debe ser mínima en el sistema, y la carga debe estar balanceada entre los sitios.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9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problemas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Problemas de Distribución de Carga de Trabajo </a:t>
            </a:r>
            <a:r>
              <a:rPr lang="es-ES" dirty="0" smtClean="0"/>
              <a:t>:</a:t>
            </a:r>
            <a:endParaRPr lang="es-ES" dirty="0"/>
          </a:p>
          <a:p>
            <a:pPr lvl="1" algn="just"/>
            <a:r>
              <a:rPr lang="es-ES" dirty="0" smtClean="0"/>
              <a:t>Se debe definir correctamente la manera de distribuir la carga del trabajo, para cada conjunto de tareas en un sistema computacional.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Problema de Partición de Datos/Programas:</a:t>
            </a:r>
            <a:endParaRPr lang="es-ES" dirty="0"/>
          </a:p>
          <a:p>
            <a:pPr lvl="1" algn="just"/>
            <a:r>
              <a:rPr lang="es-ES" dirty="0" smtClean="0"/>
              <a:t>El problema se debe poder dividir en componentes más pequeños que puedan ser ejecutados concurrentemente.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Problema de Tolerancia a Fallas:</a:t>
            </a:r>
            <a:endParaRPr lang="es-ES" dirty="0"/>
          </a:p>
          <a:p>
            <a:pPr lvl="1" algn="just"/>
            <a:r>
              <a:rPr lang="es-ES" dirty="0" smtClean="0"/>
              <a:t>Se deben seguir las especificaciones funcionales del sistema, si no, puede haber un fallo de programación, de fabricación, de operación, etc. Los fallos pueden ser desde irrelevantes hasta catastróficos.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97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paralelismo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38732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Estudiamos el algoritmo </a:t>
            </a:r>
            <a:r>
              <a:rPr lang="es-ES" b="1" dirty="0" err="1" smtClean="0"/>
              <a:t>fork</a:t>
            </a:r>
            <a:r>
              <a:rPr lang="es-ES" b="1" dirty="0" smtClean="0"/>
              <a:t>/</a:t>
            </a:r>
            <a:r>
              <a:rPr lang="es-ES" b="1" dirty="0" err="1" smtClean="0"/>
              <a:t>join</a:t>
            </a:r>
            <a:r>
              <a:rPr lang="es-ES" dirty="0" smtClean="0"/>
              <a:t>, que consiste en dividir el problema en subproblemas, resolviéndolo en paralelo</a:t>
            </a:r>
            <a:r>
              <a:rPr lang="es-ES" dirty="0"/>
              <a:t>, y la suma de las soluciones parciales, será la solución del problema inicial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1026" name="Picture 2" descr="http://www.oracle.com/ocom/groups/public/@otn/documents/digitalasset/4225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60" y="2539395"/>
            <a:ext cx="3872275" cy="295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097280" y="3233056"/>
            <a:ext cx="313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El ejemplo que vamos a ver es el algoritmo </a:t>
            </a:r>
            <a:r>
              <a:rPr lang="es-ES" sz="2400" b="1" dirty="0" err="1" smtClean="0"/>
              <a:t>MergeSort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0598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MergeSort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96923"/>
          </a:xfrm>
        </p:spPr>
        <p:txBody>
          <a:bodyPr/>
          <a:lstStyle/>
          <a:p>
            <a:pPr algn="just"/>
            <a:r>
              <a:rPr lang="es-ES" dirty="0" smtClean="0"/>
              <a:t>Este es un algoritmo de ordenación por mezcla, basado en el concepto de divide y vencerás. El algoritmo divide el problema por la mitad en cada iteración, hasta que alcanza el tamaño de problema mínimo, y entonces empieza a mezclar las soluciones parciales de manera ordenada, hasta construir la solución final.</a:t>
            </a:r>
            <a:endParaRPr lang="es-ES" dirty="0"/>
          </a:p>
        </p:txBody>
      </p:sp>
      <p:pic>
        <p:nvPicPr>
          <p:cNvPr id="2050" name="Picture 2" descr="http://www.mcs.anl.gov/%7Eitf/dbpp/text/img115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946" y="3429000"/>
            <a:ext cx="45339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1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760</Words>
  <Application>Microsoft Office PowerPoint</Application>
  <PresentationFormat>Panorámica</PresentationFormat>
  <Paragraphs>73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Retrospección</vt:lpstr>
      <vt:lpstr>Introducción a los Problemas Paralelos Práctica 1</vt:lpstr>
      <vt:lpstr>Introducción</vt:lpstr>
      <vt:lpstr>¿Para qué sirve el paralelismo en computación?</vt:lpstr>
      <vt:lpstr>Formas de paralelismo</vt:lpstr>
      <vt:lpstr> ¿El paralelismo puede implicar algún problema?</vt:lpstr>
      <vt:lpstr>Tipos de problemas</vt:lpstr>
      <vt:lpstr>Tipos de problemas</vt:lpstr>
      <vt:lpstr>Ejemplo de paralelismo</vt:lpstr>
      <vt:lpstr>MergeSort</vt:lpstr>
      <vt:lpstr>Paralelizando MergeSort</vt:lpstr>
      <vt:lpstr>Conclusiones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Problemas Paralelos Práctica 1</dc:title>
  <dc:creator>Pablo Requena</dc:creator>
  <cp:lastModifiedBy>Escuela Politécnica Superior</cp:lastModifiedBy>
  <cp:revision>22</cp:revision>
  <dcterms:created xsi:type="dcterms:W3CDTF">2015-09-20T21:26:29Z</dcterms:created>
  <dcterms:modified xsi:type="dcterms:W3CDTF">2015-09-21T13:55:36Z</dcterms:modified>
</cp:coreProperties>
</file>