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8" r:id="rId12"/>
    <p:sldId id="269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to\Downloads\Tiempos.od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to\Downloads\Tiempos.od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to\Downloads\Tiempos.od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to\Downloads\Tiempos.od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to\Downloads\Tiempos.od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to\Downloads\Tiempos.od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to\Downloads\Tiempos.od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to\Downloads\Tiempos.od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to\Downloads\Tiempos.ods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r>
              <a:rPr lang="es-ES" sz="2400" b="1" dirty="0" err="1">
                <a:solidFill>
                  <a:srgbClr val="FFFF00"/>
                </a:solidFill>
              </a:rPr>
              <a:t>Magick</a:t>
            </a:r>
            <a:r>
              <a:rPr lang="es-ES" sz="2400" b="1" dirty="0">
                <a:solidFill>
                  <a:srgbClr val="FFFF00"/>
                </a:solidFill>
              </a:rPr>
              <a:t>++ (Rango 5)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rgbClr val="FFFF00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accent4">
            <a:lumMod val="20000"/>
            <a:lumOff val="80000"/>
          </a:schemeClr>
        </a:solidFill>
        <a:ln>
          <a:noFill/>
        </a:ln>
        <a:effectLst/>
        <a:sp3d/>
      </c:spPr>
    </c:floor>
    <c:sideWall>
      <c:thickness val="0"/>
      <c:spPr>
        <a:solidFill>
          <a:schemeClr val="accent4">
            <a:lumMod val="20000"/>
            <a:lumOff val="80000"/>
          </a:schemeClr>
        </a:solidFill>
        <a:ln>
          <a:noFill/>
        </a:ln>
        <a:effectLst/>
        <a:sp3d/>
      </c:spPr>
    </c:sideWall>
    <c:backWall>
      <c:thickness val="0"/>
      <c:spPr>
        <a:solidFill>
          <a:schemeClr val="accent4">
            <a:lumMod val="20000"/>
            <a:lumOff val="80000"/>
          </a:schemeClr>
        </a:solidFill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[Tiempos.ods]Hoja1!$M$5</c:f>
              <c:strCache>
                <c:ptCount val="1"/>
                <c:pt idx="0">
                  <c:v>Máquina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[Tiempos.ods]Hoja1!$N$4:$Q$4</c:f>
              <c:strCache>
                <c:ptCount val="4"/>
                <c:pt idx="0">
                  <c:v>500x667</c:v>
                </c:pt>
                <c:pt idx="1">
                  <c:v>4096x2160</c:v>
                </c:pt>
                <c:pt idx="2">
                  <c:v>7680x4320</c:v>
                </c:pt>
                <c:pt idx="3">
                  <c:v>8192x4320</c:v>
                </c:pt>
              </c:strCache>
            </c:strRef>
          </c:cat>
          <c:val>
            <c:numRef>
              <c:f>[Tiempos.ods]Hoja1!$N$5:$Q$5</c:f>
              <c:numCache>
                <c:formatCode>General</c:formatCode>
                <c:ptCount val="4"/>
                <c:pt idx="0">
                  <c:v>0.22</c:v>
                </c:pt>
                <c:pt idx="1">
                  <c:v>5.492</c:v>
                </c:pt>
                <c:pt idx="2">
                  <c:v>21.4</c:v>
                </c:pt>
                <c:pt idx="3">
                  <c:v>25.388000000000002</c:v>
                </c:pt>
              </c:numCache>
            </c:numRef>
          </c:val>
        </c:ser>
        <c:ser>
          <c:idx val="1"/>
          <c:order val="1"/>
          <c:tx>
            <c:strRef>
              <c:f>[Tiempos.ods]Hoja1!$M$6</c:f>
              <c:strCache>
                <c:ptCount val="1"/>
                <c:pt idx="0">
                  <c:v>Máquina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[Tiempos.ods]Hoja1!$N$4:$Q$4</c:f>
              <c:strCache>
                <c:ptCount val="4"/>
                <c:pt idx="0">
                  <c:v>500x667</c:v>
                </c:pt>
                <c:pt idx="1">
                  <c:v>4096x2160</c:v>
                </c:pt>
                <c:pt idx="2">
                  <c:v>7680x4320</c:v>
                </c:pt>
                <c:pt idx="3">
                  <c:v>8192x4320</c:v>
                </c:pt>
              </c:strCache>
            </c:strRef>
          </c:cat>
          <c:val>
            <c:numRef>
              <c:f>[Tiempos.ods]Hoja1!$N$6:$Q$6</c:f>
              <c:numCache>
                <c:formatCode>General</c:formatCode>
                <c:ptCount val="4"/>
                <c:pt idx="0">
                  <c:v>0.47</c:v>
                </c:pt>
                <c:pt idx="1">
                  <c:v>12.97</c:v>
                </c:pt>
                <c:pt idx="2">
                  <c:v>49.11</c:v>
                </c:pt>
                <c:pt idx="3">
                  <c:v>51.31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56696968"/>
        <c:axId val="348843288"/>
        <c:axId val="257099536"/>
      </c:bar3DChart>
      <c:catAx>
        <c:axId val="256696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48843288"/>
        <c:crosses val="autoZero"/>
        <c:auto val="1"/>
        <c:lblAlgn val="ctr"/>
        <c:lblOffset val="100"/>
        <c:noMultiLvlLbl val="0"/>
      </c:catAx>
      <c:valAx>
        <c:axId val="348843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56696968"/>
        <c:crosses val="autoZero"/>
        <c:crossBetween val="between"/>
      </c:valAx>
      <c:serAx>
        <c:axId val="2570995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48843288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 err="1">
                <a:solidFill>
                  <a:srgbClr val="FFFF00"/>
                </a:solidFill>
              </a:rPr>
              <a:t>OpenCV</a:t>
            </a:r>
            <a:r>
              <a:rPr lang="en-US" sz="2400" b="1" dirty="0">
                <a:solidFill>
                  <a:srgbClr val="FFFF00"/>
                </a:solidFill>
              </a:rPr>
              <a:t> (</a:t>
            </a:r>
            <a:r>
              <a:rPr lang="en-US" sz="2400" b="1" dirty="0" err="1">
                <a:solidFill>
                  <a:srgbClr val="FFFF00"/>
                </a:solidFill>
              </a:rPr>
              <a:t>Rango</a:t>
            </a:r>
            <a:r>
              <a:rPr lang="en-US" sz="2400" b="1" dirty="0">
                <a:solidFill>
                  <a:srgbClr val="FFFF00"/>
                </a:solidFill>
              </a:rPr>
              <a:t> 5)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rgbClr val="FFFF00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accent4">
            <a:lumMod val="20000"/>
            <a:lumOff val="80000"/>
          </a:schemeClr>
        </a:solidFill>
        <a:ln>
          <a:noFill/>
        </a:ln>
        <a:effectLst/>
        <a:sp3d/>
      </c:spPr>
    </c:floor>
    <c:sideWall>
      <c:thickness val="0"/>
      <c:spPr>
        <a:solidFill>
          <a:schemeClr val="accent4">
            <a:lumMod val="20000"/>
            <a:lumOff val="80000"/>
          </a:schemeClr>
        </a:solidFill>
        <a:ln>
          <a:noFill/>
        </a:ln>
        <a:effectLst/>
        <a:sp3d/>
      </c:spPr>
    </c:sideWall>
    <c:backWall>
      <c:thickness val="0"/>
      <c:spPr>
        <a:solidFill>
          <a:schemeClr val="accent4">
            <a:lumMod val="20000"/>
            <a:lumOff val="80000"/>
          </a:schemeClr>
        </a:solidFill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[Tiempos.ods]Hoja1!$M$9</c:f>
              <c:strCache>
                <c:ptCount val="1"/>
                <c:pt idx="0">
                  <c:v>Máquina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[Tiempos.ods]Hoja1!$N$8:$Q$8</c:f>
              <c:strCache>
                <c:ptCount val="4"/>
                <c:pt idx="0">
                  <c:v>500x667</c:v>
                </c:pt>
                <c:pt idx="1">
                  <c:v>4096x2160</c:v>
                </c:pt>
                <c:pt idx="2">
                  <c:v>7680x4320</c:v>
                </c:pt>
                <c:pt idx="3">
                  <c:v>8192x4320</c:v>
                </c:pt>
              </c:strCache>
            </c:strRef>
          </c:cat>
          <c:val>
            <c:numRef>
              <c:f>[Tiempos.ods]Hoja1!$N$9:$Q$9</c:f>
              <c:numCache>
                <c:formatCode>General</c:formatCode>
                <c:ptCount val="4"/>
                <c:pt idx="0">
                  <c:v>0.01</c:v>
                </c:pt>
                <c:pt idx="1">
                  <c:v>0.1</c:v>
                </c:pt>
                <c:pt idx="2">
                  <c:v>0.81</c:v>
                </c:pt>
                <c:pt idx="3">
                  <c:v>0.73</c:v>
                </c:pt>
              </c:numCache>
            </c:numRef>
          </c:val>
        </c:ser>
        <c:ser>
          <c:idx val="1"/>
          <c:order val="1"/>
          <c:tx>
            <c:strRef>
              <c:f>[Tiempos.ods]Hoja1!$M$10</c:f>
              <c:strCache>
                <c:ptCount val="1"/>
                <c:pt idx="0">
                  <c:v>Máquina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[Tiempos.ods]Hoja1!$N$8:$Q$8</c:f>
              <c:strCache>
                <c:ptCount val="4"/>
                <c:pt idx="0">
                  <c:v>500x667</c:v>
                </c:pt>
                <c:pt idx="1">
                  <c:v>4096x2160</c:v>
                </c:pt>
                <c:pt idx="2">
                  <c:v>7680x4320</c:v>
                </c:pt>
                <c:pt idx="3">
                  <c:v>8192x4320</c:v>
                </c:pt>
              </c:strCache>
            </c:strRef>
          </c:cat>
          <c:val>
            <c:numRef>
              <c:f>[Tiempos.ods]Hoja1!$N$10:$Q$10</c:f>
              <c:numCache>
                <c:formatCode>General</c:formatCode>
                <c:ptCount val="4"/>
                <c:pt idx="0">
                  <c:v>0.02</c:v>
                </c:pt>
                <c:pt idx="1">
                  <c:v>0.23</c:v>
                </c:pt>
                <c:pt idx="2">
                  <c:v>0.99</c:v>
                </c:pt>
                <c:pt idx="3">
                  <c:v>0.93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54920712"/>
        <c:axId val="354917968"/>
        <c:axId val="409284968"/>
      </c:bar3DChart>
      <c:catAx>
        <c:axId val="354920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4917968"/>
        <c:crosses val="autoZero"/>
        <c:auto val="1"/>
        <c:lblAlgn val="ctr"/>
        <c:lblOffset val="100"/>
        <c:noMultiLvlLbl val="0"/>
      </c:catAx>
      <c:valAx>
        <c:axId val="35491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4920712"/>
        <c:crosses val="autoZero"/>
        <c:crossBetween val="between"/>
      </c:valAx>
      <c:serAx>
        <c:axId val="4092849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4917968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r>
              <a:rPr lang="es-ES" sz="2400" b="1">
                <a:solidFill>
                  <a:srgbClr val="FFFF00"/>
                </a:solidFill>
              </a:rPr>
              <a:t>OpenCV &amp; OpenMP (Rango 5)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rgbClr val="FFFF00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accent4">
            <a:lumMod val="20000"/>
            <a:lumOff val="80000"/>
          </a:schemeClr>
        </a:solidFill>
        <a:ln>
          <a:noFill/>
        </a:ln>
        <a:effectLst/>
        <a:sp3d/>
      </c:spPr>
    </c:floor>
    <c:sideWall>
      <c:thickness val="0"/>
      <c:spPr>
        <a:solidFill>
          <a:schemeClr val="accent4">
            <a:lumMod val="20000"/>
            <a:lumOff val="80000"/>
          </a:schemeClr>
        </a:solidFill>
        <a:ln>
          <a:noFill/>
        </a:ln>
        <a:effectLst/>
        <a:sp3d/>
      </c:spPr>
    </c:sideWall>
    <c:backWall>
      <c:thickness val="0"/>
      <c:spPr>
        <a:solidFill>
          <a:schemeClr val="accent4">
            <a:lumMod val="20000"/>
            <a:lumOff val="80000"/>
          </a:schemeClr>
        </a:solidFill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[Tiempos.ods]Hoja1!$M$13</c:f>
              <c:strCache>
                <c:ptCount val="1"/>
                <c:pt idx="0">
                  <c:v>Máquina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[Tiempos.ods]Hoja1!$N$12:$Q$12</c:f>
              <c:strCache>
                <c:ptCount val="4"/>
                <c:pt idx="0">
                  <c:v>500x667</c:v>
                </c:pt>
                <c:pt idx="1">
                  <c:v>4096x2160</c:v>
                </c:pt>
                <c:pt idx="2">
                  <c:v>7680x4320</c:v>
                </c:pt>
                <c:pt idx="3">
                  <c:v>8192x4320</c:v>
                </c:pt>
              </c:strCache>
            </c:strRef>
          </c:cat>
          <c:val>
            <c:numRef>
              <c:f>[Tiempos.ods]Hoja1!$N$13:$Q$13</c:f>
              <c:numCache>
                <c:formatCode>General</c:formatCode>
                <c:ptCount val="4"/>
                <c:pt idx="0">
                  <c:v>1.7999999999999999E-2</c:v>
                </c:pt>
                <c:pt idx="1">
                  <c:v>0.25</c:v>
                </c:pt>
                <c:pt idx="2">
                  <c:v>0.84</c:v>
                </c:pt>
                <c:pt idx="3">
                  <c:v>0.65</c:v>
                </c:pt>
              </c:numCache>
            </c:numRef>
          </c:val>
        </c:ser>
        <c:ser>
          <c:idx val="1"/>
          <c:order val="1"/>
          <c:tx>
            <c:strRef>
              <c:f>[Tiempos.ods]Hoja1!$M$14</c:f>
              <c:strCache>
                <c:ptCount val="1"/>
                <c:pt idx="0">
                  <c:v>Máquina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[Tiempos.ods]Hoja1!$N$12:$Q$12</c:f>
              <c:strCache>
                <c:ptCount val="4"/>
                <c:pt idx="0">
                  <c:v>500x667</c:v>
                </c:pt>
                <c:pt idx="1">
                  <c:v>4096x2160</c:v>
                </c:pt>
                <c:pt idx="2">
                  <c:v>7680x4320</c:v>
                </c:pt>
                <c:pt idx="3">
                  <c:v>8192x4320</c:v>
                </c:pt>
              </c:strCache>
            </c:strRef>
          </c:cat>
          <c:val>
            <c:numRef>
              <c:f>[Tiempos.ods]Hoja1!$N$14:$Q$14</c:f>
              <c:numCache>
                <c:formatCode>General</c:formatCode>
                <c:ptCount val="4"/>
                <c:pt idx="0">
                  <c:v>2.3E-2</c:v>
                </c:pt>
                <c:pt idx="1">
                  <c:v>0.24</c:v>
                </c:pt>
                <c:pt idx="2">
                  <c:v>0.9</c:v>
                </c:pt>
                <c:pt idx="3">
                  <c:v>0.85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53831376"/>
        <c:axId val="353821968"/>
        <c:axId val="412172536"/>
      </c:bar3DChart>
      <c:catAx>
        <c:axId val="35383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3821968"/>
        <c:crosses val="autoZero"/>
        <c:auto val="1"/>
        <c:lblAlgn val="ctr"/>
        <c:lblOffset val="100"/>
        <c:noMultiLvlLbl val="0"/>
      </c:catAx>
      <c:valAx>
        <c:axId val="353821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3831376"/>
        <c:crosses val="autoZero"/>
        <c:crossBetween val="between"/>
      </c:valAx>
      <c:serAx>
        <c:axId val="4121725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3821968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r>
              <a:rPr lang="es-ES" sz="2400" b="1">
                <a:solidFill>
                  <a:srgbClr val="FFFF00"/>
                </a:solidFill>
              </a:rPr>
              <a:t>Magick++</a:t>
            </a:r>
            <a:r>
              <a:rPr lang="es-ES" sz="2400" b="1" baseline="0">
                <a:solidFill>
                  <a:srgbClr val="FFFF00"/>
                </a:solidFill>
              </a:rPr>
              <a:t> (Rango 25)</a:t>
            </a:r>
            <a:endParaRPr lang="es-ES" sz="2400" b="1">
              <a:solidFill>
                <a:srgbClr val="FFFF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rgbClr val="FFFF00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accent4">
            <a:lumMod val="20000"/>
            <a:lumOff val="80000"/>
          </a:schemeClr>
        </a:solidFill>
        <a:ln>
          <a:noFill/>
        </a:ln>
        <a:effectLst/>
        <a:sp3d/>
      </c:spPr>
    </c:floor>
    <c:sideWall>
      <c:thickness val="0"/>
      <c:spPr>
        <a:solidFill>
          <a:schemeClr val="accent4">
            <a:lumMod val="20000"/>
            <a:lumOff val="80000"/>
          </a:schemeClr>
        </a:solidFill>
        <a:ln>
          <a:noFill/>
        </a:ln>
        <a:effectLst/>
        <a:sp3d/>
      </c:spPr>
    </c:sideWall>
    <c:backWall>
      <c:thickness val="0"/>
      <c:spPr>
        <a:solidFill>
          <a:schemeClr val="accent4">
            <a:lumMod val="20000"/>
            <a:lumOff val="80000"/>
          </a:schemeClr>
        </a:solidFill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[Tiempos.ods]Hoja1!$S$5</c:f>
              <c:strCache>
                <c:ptCount val="1"/>
                <c:pt idx="0">
                  <c:v>Máquina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[Tiempos.ods]Hoja1!$T$4:$W$4</c:f>
              <c:strCache>
                <c:ptCount val="4"/>
                <c:pt idx="0">
                  <c:v>500x667</c:v>
                </c:pt>
                <c:pt idx="1">
                  <c:v>4096x2160</c:v>
                </c:pt>
                <c:pt idx="2">
                  <c:v>7680x4320</c:v>
                </c:pt>
                <c:pt idx="3">
                  <c:v>8192x4320</c:v>
                </c:pt>
              </c:strCache>
            </c:strRef>
          </c:cat>
          <c:val>
            <c:numRef>
              <c:f>[Tiempos.ods]Hoja1!$T$5:$W$5</c:f>
              <c:numCache>
                <c:formatCode>General</c:formatCode>
                <c:ptCount val="4"/>
                <c:pt idx="0">
                  <c:v>0.20799999999999999</c:v>
                </c:pt>
                <c:pt idx="1">
                  <c:v>5.2839999999999998</c:v>
                </c:pt>
                <c:pt idx="2">
                  <c:v>20.468</c:v>
                </c:pt>
                <c:pt idx="3">
                  <c:v>25.652000000000001</c:v>
                </c:pt>
              </c:numCache>
            </c:numRef>
          </c:val>
        </c:ser>
        <c:ser>
          <c:idx val="1"/>
          <c:order val="1"/>
          <c:tx>
            <c:strRef>
              <c:f>[Tiempos.ods]Hoja1!$S$6</c:f>
              <c:strCache>
                <c:ptCount val="1"/>
                <c:pt idx="0">
                  <c:v>Máquina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[Tiempos.ods]Hoja1!$T$4:$W$4</c:f>
              <c:strCache>
                <c:ptCount val="4"/>
                <c:pt idx="0">
                  <c:v>500x667</c:v>
                </c:pt>
                <c:pt idx="1">
                  <c:v>4096x2160</c:v>
                </c:pt>
                <c:pt idx="2">
                  <c:v>7680x4320</c:v>
                </c:pt>
                <c:pt idx="3">
                  <c:v>8192x4320</c:v>
                </c:pt>
              </c:strCache>
            </c:strRef>
          </c:cat>
          <c:val>
            <c:numRef>
              <c:f>[Tiempos.ods]Hoja1!$T$6:$W$6</c:f>
              <c:numCache>
                <c:formatCode>General</c:formatCode>
                <c:ptCount val="4"/>
                <c:pt idx="0">
                  <c:v>0.46</c:v>
                </c:pt>
                <c:pt idx="1">
                  <c:v>12.21</c:v>
                </c:pt>
                <c:pt idx="2">
                  <c:v>46.24</c:v>
                </c:pt>
                <c:pt idx="3">
                  <c:v>49.8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53185576"/>
        <c:axId val="353193808"/>
        <c:axId val="413087696"/>
      </c:bar3DChart>
      <c:catAx>
        <c:axId val="353185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3193808"/>
        <c:crosses val="autoZero"/>
        <c:auto val="1"/>
        <c:lblAlgn val="ctr"/>
        <c:lblOffset val="100"/>
        <c:noMultiLvlLbl val="0"/>
      </c:catAx>
      <c:valAx>
        <c:axId val="35319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3185576"/>
        <c:crosses val="autoZero"/>
        <c:crossBetween val="between"/>
      </c:valAx>
      <c:serAx>
        <c:axId val="413087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3193808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r>
              <a:rPr lang="es-ES" sz="2400" b="1">
                <a:solidFill>
                  <a:srgbClr val="FFFF00"/>
                </a:solidFill>
              </a:rPr>
              <a:t>OpenCV</a:t>
            </a:r>
            <a:r>
              <a:rPr lang="es-ES" sz="2400" b="1" baseline="0">
                <a:solidFill>
                  <a:srgbClr val="FFFF00"/>
                </a:solidFill>
              </a:rPr>
              <a:t> (Rango 25)</a:t>
            </a:r>
            <a:endParaRPr lang="es-ES" sz="2400" b="1">
              <a:solidFill>
                <a:srgbClr val="FFFF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rgbClr val="FFFF00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accent4">
            <a:lumMod val="20000"/>
            <a:lumOff val="80000"/>
          </a:schemeClr>
        </a:solidFill>
        <a:ln>
          <a:noFill/>
        </a:ln>
        <a:effectLst/>
        <a:sp3d/>
      </c:spPr>
    </c:floor>
    <c:sideWall>
      <c:thickness val="0"/>
      <c:spPr>
        <a:solidFill>
          <a:schemeClr val="accent4">
            <a:lumMod val="20000"/>
            <a:lumOff val="80000"/>
          </a:schemeClr>
        </a:solidFill>
        <a:ln>
          <a:noFill/>
        </a:ln>
        <a:effectLst/>
        <a:sp3d/>
      </c:spPr>
    </c:sideWall>
    <c:backWall>
      <c:thickness val="0"/>
      <c:spPr>
        <a:solidFill>
          <a:schemeClr val="accent4">
            <a:lumMod val="20000"/>
            <a:lumOff val="80000"/>
          </a:schemeClr>
        </a:solidFill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[Tiempos.ods]Hoja1!$S$9</c:f>
              <c:strCache>
                <c:ptCount val="1"/>
                <c:pt idx="0">
                  <c:v>Máquina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[Tiempos.ods]Hoja1!$T$8:$W$8</c:f>
              <c:strCache>
                <c:ptCount val="4"/>
                <c:pt idx="0">
                  <c:v>500x667</c:v>
                </c:pt>
                <c:pt idx="1">
                  <c:v>4096x2160</c:v>
                </c:pt>
                <c:pt idx="2">
                  <c:v>7680x4320</c:v>
                </c:pt>
                <c:pt idx="3">
                  <c:v>8192x4320</c:v>
                </c:pt>
              </c:strCache>
            </c:strRef>
          </c:cat>
          <c:val>
            <c:numRef>
              <c:f>[Tiempos.ods]Hoja1!$T$9:$W$9</c:f>
              <c:numCache>
                <c:formatCode>General</c:formatCode>
                <c:ptCount val="4"/>
                <c:pt idx="0">
                  <c:v>8.0000000000000002E-3</c:v>
                </c:pt>
                <c:pt idx="1">
                  <c:v>0.18</c:v>
                </c:pt>
                <c:pt idx="2">
                  <c:v>0.81</c:v>
                </c:pt>
                <c:pt idx="3">
                  <c:v>0.82</c:v>
                </c:pt>
              </c:numCache>
            </c:numRef>
          </c:val>
        </c:ser>
        <c:ser>
          <c:idx val="1"/>
          <c:order val="1"/>
          <c:tx>
            <c:strRef>
              <c:f>[Tiempos.ods]Hoja1!$S$10</c:f>
              <c:strCache>
                <c:ptCount val="1"/>
                <c:pt idx="0">
                  <c:v>Máquina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[Tiempos.ods]Hoja1!$T$8:$W$8</c:f>
              <c:strCache>
                <c:ptCount val="4"/>
                <c:pt idx="0">
                  <c:v>500x667</c:v>
                </c:pt>
                <c:pt idx="1">
                  <c:v>4096x2160</c:v>
                </c:pt>
                <c:pt idx="2">
                  <c:v>7680x4320</c:v>
                </c:pt>
                <c:pt idx="3">
                  <c:v>8192x4320</c:v>
                </c:pt>
              </c:strCache>
            </c:strRef>
          </c:cat>
          <c:val>
            <c:numRef>
              <c:f>[Tiempos.ods]Hoja1!$T$10:$W$10</c:f>
              <c:numCache>
                <c:formatCode>General</c:formatCode>
                <c:ptCount val="4"/>
                <c:pt idx="0">
                  <c:v>0.01</c:v>
                </c:pt>
                <c:pt idx="1">
                  <c:v>0.21</c:v>
                </c:pt>
                <c:pt idx="2">
                  <c:v>0.95</c:v>
                </c:pt>
                <c:pt idx="3">
                  <c:v>0.87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48389136"/>
        <c:axId val="353822360"/>
        <c:axId val="407070592"/>
      </c:bar3DChart>
      <c:catAx>
        <c:axId val="34838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3822360"/>
        <c:crosses val="autoZero"/>
        <c:auto val="1"/>
        <c:lblAlgn val="ctr"/>
        <c:lblOffset val="100"/>
        <c:noMultiLvlLbl val="0"/>
      </c:catAx>
      <c:valAx>
        <c:axId val="35382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48389136"/>
        <c:crosses val="autoZero"/>
        <c:crossBetween val="between"/>
      </c:valAx>
      <c:serAx>
        <c:axId val="407070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3822360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r>
              <a:rPr lang="es-ES" sz="2400" b="1">
                <a:solidFill>
                  <a:srgbClr val="FFFF00"/>
                </a:solidFill>
              </a:rPr>
              <a:t>OpenCV &amp; OpenMP (Rango 25)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rgbClr val="FFFF00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accent4">
            <a:lumMod val="20000"/>
            <a:lumOff val="80000"/>
          </a:schemeClr>
        </a:solidFill>
        <a:ln>
          <a:noFill/>
        </a:ln>
        <a:effectLst/>
        <a:sp3d/>
      </c:spPr>
    </c:floor>
    <c:sideWall>
      <c:thickness val="0"/>
      <c:spPr>
        <a:solidFill>
          <a:schemeClr val="accent4">
            <a:lumMod val="20000"/>
            <a:lumOff val="80000"/>
          </a:schemeClr>
        </a:solidFill>
        <a:ln>
          <a:noFill/>
        </a:ln>
        <a:effectLst/>
        <a:sp3d/>
      </c:spPr>
    </c:sideWall>
    <c:backWall>
      <c:thickness val="0"/>
      <c:spPr>
        <a:solidFill>
          <a:schemeClr val="accent4">
            <a:lumMod val="20000"/>
            <a:lumOff val="80000"/>
          </a:schemeClr>
        </a:solidFill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[Tiempos.ods]Hoja1!$S$13</c:f>
              <c:strCache>
                <c:ptCount val="1"/>
                <c:pt idx="0">
                  <c:v>Máquina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[Tiempos.ods]Hoja1!$T$12:$W$12</c:f>
              <c:strCache>
                <c:ptCount val="4"/>
                <c:pt idx="0">
                  <c:v>500x667</c:v>
                </c:pt>
                <c:pt idx="1">
                  <c:v>4096x2160</c:v>
                </c:pt>
                <c:pt idx="2">
                  <c:v>7680x4320</c:v>
                </c:pt>
                <c:pt idx="3">
                  <c:v>8192x4320</c:v>
                </c:pt>
              </c:strCache>
            </c:strRef>
          </c:cat>
          <c:val>
            <c:numRef>
              <c:f>[Tiempos.ods]Hoja1!$T$13:$W$13</c:f>
              <c:numCache>
                <c:formatCode>General</c:formatCode>
                <c:ptCount val="4"/>
                <c:pt idx="0">
                  <c:v>0.18</c:v>
                </c:pt>
                <c:pt idx="1">
                  <c:v>0.22</c:v>
                </c:pt>
                <c:pt idx="2">
                  <c:v>0.76</c:v>
                </c:pt>
                <c:pt idx="3">
                  <c:v>0.72</c:v>
                </c:pt>
              </c:numCache>
            </c:numRef>
          </c:val>
        </c:ser>
        <c:ser>
          <c:idx val="1"/>
          <c:order val="1"/>
          <c:tx>
            <c:strRef>
              <c:f>[Tiempos.ods]Hoja1!$S$14</c:f>
              <c:strCache>
                <c:ptCount val="1"/>
                <c:pt idx="0">
                  <c:v>Máquina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[Tiempos.ods]Hoja1!$T$12:$W$12</c:f>
              <c:strCache>
                <c:ptCount val="4"/>
                <c:pt idx="0">
                  <c:v>500x667</c:v>
                </c:pt>
                <c:pt idx="1">
                  <c:v>4096x2160</c:v>
                </c:pt>
                <c:pt idx="2">
                  <c:v>7680x4320</c:v>
                </c:pt>
                <c:pt idx="3">
                  <c:v>8192x4320</c:v>
                </c:pt>
              </c:strCache>
            </c:strRef>
          </c:cat>
          <c:val>
            <c:numRef>
              <c:f>[Tiempos.ods]Hoja1!$T$14:$W$14</c:f>
              <c:numCache>
                <c:formatCode>General</c:formatCode>
                <c:ptCount val="4"/>
                <c:pt idx="0">
                  <c:v>0.2</c:v>
                </c:pt>
                <c:pt idx="1">
                  <c:v>0.28999999999999998</c:v>
                </c:pt>
                <c:pt idx="2">
                  <c:v>0.79</c:v>
                </c:pt>
                <c:pt idx="3">
                  <c:v>0.75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53827064"/>
        <c:axId val="353833336"/>
        <c:axId val="409284120"/>
      </c:bar3DChart>
      <c:catAx>
        <c:axId val="353827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3833336"/>
        <c:crosses val="autoZero"/>
        <c:auto val="1"/>
        <c:lblAlgn val="ctr"/>
        <c:lblOffset val="100"/>
        <c:noMultiLvlLbl val="0"/>
      </c:catAx>
      <c:valAx>
        <c:axId val="353833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3827064"/>
        <c:crosses val="autoZero"/>
        <c:crossBetween val="between"/>
      </c:valAx>
      <c:serAx>
        <c:axId val="4092841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3833336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r>
              <a:rPr lang="es-ES" sz="2400" b="1">
                <a:solidFill>
                  <a:srgbClr val="FFFF00"/>
                </a:solidFill>
              </a:rPr>
              <a:t>Magick++ vs. OpenCV (Rango 5)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rgbClr val="FFFF00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accent4">
            <a:lumMod val="20000"/>
            <a:lumOff val="80000"/>
          </a:schemeClr>
        </a:solidFill>
        <a:ln>
          <a:noFill/>
        </a:ln>
        <a:effectLst/>
        <a:sp3d/>
      </c:spPr>
    </c:floor>
    <c:sideWall>
      <c:thickness val="0"/>
      <c:spPr>
        <a:solidFill>
          <a:schemeClr val="accent4">
            <a:lumMod val="20000"/>
            <a:lumOff val="80000"/>
          </a:schemeClr>
        </a:solidFill>
        <a:ln>
          <a:noFill/>
        </a:ln>
        <a:effectLst/>
        <a:sp3d/>
      </c:spPr>
    </c:sideWall>
    <c:backWall>
      <c:thickness val="0"/>
      <c:spPr>
        <a:solidFill>
          <a:schemeClr val="accent4">
            <a:lumMod val="20000"/>
            <a:lumOff val="80000"/>
          </a:schemeClr>
        </a:solidFill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[Tiempos.ods]Hoja1!$Y$17</c:f>
              <c:strCache>
                <c:ptCount val="1"/>
                <c:pt idx="0">
                  <c:v>Magick++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[Tiempos.ods]Hoja1!$Z$16:$AC$16</c:f>
              <c:strCache>
                <c:ptCount val="4"/>
                <c:pt idx="0">
                  <c:v>500x667</c:v>
                </c:pt>
                <c:pt idx="1">
                  <c:v>4096x2160</c:v>
                </c:pt>
                <c:pt idx="2">
                  <c:v>7680x4320</c:v>
                </c:pt>
                <c:pt idx="3">
                  <c:v>8192x4320</c:v>
                </c:pt>
              </c:strCache>
            </c:strRef>
          </c:cat>
          <c:val>
            <c:numRef>
              <c:f>[Tiempos.ods]Hoja1!$Z$17:$AC$17</c:f>
              <c:numCache>
                <c:formatCode>General</c:formatCode>
                <c:ptCount val="4"/>
                <c:pt idx="0">
                  <c:v>0.22</c:v>
                </c:pt>
                <c:pt idx="1">
                  <c:v>5.492</c:v>
                </c:pt>
                <c:pt idx="2">
                  <c:v>21.4</c:v>
                </c:pt>
                <c:pt idx="3">
                  <c:v>25.388000000000002</c:v>
                </c:pt>
              </c:numCache>
            </c:numRef>
          </c:val>
        </c:ser>
        <c:ser>
          <c:idx val="1"/>
          <c:order val="1"/>
          <c:tx>
            <c:strRef>
              <c:f>[Tiempos.ods]Hoja1!$Y$18</c:f>
              <c:strCache>
                <c:ptCount val="1"/>
                <c:pt idx="0">
                  <c:v>OpenCV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[Tiempos.ods]Hoja1!$Z$16:$AC$16</c:f>
              <c:strCache>
                <c:ptCount val="4"/>
                <c:pt idx="0">
                  <c:v>500x667</c:v>
                </c:pt>
                <c:pt idx="1">
                  <c:v>4096x2160</c:v>
                </c:pt>
                <c:pt idx="2">
                  <c:v>7680x4320</c:v>
                </c:pt>
                <c:pt idx="3">
                  <c:v>8192x4320</c:v>
                </c:pt>
              </c:strCache>
            </c:strRef>
          </c:cat>
          <c:val>
            <c:numRef>
              <c:f>[Tiempos.ods]Hoja1!$Z$18:$AC$18</c:f>
              <c:numCache>
                <c:formatCode>General</c:formatCode>
                <c:ptCount val="4"/>
                <c:pt idx="0">
                  <c:v>0.01</c:v>
                </c:pt>
                <c:pt idx="1">
                  <c:v>0.1</c:v>
                </c:pt>
                <c:pt idx="2">
                  <c:v>0.81</c:v>
                </c:pt>
                <c:pt idx="3">
                  <c:v>0.73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11079152"/>
        <c:axId val="411081896"/>
        <c:axId val="418926600"/>
      </c:bar3DChart>
      <c:catAx>
        <c:axId val="41107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11081896"/>
        <c:crosses val="autoZero"/>
        <c:auto val="1"/>
        <c:lblAlgn val="ctr"/>
        <c:lblOffset val="100"/>
        <c:noMultiLvlLbl val="0"/>
      </c:catAx>
      <c:valAx>
        <c:axId val="411081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11079152"/>
        <c:crosses val="autoZero"/>
        <c:crossBetween val="between"/>
      </c:valAx>
      <c:serAx>
        <c:axId val="4189266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11081896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r>
              <a:rPr lang="en-US" sz="2400" b="1">
                <a:solidFill>
                  <a:srgbClr val="FFFF00"/>
                </a:solidFill>
              </a:rPr>
              <a:t>OpenCV vs. OpenCV &amp; OpenMP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rgbClr val="FFFF00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accent4">
            <a:lumMod val="20000"/>
            <a:lumOff val="80000"/>
          </a:schemeClr>
        </a:solidFill>
        <a:ln>
          <a:noFill/>
        </a:ln>
        <a:effectLst/>
        <a:sp3d/>
      </c:spPr>
    </c:floor>
    <c:sideWall>
      <c:thickness val="0"/>
      <c:spPr>
        <a:solidFill>
          <a:schemeClr val="accent4">
            <a:lumMod val="20000"/>
            <a:lumOff val="80000"/>
          </a:schemeClr>
        </a:solidFill>
        <a:ln>
          <a:noFill/>
        </a:ln>
        <a:effectLst/>
        <a:sp3d/>
      </c:spPr>
    </c:sideWall>
    <c:backWall>
      <c:thickness val="0"/>
      <c:spPr>
        <a:solidFill>
          <a:schemeClr val="accent4">
            <a:lumMod val="20000"/>
            <a:lumOff val="80000"/>
          </a:schemeClr>
        </a:solidFill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[Tiempos.ods]Hoja1!$Y$36</c:f>
              <c:strCache>
                <c:ptCount val="1"/>
                <c:pt idx="0">
                  <c:v>OpenCV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[Tiempos.ods]Hoja1!$Z$35:$AC$35</c:f>
              <c:strCache>
                <c:ptCount val="4"/>
                <c:pt idx="0">
                  <c:v>500x667</c:v>
                </c:pt>
                <c:pt idx="1">
                  <c:v>4096x2160</c:v>
                </c:pt>
                <c:pt idx="2">
                  <c:v>7680x4320</c:v>
                </c:pt>
                <c:pt idx="3">
                  <c:v>8192x4320</c:v>
                </c:pt>
              </c:strCache>
            </c:strRef>
          </c:cat>
          <c:val>
            <c:numRef>
              <c:f>[Tiempos.ods]Hoja1!$Z$36:$AC$36</c:f>
              <c:numCache>
                <c:formatCode>General</c:formatCode>
                <c:ptCount val="4"/>
                <c:pt idx="0">
                  <c:v>0.01</c:v>
                </c:pt>
                <c:pt idx="1">
                  <c:v>0.1</c:v>
                </c:pt>
                <c:pt idx="2">
                  <c:v>0.81</c:v>
                </c:pt>
                <c:pt idx="3">
                  <c:v>0.73</c:v>
                </c:pt>
              </c:numCache>
            </c:numRef>
          </c:val>
        </c:ser>
        <c:ser>
          <c:idx val="1"/>
          <c:order val="1"/>
          <c:tx>
            <c:strRef>
              <c:f>[Tiempos.ods]Hoja1!$Y$37</c:f>
              <c:strCache>
                <c:ptCount val="1"/>
                <c:pt idx="0">
                  <c:v>OpenCV &amp; OpenMP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[Tiempos.ods]Hoja1!$Z$35:$AC$35</c:f>
              <c:strCache>
                <c:ptCount val="4"/>
                <c:pt idx="0">
                  <c:v>500x667</c:v>
                </c:pt>
                <c:pt idx="1">
                  <c:v>4096x2160</c:v>
                </c:pt>
                <c:pt idx="2">
                  <c:v>7680x4320</c:v>
                </c:pt>
                <c:pt idx="3">
                  <c:v>8192x4320</c:v>
                </c:pt>
              </c:strCache>
            </c:strRef>
          </c:cat>
          <c:val>
            <c:numRef>
              <c:f>[Tiempos.ods]Hoja1!$Z$37:$AC$37</c:f>
              <c:numCache>
                <c:formatCode>General</c:formatCode>
                <c:ptCount val="4"/>
                <c:pt idx="0">
                  <c:v>1.7999999999999999E-2</c:v>
                </c:pt>
                <c:pt idx="1">
                  <c:v>0.25</c:v>
                </c:pt>
                <c:pt idx="2">
                  <c:v>0.84</c:v>
                </c:pt>
                <c:pt idx="3">
                  <c:v>0.65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06873408"/>
        <c:axId val="406878504"/>
        <c:axId val="0"/>
      </c:bar3DChart>
      <c:catAx>
        <c:axId val="40687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06878504"/>
        <c:crosses val="autoZero"/>
        <c:auto val="1"/>
        <c:lblAlgn val="ctr"/>
        <c:lblOffset val="100"/>
        <c:noMultiLvlLbl val="0"/>
      </c:catAx>
      <c:valAx>
        <c:axId val="406878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0687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solidFill>
          <a:schemeClr val="accent4">
            <a:lumMod val="20000"/>
            <a:lumOff val="80000"/>
          </a:schemeClr>
        </a:solidFill>
        <a:ln>
          <a:noFill/>
        </a:ln>
        <a:effectLst/>
        <a:sp3d/>
      </c:spPr>
    </c:floor>
    <c:sideWall>
      <c:thickness val="0"/>
      <c:spPr>
        <a:solidFill>
          <a:schemeClr val="accent4">
            <a:lumMod val="20000"/>
            <a:lumOff val="80000"/>
          </a:schemeClr>
        </a:solidFill>
        <a:ln>
          <a:noFill/>
        </a:ln>
        <a:effectLst/>
        <a:sp3d/>
      </c:spPr>
    </c:sideWall>
    <c:backWall>
      <c:thickness val="0"/>
      <c:spPr>
        <a:solidFill>
          <a:schemeClr val="accent4">
            <a:lumMod val="20000"/>
            <a:lumOff val="80000"/>
          </a:schemeClr>
        </a:solidFill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[Tiempos.ods]Hoja1!$AE$21</c:f>
              <c:strCache>
                <c:ptCount val="1"/>
                <c:pt idx="0">
                  <c:v>Máquina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[Tiempos.ods]Hoja1!$AF$20:$AH$20</c:f>
              <c:strCache>
                <c:ptCount val="3"/>
                <c:pt idx="0">
                  <c:v>Sin OpenMP</c:v>
                </c:pt>
                <c:pt idx="1">
                  <c:v>Subsector</c:v>
                </c:pt>
                <c:pt idx="2">
                  <c:v>Imágenes</c:v>
                </c:pt>
              </c:strCache>
            </c:strRef>
          </c:cat>
          <c:val>
            <c:numRef>
              <c:f>[Tiempos.ods]Hoja1!$AF$21:$AH$21</c:f>
              <c:numCache>
                <c:formatCode>General</c:formatCode>
                <c:ptCount val="3"/>
                <c:pt idx="0">
                  <c:v>8.4299160000000004</c:v>
                </c:pt>
                <c:pt idx="1">
                  <c:v>8.4279899999999994</c:v>
                </c:pt>
                <c:pt idx="2">
                  <c:v>8.4269599999999993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256122728"/>
        <c:axId val="413154928"/>
        <c:axId val="0"/>
      </c:bar3DChart>
      <c:catAx>
        <c:axId val="256122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13154928"/>
        <c:crosses val="autoZero"/>
        <c:auto val="1"/>
        <c:lblAlgn val="ctr"/>
        <c:lblOffset val="100"/>
        <c:noMultiLvlLbl val="0"/>
      </c:catAx>
      <c:valAx>
        <c:axId val="41315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56122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471-9676-4A93-8E0D-B9035BC9C9CE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887A-6A3E-48B2-8FD3-7DFEDC02AD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54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471-9676-4A93-8E0D-B9035BC9C9CE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887A-6A3E-48B2-8FD3-7DFEDC02AD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89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471-9676-4A93-8E0D-B9035BC9C9CE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887A-6A3E-48B2-8FD3-7DFEDC02AD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17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471-9676-4A93-8E0D-B9035BC9C9CE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887A-6A3E-48B2-8FD3-7DFEDC02AD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0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471-9676-4A93-8E0D-B9035BC9C9CE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887A-6A3E-48B2-8FD3-7DFEDC02AD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697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471-9676-4A93-8E0D-B9035BC9C9CE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887A-6A3E-48B2-8FD3-7DFEDC02AD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850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471-9676-4A93-8E0D-B9035BC9C9CE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887A-6A3E-48B2-8FD3-7DFEDC02AD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02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471-9676-4A93-8E0D-B9035BC9C9CE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887A-6A3E-48B2-8FD3-7DFEDC02AD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63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471-9676-4A93-8E0D-B9035BC9C9CE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887A-6A3E-48B2-8FD3-7DFEDC02AD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16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471-9676-4A93-8E0D-B9035BC9C9CE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887A-6A3E-48B2-8FD3-7DFEDC02AD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89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471-9676-4A93-8E0D-B9035BC9C9CE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887A-6A3E-48B2-8FD3-7DFEDC02AD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61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7A471-9676-4A93-8E0D-B9035BC9C9CE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2887A-6A3E-48B2-8FD3-7DFEDC02AD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08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75388"/>
            <a:ext cx="9144000" cy="2387600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Orbitron" panose="02000000000000000000" pitchFamily="2" charset="0"/>
              </a:rPr>
              <a:t>Práctica 3</a:t>
            </a:r>
            <a:br>
              <a:rPr lang="es-ES" b="1" dirty="0" smtClean="0">
                <a:solidFill>
                  <a:schemeClr val="bg1"/>
                </a:solidFill>
                <a:latin typeface="Orbitron" panose="02000000000000000000" pitchFamily="2" charset="0"/>
              </a:rPr>
            </a:br>
            <a:r>
              <a:rPr lang="es-ES" sz="4400" b="1" dirty="0" err="1" smtClean="0">
                <a:solidFill>
                  <a:schemeClr val="bg1"/>
                </a:solidFill>
                <a:latin typeface="Orbitron" panose="02000000000000000000" pitchFamily="2" charset="0"/>
              </a:rPr>
              <a:t>Paralelización</a:t>
            </a:r>
            <a:endParaRPr lang="es-ES" b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0376"/>
            <a:ext cx="9144000" cy="1655762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Pablo Requena González</a:t>
            </a:r>
          </a:p>
          <a:p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Marcos González Verdú</a:t>
            </a:r>
          </a:p>
          <a:p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Vicente Martín Rueda</a:t>
            </a: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5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940"/>
            <a:ext cx="12192000" cy="6429375"/>
          </a:xfrm>
        </p:spPr>
      </p:pic>
    </p:spTree>
    <p:extLst>
      <p:ext uri="{BB962C8B-B14F-4D97-AF65-F5344CB8AC3E}">
        <p14:creationId xmlns:p14="http://schemas.microsoft.com/office/powerpoint/2010/main" val="179141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b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553897"/>
              </p:ext>
            </p:extLst>
          </p:nvPr>
        </p:nvGraphicFramePr>
        <p:xfrm>
          <a:off x="0" y="2"/>
          <a:ext cx="12341218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3000"/>
                <a:gridCol w="787124"/>
                <a:gridCol w="798407"/>
                <a:gridCol w="798407"/>
                <a:gridCol w="798407"/>
                <a:gridCol w="798407"/>
                <a:gridCol w="798407"/>
                <a:gridCol w="823357"/>
                <a:gridCol w="823357"/>
                <a:gridCol w="823357"/>
                <a:gridCol w="848897"/>
                <a:gridCol w="797817"/>
                <a:gridCol w="738917"/>
                <a:gridCol w="823357"/>
              </a:tblGrid>
              <a:tr h="11430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u="none" strike="noStrike" dirty="0">
                          <a:effectLst/>
                        </a:rPr>
                        <a:t>i5-M460 2,53GHz 4GB RAM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u="none" strike="noStrike" dirty="0">
                          <a:effectLst/>
                        </a:rPr>
                        <a:t>Tamaño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s-ES" sz="1600" b="1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es-ES" sz="1600" b="1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s-ES" sz="1600" b="1" i="0" u="none" strike="noStrike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es-ES" sz="1600" b="1" i="0" u="none" strike="noStrike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  <a:endParaRPr lang="es-E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25</a:t>
                      </a:r>
                      <a:endParaRPr lang="es-ES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50</a:t>
                      </a:r>
                      <a:endParaRPr lang="es-ES" sz="1600" b="1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100</a:t>
                      </a:r>
                      <a:endParaRPr lang="es-ES" sz="1600" b="1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 smtClean="0">
                          <a:effectLst/>
                        </a:rPr>
                        <a:t>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</a:rPr>
                        <a:t>50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</a:rPr>
                        <a:t>100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u="none" strike="noStrike">
                          <a:effectLst/>
                        </a:rPr>
                        <a:t>fea.jpg</a:t>
                      </a:r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u="none" strike="noStrike" dirty="0">
                          <a:effectLst/>
                        </a:rPr>
                        <a:t>500x667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0,22</a:t>
                      </a:r>
                      <a:endParaRPr lang="es-ES" sz="1600" b="0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0,208</a:t>
                      </a:r>
                      <a:endParaRPr lang="es-ES" sz="1600" b="0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0,212</a:t>
                      </a:r>
                      <a:endParaRPr lang="es-ES" sz="1600" b="0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0,204</a:t>
                      </a:r>
                      <a:endParaRPr lang="es-ES" sz="1600" b="0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0,48</a:t>
                      </a:r>
                      <a:endParaRPr lang="es-ES" sz="16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0,47</a:t>
                      </a:r>
                      <a:endParaRPr lang="es-ES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0,47</a:t>
                      </a:r>
                      <a:endParaRPr lang="es-ES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0,42</a:t>
                      </a:r>
                      <a:endParaRPr lang="es-ES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0,47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0,46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</a:rPr>
                        <a:t>0,46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</a:rPr>
                        <a:t>0,48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u="none" strike="noStrike">
                          <a:effectLst/>
                        </a:rPr>
                        <a:t>pajaro4k</a:t>
                      </a:r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u="none" strike="noStrike">
                          <a:effectLst/>
                        </a:rPr>
                        <a:t>4096x2160</a:t>
                      </a:r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rgbClr val="FF0000"/>
                          </a:solidFill>
                          <a:effectLst/>
                        </a:rPr>
                        <a:t>5,492</a:t>
                      </a:r>
                      <a:endParaRPr lang="es-ES" sz="1600" b="0" i="0" u="none" strike="noStrike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rgbClr val="FF0000"/>
                          </a:solidFill>
                          <a:effectLst/>
                        </a:rPr>
                        <a:t>5,284</a:t>
                      </a:r>
                      <a:endParaRPr lang="es-ES" sz="1600" b="0" i="0" u="none" strike="noStrike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5,208</a:t>
                      </a:r>
                      <a:endParaRPr lang="es-ES" sz="1600" b="0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5,504</a:t>
                      </a:r>
                      <a:endParaRPr lang="es-ES" sz="1600" b="0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12,66</a:t>
                      </a:r>
                      <a:endParaRPr lang="es-ES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12,01</a:t>
                      </a:r>
                      <a:endParaRPr lang="es-ES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11,86</a:t>
                      </a:r>
                      <a:endParaRPr lang="es-ES" sz="16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19,96</a:t>
                      </a:r>
                      <a:endParaRPr lang="es-ES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12,97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</a:rPr>
                        <a:t>12,21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12,14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12,54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u="none" strike="noStrike">
                          <a:effectLst/>
                        </a:rPr>
                        <a:t>car8k</a:t>
                      </a:r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u="none" strike="noStrike">
                          <a:effectLst/>
                        </a:rPr>
                        <a:t>7680x4320</a:t>
                      </a:r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rgbClr val="FF0000"/>
                          </a:solidFill>
                          <a:effectLst/>
                        </a:rPr>
                        <a:t>21,4</a:t>
                      </a:r>
                      <a:endParaRPr lang="es-ES" sz="1600" b="0" i="0" u="none" strike="noStrike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rgbClr val="FF0000"/>
                          </a:solidFill>
                          <a:effectLst/>
                        </a:rPr>
                        <a:t>20,468</a:t>
                      </a:r>
                      <a:endParaRPr lang="es-ES" sz="1600" b="0" i="0" u="none" strike="noStrike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20,592</a:t>
                      </a:r>
                      <a:endParaRPr lang="es-ES" sz="1600" b="0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20,712</a:t>
                      </a:r>
                      <a:endParaRPr lang="es-ES" sz="1600" b="0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48,82</a:t>
                      </a:r>
                      <a:endParaRPr lang="es-ES" sz="16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45,36</a:t>
                      </a:r>
                      <a:endParaRPr lang="es-ES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44,552</a:t>
                      </a:r>
                      <a:endParaRPr lang="es-ES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41,326</a:t>
                      </a:r>
                      <a:endParaRPr lang="es-ES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49,11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46,24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</a:rPr>
                        <a:t>45,84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47,92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u="none" strike="noStrike">
                          <a:effectLst/>
                        </a:rPr>
                        <a:t>earth8k</a:t>
                      </a:r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u="none" strike="noStrike">
                          <a:effectLst/>
                        </a:rPr>
                        <a:t>8192x4320</a:t>
                      </a:r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rgbClr val="FF0000"/>
                          </a:solidFill>
                          <a:effectLst/>
                        </a:rPr>
                        <a:t>25,388</a:t>
                      </a:r>
                      <a:endParaRPr lang="es-ES" sz="1600" b="0" i="0" u="none" strike="noStrike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rgbClr val="FF0000"/>
                          </a:solidFill>
                          <a:effectLst/>
                        </a:rPr>
                        <a:t>25,652</a:t>
                      </a:r>
                      <a:endParaRPr lang="es-ES" sz="1600" b="0" i="0" u="none" strike="noStrike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26,856</a:t>
                      </a:r>
                      <a:endParaRPr lang="es-ES" sz="1600" b="0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28,539</a:t>
                      </a:r>
                      <a:endParaRPr lang="es-ES" sz="1600" b="0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50,77</a:t>
                      </a:r>
                      <a:endParaRPr lang="es-ES" sz="16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50,77</a:t>
                      </a:r>
                      <a:endParaRPr lang="es-ES" sz="16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49,11</a:t>
                      </a:r>
                      <a:endParaRPr lang="es-ES" sz="16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57,078</a:t>
                      </a:r>
                      <a:endParaRPr lang="es-ES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51,31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49,8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48,38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51,3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u="none" strike="noStrike" dirty="0">
                          <a:effectLst/>
                        </a:rPr>
                        <a:t>Total Programa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u="none" strike="noStrike" dirty="0">
                          <a:effectLst/>
                        </a:rPr>
                        <a:t> 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rgbClr val="FF0000"/>
                          </a:solidFill>
                          <a:effectLst/>
                        </a:rPr>
                        <a:t>52,504</a:t>
                      </a:r>
                      <a:endParaRPr lang="es-ES" sz="1600" b="0" i="0" u="none" strike="noStrike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rgbClr val="FF0000"/>
                          </a:solidFill>
                          <a:effectLst/>
                        </a:rPr>
                        <a:t>51,616</a:t>
                      </a:r>
                      <a:endParaRPr lang="es-ES" sz="1600" b="0" i="0" u="none" strike="noStrike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rgbClr val="FF0000"/>
                          </a:solidFill>
                          <a:effectLst/>
                        </a:rPr>
                        <a:t>52,868</a:t>
                      </a:r>
                      <a:endParaRPr lang="es-ES" sz="1600" b="0" i="0" u="none" strike="noStrike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54,956</a:t>
                      </a:r>
                      <a:endParaRPr lang="es-ES" sz="1600" b="0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112,73</a:t>
                      </a:r>
                      <a:endParaRPr lang="es-ES" sz="16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108,61</a:t>
                      </a:r>
                      <a:endParaRPr lang="es-ES" sz="16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105,992</a:t>
                      </a:r>
                      <a:endParaRPr lang="es-ES" sz="16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118,784</a:t>
                      </a:r>
                      <a:endParaRPr lang="es-ES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</a:rPr>
                        <a:t>113,863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>
                          <a:effectLst/>
                        </a:rPr>
                        <a:t>108,713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106,826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112,237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5921" marR="5921" marT="592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75054" y="365125"/>
            <a:ext cx="3278746" cy="1325563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Orbitron" panose="02000000000000000000" pitchFamily="2" charset="0"/>
              </a:rPr>
              <a:t>Tiempos</a:t>
            </a:r>
            <a:endParaRPr lang="es-ES" b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33"/>
            <a:ext cx="8035569" cy="5791746"/>
          </a:xfrm>
          <a:prstGeom prst="rect">
            <a:avLst/>
          </a:prstGeom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68491"/>
              </p:ext>
            </p:extLst>
          </p:nvPr>
        </p:nvGraphicFramePr>
        <p:xfrm>
          <a:off x="8332629" y="2263507"/>
          <a:ext cx="3618965" cy="3210016"/>
        </p:xfrm>
        <a:graphic>
          <a:graphicData uri="http://schemas.openxmlformats.org/drawingml/2006/table">
            <a:tbl>
              <a:tblPr firstRow="1" firstCol="1" bandRow="1"/>
              <a:tblGrid>
                <a:gridCol w="808462"/>
                <a:gridCol w="910279"/>
                <a:gridCol w="1001020"/>
                <a:gridCol w="899204"/>
              </a:tblGrid>
              <a:tr h="8025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Procesador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Ciclos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8025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Máquina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i5-M460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GB SDRAM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2,53Ghz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25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Máquina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i7-3630QM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GB DDR3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2,40GHz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25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Máquina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GB RAM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2.40GHz x8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2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9246" y="365125"/>
            <a:ext cx="3979572" cy="3305354"/>
          </a:xfrm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Orbitron" panose="02000000000000000000" pitchFamily="2" charset="0"/>
              </a:rPr>
              <a:t>Que vamos a paralelizar</a:t>
            </a:r>
            <a:endParaRPr lang="es-ES" b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9246" y="4134119"/>
            <a:ext cx="3630769" cy="2274664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Las llamadas del calculo de las medias del color.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0"/>
            <a:ext cx="7610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8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Orbitron" panose="02000000000000000000" pitchFamily="2" charset="0"/>
              </a:rPr>
              <a:t>¿Qué es </a:t>
            </a:r>
            <a:r>
              <a:rPr lang="es-ES" b="1" dirty="0" err="1" smtClean="0">
                <a:solidFill>
                  <a:schemeClr val="bg1"/>
                </a:solidFill>
                <a:latin typeface="Orbitron" panose="02000000000000000000" pitchFamily="2" charset="0"/>
              </a:rPr>
              <a:t>OpenMP</a:t>
            </a:r>
            <a:r>
              <a:rPr lang="es-ES" b="1" dirty="0" smtClean="0">
                <a:solidFill>
                  <a:schemeClr val="bg1"/>
                </a:solidFill>
                <a:latin typeface="Orbitron" panose="02000000000000000000" pitchFamily="2" charset="0"/>
              </a:rPr>
              <a:t>?</a:t>
            </a:r>
            <a:endParaRPr lang="es-ES" b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Es una API para la programación multiproceso.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Permite añadir concurrencia en C/C++ y Fortran.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Estable, portable y escalable.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Desde </a:t>
            </a:r>
            <a:r>
              <a:rPr lang="es-ES" dirty="0" err="1" smtClean="0">
                <a:solidFill>
                  <a:schemeClr val="bg1"/>
                </a:solidFill>
                <a:latin typeface="Orbitron" panose="02000000000000000000" pitchFamily="2" charset="0"/>
              </a:rPr>
              <a:t>PC’s</a:t>
            </a: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 de casa a supercomputadores</a:t>
            </a: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17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Orbitron" panose="02000000000000000000" pitchFamily="2" charset="0"/>
              </a:rPr>
              <a:t>Pruebas de rendimiento</a:t>
            </a:r>
            <a:endParaRPr lang="es-ES" b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Rango 5</a:t>
            </a:r>
          </a:p>
          <a:p>
            <a:pPr lvl="1"/>
            <a:r>
              <a:rPr lang="es-ES" dirty="0" err="1" smtClean="0">
                <a:solidFill>
                  <a:schemeClr val="bg1"/>
                </a:solidFill>
                <a:latin typeface="Orbitron" panose="02000000000000000000" pitchFamily="2" charset="0"/>
              </a:rPr>
              <a:t>Magick</a:t>
            </a: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++ (</a:t>
            </a:r>
            <a:r>
              <a:rPr lang="es-ES" dirty="0" err="1" smtClean="0">
                <a:solidFill>
                  <a:schemeClr val="bg1"/>
                </a:solidFill>
                <a:latin typeface="Orbitron" panose="02000000000000000000" pitchFamily="2" charset="0"/>
              </a:rPr>
              <a:t>imageMagick</a:t>
            </a: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)</a:t>
            </a:r>
          </a:p>
          <a:p>
            <a:pPr lvl="1"/>
            <a:r>
              <a:rPr lang="es-ES" dirty="0" err="1" smtClean="0">
                <a:solidFill>
                  <a:schemeClr val="bg1"/>
                </a:solidFill>
                <a:latin typeface="Orbitron" panose="02000000000000000000" pitchFamily="2" charset="0"/>
              </a:rPr>
              <a:t>OpenCV</a:t>
            </a:r>
            <a:endParaRPr lang="es-ES" dirty="0" smtClean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pPr lvl="1"/>
            <a:r>
              <a:rPr lang="es-ES" dirty="0" err="1" smtClean="0">
                <a:solidFill>
                  <a:schemeClr val="bg1"/>
                </a:solidFill>
                <a:latin typeface="Orbitron" panose="02000000000000000000" pitchFamily="2" charset="0"/>
              </a:rPr>
              <a:t>OpenCV</a:t>
            </a: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 &amp; </a:t>
            </a:r>
            <a:r>
              <a:rPr lang="es-ES" dirty="0" err="1" smtClean="0">
                <a:solidFill>
                  <a:schemeClr val="bg1"/>
                </a:solidFill>
                <a:latin typeface="Orbitron" panose="02000000000000000000" pitchFamily="2" charset="0"/>
              </a:rPr>
              <a:t>OpenMP</a:t>
            </a:r>
            <a:endParaRPr lang="es-ES" dirty="0" smtClean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r>
              <a:rPr lang="es-ES" dirty="0">
                <a:solidFill>
                  <a:schemeClr val="bg1"/>
                </a:solidFill>
                <a:latin typeface="Orbitron" panose="02000000000000000000" pitchFamily="2" charset="0"/>
              </a:rPr>
              <a:t>Rango 25</a:t>
            </a:r>
          </a:p>
          <a:p>
            <a:pPr lvl="1"/>
            <a:r>
              <a:rPr lang="es-ES" dirty="0" err="1">
                <a:solidFill>
                  <a:schemeClr val="bg1"/>
                </a:solidFill>
                <a:latin typeface="Orbitron" panose="02000000000000000000" pitchFamily="2" charset="0"/>
              </a:rPr>
              <a:t>Magick</a:t>
            </a:r>
            <a:r>
              <a:rPr lang="es-ES" dirty="0">
                <a:solidFill>
                  <a:schemeClr val="bg1"/>
                </a:solidFill>
                <a:latin typeface="Orbitron" panose="02000000000000000000" pitchFamily="2" charset="0"/>
              </a:rPr>
              <a:t>++ (</a:t>
            </a:r>
            <a:r>
              <a:rPr lang="es-ES" dirty="0" err="1">
                <a:solidFill>
                  <a:schemeClr val="bg1"/>
                </a:solidFill>
                <a:latin typeface="Orbitron" panose="02000000000000000000" pitchFamily="2" charset="0"/>
              </a:rPr>
              <a:t>imageMagick</a:t>
            </a:r>
            <a:r>
              <a:rPr lang="es-ES" dirty="0">
                <a:solidFill>
                  <a:schemeClr val="bg1"/>
                </a:solidFill>
                <a:latin typeface="Orbitron" panose="02000000000000000000" pitchFamily="2" charset="0"/>
              </a:rPr>
              <a:t>)</a:t>
            </a:r>
          </a:p>
          <a:p>
            <a:pPr lvl="1"/>
            <a:r>
              <a:rPr lang="es-ES" dirty="0" err="1">
                <a:solidFill>
                  <a:schemeClr val="bg1"/>
                </a:solidFill>
                <a:latin typeface="Orbitron" panose="02000000000000000000" pitchFamily="2" charset="0"/>
              </a:rPr>
              <a:t>OpenCV</a:t>
            </a: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pPr lvl="1"/>
            <a:r>
              <a:rPr lang="es-ES" dirty="0" err="1">
                <a:solidFill>
                  <a:schemeClr val="bg1"/>
                </a:solidFill>
                <a:latin typeface="Orbitron" panose="02000000000000000000" pitchFamily="2" charset="0"/>
              </a:rPr>
              <a:t>OpenCV</a:t>
            </a:r>
            <a:r>
              <a:rPr lang="es-ES" dirty="0">
                <a:solidFill>
                  <a:schemeClr val="bg1"/>
                </a:solidFill>
                <a:latin typeface="Orbitron" panose="02000000000000000000" pitchFamily="2" charset="0"/>
              </a:rPr>
              <a:t> &amp; </a:t>
            </a:r>
            <a:r>
              <a:rPr lang="es-ES" dirty="0" err="1">
                <a:solidFill>
                  <a:schemeClr val="bg1"/>
                </a:solidFill>
                <a:latin typeface="Orbitron" panose="02000000000000000000" pitchFamily="2" charset="0"/>
              </a:rPr>
              <a:t>OpenMP</a:t>
            </a: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endParaRPr lang="es-ES" dirty="0" smtClean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Orbitron" panose="02000000000000000000" pitchFamily="2" charset="0"/>
              </a:rPr>
              <a:t>Rango 5</a:t>
            </a:r>
            <a:endParaRPr lang="es-ES" b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6297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80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Orbitron" panose="02000000000000000000" pitchFamily="2" charset="0"/>
              </a:rPr>
              <a:t>Rango 5</a:t>
            </a:r>
            <a:endParaRPr lang="es-ES" b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8203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83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Orbitron" panose="02000000000000000000" pitchFamily="2" charset="0"/>
              </a:rPr>
              <a:t>Rango 5</a:t>
            </a:r>
            <a:endParaRPr lang="es-ES" b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6348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701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Orbitron" panose="02000000000000000000" pitchFamily="2" charset="0"/>
              </a:rPr>
              <a:t>Rango 25</a:t>
            </a:r>
            <a:endParaRPr lang="es-ES" b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5296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360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Orbitron" panose="02000000000000000000" pitchFamily="2" charset="0"/>
              </a:rPr>
              <a:t>Introducción</a:t>
            </a:r>
            <a:endParaRPr lang="es-ES" b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Nuestro problema es un “Pixelizador” que pasa a paleta de 16 colores.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57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Orbitron" panose="02000000000000000000" pitchFamily="2" charset="0"/>
              </a:rPr>
              <a:t>Rango 25</a:t>
            </a:r>
            <a:endParaRPr lang="es-ES" b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7973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930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Orbitron" panose="02000000000000000000" pitchFamily="2" charset="0"/>
              </a:rPr>
              <a:t>Rango 25</a:t>
            </a:r>
            <a:endParaRPr lang="es-ES" b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655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62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Orbitron" panose="02000000000000000000" pitchFamily="2" charset="0"/>
              </a:rPr>
              <a:t>Comparativa (Máquina 1)</a:t>
            </a:r>
            <a:endParaRPr lang="es-ES" b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8733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203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Orbitron" panose="02000000000000000000" pitchFamily="2" charset="0"/>
              </a:rPr>
              <a:t>Comparativa (Máquina 1)</a:t>
            </a:r>
            <a:endParaRPr lang="es-ES" b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8999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14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Orbitron" panose="02000000000000000000" pitchFamily="2" charset="0"/>
              </a:rPr>
              <a:t>Comparativa (Máquina 1)</a:t>
            </a:r>
            <a:endParaRPr lang="es-ES" b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601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86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 smtClean="0">
                <a:solidFill>
                  <a:schemeClr val="bg1"/>
                </a:solidFill>
                <a:latin typeface="Orbitron" panose="02000000000000000000" pitchFamily="2" charset="0"/>
              </a:rPr>
              <a:t>Conclusiones</a:t>
            </a:r>
            <a:endParaRPr lang="es-ES" sz="6000" b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707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 smtClean="0">
                <a:solidFill>
                  <a:schemeClr val="bg1"/>
                </a:solidFill>
                <a:latin typeface="Orbitron" panose="02000000000000000000" pitchFamily="2" charset="0"/>
              </a:rPr>
              <a:t>Preguntas</a:t>
            </a:r>
            <a:endParaRPr lang="es-ES" sz="6000" b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34000" dirty="0" smtClean="0">
                <a:solidFill>
                  <a:schemeClr val="bg1"/>
                </a:solidFill>
              </a:rPr>
              <a:t>¿…?</a:t>
            </a:r>
            <a:endParaRPr lang="es-ES" sz="3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Orbitron" panose="02000000000000000000" pitchFamily="2" charset="0"/>
              </a:rPr>
              <a:t>Introducción</a:t>
            </a:r>
            <a:endParaRPr lang="es-ES" b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Problemas a resolver:</a:t>
            </a:r>
          </a:p>
          <a:p>
            <a:pPr marL="0" indent="0">
              <a:buNone/>
            </a:pPr>
            <a:endParaRPr lang="es-ES" dirty="0" smtClean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Orbitron" panose="02000000000000000000" pitchFamily="2" charset="0"/>
              </a:rPr>
              <a:t>	</a:t>
            </a: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Primero: Leer y Escribir imágenes en C++</a:t>
            </a:r>
          </a:p>
          <a:p>
            <a:pPr marL="0" indent="0">
              <a:buNone/>
            </a:pPr>
            <a:endParaRPr lang="es-ES" dirty="0" smtClean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Orbitron" panose="02000000000000000000" pitchFamily="2" charset="0"/>
              </a:rPr>
              <a:t>	</a:t>
            </a: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Segundo: Conseguir el efecto de </a:t>
            </a:r>
            <a:r>
              <a:rPr lang="es-ES" dirty="0" err="1" smtClean="0">
                <a:solidFill>
                  <a:schemeClr val="bg1"/>
                </a:solidFill>
                <a:latin typeface="Orbitron" panose="02000000000000000000" pitchFamily="2" charset="0"/>
              </a:rPr>
              <a:t>pixelización</a:t>
            </a: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s-ES" dirty="0" smtClean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Orbitron" panose="02000000000000000000" pitchFamily="2" charset="0"/>
              </a:rPr>
              <a:t>	</a:t>
            </a: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Tercero: Pasar a paleta de 16 colores. </a:t>
            </a:r>
          </a:p>
        </p:txBody>
      </p:sp>
    </p:spTree>
    <p:extLst>
      <p:ext uri="{BB962C8B-B14F-4D97-AF65-F5344CB8AC3E}">
        <p14:creationId xmlns:p14="http://schemas.microsoft.com/office/powerpoint/2010/main" val="225527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2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Orbitron" panose="02000000000000000000" pitchFamily="2" charset="0"/>
              </a:rPr>
              <a:t>Como lo hacemos</a:t>
            </a:r>
            <a:endParaRPr lang="es-ES" b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Leer Imagen.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Calcularemos la media por cada sector de la imagen.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El color medio se pasa a 16 colores.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El color resultante se aplica al sector.</a:t>
            </a:r>
          </a:p>
        </p:txBody>
      </p:sp>
    </p:spTree>
    <p:extLst>
      <p:ext uri="{BB962C8B-B14F-4D97-AF65-F5344CB8AC3E}">
        <p14:creationId xmlns:p14="http://schemas.microsoft.com/office/powerpoint/2010/main" val="281909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" y="128787"/>
            <a:ext cx="12159649" cy="6413679"/>
          </a:xfr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2351" y="262094"/>
            <a:ext cx="4094408" cy="1325563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Orbitron" panose="02000000000000000000" pitchFamily="2" charset="0"/>
              </a:rPr>
              <a:t>8192x4320</a:t>
            </a:r>
            <a:endParaRPr lang="es-ES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6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4560" y="390883"/>
            <a:ext cx="2961068" cy="1325563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Orbitron" panose="02000000000000000000" pitchFamily="2" charset="0"/>
              </a:rPr>
              <a:t>100x100</a:t>
            </a:r>
            <a:endParaRPr lang="es-ES" b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225" y="0"/>
            <a:ext cx="7619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6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ites.unice.fr/site/aristidi/pgplot/fig/color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859" y="133011"/>
            <a:ext cx="8731875" cy="643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68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335</Words>
  <Application>Microsoft Office PowerPoint</Application>
  <PresentationFormat>Panorámica</PresentationFormat>
  <Paragraphs>165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Liberation Sans</vt:lpstr>
      <vt:lpstr>Orbitron</vt:lpstr>
      <vt:lpstr>Times New Roman</vt:lpstr>
      <vt:lpstr>Tema de Office</vt:lpstr>
      <vt:lpstr>Práctica 3 Paralelización</vt:lpstr>
      <vt:lpstr>Introducción</vt:lpstr>
      <vt:lpstr>Introducción</vt:lpstr>
      <vt:lpstr>Presentación de PowerPoint</vt:lpstr>
      <vt:lpstr>Presentación de PowerPoint</vt:lpstr>
      <vt:lpstr>Como lo hacemos</vt:lpstr>
      <vt:lpstr>8192x4320</vt:lpstr>
      <vt:lpstr>100x100</vt:lpstr>
      <vt:lpstr>Presentación de PowerPoint</vt:lpstr>
      <vt:lpstr>Presentación de PowerPoint</vt:lpstr>
      <vt:lpstr>Presentación de PowerPoint</vt:lpstr>
      <vt:lpstr>Tiempos</vt:lpstr>
      <vt:lpstr>Que vamos a paralelizar</vt:lpstr>
      <vt:lpstr>¿Qué es OpenMP?</vt:lpstr>
      <vt:lpstr>Pruebas de rendimiento</vt:lpstr>
      <vt:lpstr>Rango 5</vt:lpstr>
      <vt:lpstr>Rango 5</vt:lpstr>
      <vt:lpstr>Rango 5</vt:lpstr>
      <vt:lpstr>Rango 25</vt:lpstr>
      <vt:lpstr>Rango 25</vt:lpstr>
      <vt:lpstr>Rango 25</vt:lpstr>
      <vt:lpstr>Comparativa (Máquina 1)</vt:lpstr>
      <vt:lpstr>Comparativa (Máquina 1)</vt:lpstr>
      <vt:lpstr>Comparativa (Máquina 1)</vt:lpstr>
      <vt:lpstr>Conclusiones</vt:lpstr>
      <vt:lpstr>Preguntas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3 Paralización</dc:title>
  <dc:creator>Pablo Requena</dc:creator>
  <cp:lastModifiedBy>Vicente Martín Rueda</cp:lastModifiedBy>
  <cp:revision>19</cp:revision>
  <dcterms:created xsi:type="dcterms:W3CDTF">2015-11-16T12:08:29Z</dcterms:created>
  <dcterms:modified xsi:type="dcterms:W3CDTF">2015-11-23T09:42:57Z</dcterms:modified>
</cp:coreProperties>
</file>