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482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842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771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3479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029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2213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645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201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317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967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894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115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830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686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828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009441" y="3307355"/>
            <a:ext cx="711718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009441" y="4777380"/>
            <a:ext cx="7117180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2545264" y="271539"/>
            <a:ext cx="4051437" cy="7123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1pPr>
            <a:lvl2pPr marL="742950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2pPr>
            <a:lvl3pPr marL="1143000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3pPr>
            <a:lvl4pPr marL="16002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4pPr>
            <a:lvl5pPr marL="20574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5pPr>
            <a:lvl6pPr marL="25146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5400000">
            <a:off x="4803377" y="2531906"/>
            <a:ext cx="5185328" cy="147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1150556" y="534608"/>
            <a:ext cx="5185326" cy="5467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1pPr>
            <a:lvl2pPr marL="742950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2pPr>
            <a:lvl3pPr marL="1143000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3pPr>
            <a:lvl4pPr marL="16002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4pPr>
            <a:lvl5pPr marL="205740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5pPr>
            <a:lvl6pPr marL="25146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3080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009441" y="1809749"/>
            <a:ext cx="3471276" cy="405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63280" y="1809749"/>
            <a:ext cx="3469242" cy="405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09442" y="3308580"/>
            <a:ext cx="7117177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09442" y="4777380"/>
            <a:ext cx="711717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2"/>
              </a:buClr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09441" y="1812926"/>
            <a:ext cx="347127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1009441" y="2389189"/>
            <a:ext cx="3471276" cy="347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63280" y="1812926"/>
            <a:ext cx="3471274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63280" y="2389189"/>
            <a:ext cx="3471274" cy="347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09441" y="446087"/>
            <a:ext cx="2660649" cy="1185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52653" y="446087"/>
            <a:ext cx="4279868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marL="2514600" indent="-151638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6pPr>
            <a:lvl7pPr marL="29718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7pPr>
            <a:lvl8pPr marL="34290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8pPr>
            <a:lvl9pPr marL="3886200" indent="-152400" rtl="0">
              <a:spcBef>
                <a:spcPts val="0"/>
              </a:spcBef>
              <a:buClr>
                <a:schemeClr val="lt2"/>
              </a:buClr>
              <a:buFont typeface="Courier New"/>
              <a:buChar char="o"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1009441" y="1631949"/>
            <a:ext cx="2660649" cy="42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09442" y="1387058"/>
            <a:ext cx="3297953" cy="1113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09442" y="2500311"/>
            <a:ext cx="3297954" cy="25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57200" indent="0" rtl="0">
              <a:spcBef>
                <a:spcPts val="0"/>
              </a:spcBef>
              <a:buFont typeface="Verdana"/>
              <a:buNone/>
              <a:defRPr/>
            </a:lvl2pPr>
            <a:lvl3pPr marL="914400" indent="0" rtl="0">
              <a:spcBef>
                <a:spcPts val="0"/>
              </a:spcBef>
              <a:buFont typeface="Verdana"/>
              <a:buNone/>
              <a:defRPr/>
            </a:lvl3pPr>
            <a:lvl4pPr marL="1371600" indent="0" rtl="0">
              <a:spcBef>
                <a:spcPts val="0"/>
              </a:spcBef>
              <a:buFont typeface="Verdana"/>
              <a:buNone/>
              <a:defRPr/>
            </a:lvl4pPr>
            <a:lvl5pPr marL="1828800" indent="0" rtl="0">
              <a:spcBef>
                <a:spcPts val="0"/>
              </a:spcBef>
              <a:buFont typeface="Verdana"/>
              <a:buNone/>
              <a:defRPr/>
            </a:lvl5pPr>
            <a:lvl6pPr marL="2286000" indent="0" rtl="0">
              <a:spcBef>
                <a:spcPts val="0"/>
              </a:spcBef>
              <a:buFont typeface="Verdana"/>
              <a:buNone/>
              <a:defRPr/>
            </a:lvl6pPr>
            <a:lvl7pPr marL="2743200" indent="0" rtl="0">
              <a:spcBef>
                <a:spcPts val="0"/>
              </a:spcBef>
              <a:buFont typeface="Verdana"/>
              <a:buNone/>
              <a:defRPr/>
            </a:lvl7pPr>
            <a:lvl8pPr marL="3200400" indent="0" rtl="0">
              <a:spcBef>
                <a:spcPts val="0"/>
              </a:spcBef>
              <a:buFont typeface="Verdana"/>
              <a:buNone/>
              <a:defRPr/>
            </a:lvl8pPr>
            <a:lvl9pPr marL="3657600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  <p:grpSp>
        <p:nvGrpSpPr>
          <p:cNvPr id="124" name="Shape 124"/>
          <p:cNvGrpSpPr/>
          <p:nvPr/>
        </p:nvGrpSpPr>
        <p:grpSpPr>
          <a:xfrm>
            <a:off x="4516154" y="994386"/>
            <a:ext cx="1847137" cy="1530439"/>
            <a:chOff x="4718762" y="993075"/>
            <a:chExt cx="1847137" cy="1530439"/>
          </a:xfrm>
        </p:grpSpPr>
        <p:sp>
          <p:nvSpPr>
            <p:cNvPr id="125" name="Shape 125"/>
            <p:cNvSpPr/>
            <p:nvPr/>
          </p:nvSpPr>
          <p:spPr>
            <a:xfrm>
              <a:off x="5479246" y="1436861"/>
              <a:ext cx="1086652" cy="1086652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650541" y="1411791"/>
              <a:ext cx="830364" cy="830364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256183" y="1894453"/>
              <a:ext cx="602364" cy="602364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5424144" y="1811313"/>
              <a:ext cx="489587" cy="489587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718762" y="2083425"/>
              <a:ext cx="256600" cy="256600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132091" y="993075"/>
              <a:ext cx="256600" cy="256600"/>
            </a:xfrm>
            <a:prstGeom prst="ellipse">
              <a:avLst/>
            </a:prstGeom>
            <a:noFill/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059596" y="1894453"/>
              <a:ext cx="197438" cy="197438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6148801" y="1060592"/>
              <a:ext cx="197438" cy="197438"/>
            </a:xfrm>
            <a:prstGeom prst="ellipse">
              <a:avLst/>
            </a:prstGeom>
            <a:solidFill>
              <a:srgbClr val="FDC51B"/>
            </a:solidFill>
            <a:ln w="12700" cap="rnd">
              <a:solidFill>
                <a:srgbClr val="FDC5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noFill/>
          <a:ln w="76200" cap="flat">
            <a:solidFill>
              <a:srgbClr val="FDC5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A32E"/>
            </a:gs>
            <a:gs pos="100000">
              <a:srgbClr val="CF3000"/>
            </a:gs>
          </a:gsLst>
          <a:lin ang="5400000" scaled="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69625" y="4042576"/>
            <a:ext cx="1743944" cy="1909233"/>
          </a:xfrm>
          <a:custGeom>
            <a:avLst/>
            <a:gdLst/>
            <a:ahLst/>
            <a:cxnLst/>
            <a:rect l="0" t="0" r="0" b="0"/>
            <a:pathLst>
              <a:path w="1743945" h="1909234" extrusionOk="0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Shape 6"/>
          <p:cNvSpPr/>
          <p:nvPr/>
        </p:nvSpPr>
        <p:spPr>
          <a:xfrm>
            <a:off x="520637" y="1095309"/>
            <a:ext cx="1909233" cy="1909233"/>
          </a:xfrm>
          <a:prstGeom prst="ellipse">
            <a:avLst/>
          </a:pr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878728" y="282933"/>
            <a:ext cx="1909233" cy="1909233"/>
          </a:xfrm>
          <a:prstGeom prst="ellipse">
            <a:avLst/>
          </a:pr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520637" y="5729135"/>
            <a:ext cx="1909233" cy="1193755"/>
          </a:xfrm>
          <a:custGeom>
            <a:avLst/>
            <a:gdLst/>
            <a:ahLst/>
            <a:cxnLst/>
            <a:rect l="0" t="0" r="0" b="0"/>
            <a:pathLst>
              <a:path w="1909234" h="1193756" extrusionOk="0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15686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Shape 9"/>
          <p:cNvSpPr/>
          <p:nvPr/>
        </p:nvSpPr>
        <p:spPr>
          <a:xfrm>
            <a:off x="-46710" y="-61709"/>
            <a:ext cx="1449106" cy="1677063"/>
          </a:xfrm>
          <a:custGeom>
            <a:avLst/>
            <a:gdLst/>
            <a:ahLst/>
            <a:cxnLst/>
            <a:rect l="0" t="0" r="0" b="0"/>
            <a:pathLst>
              <a:path w="1449107" h="1677064" extrusionOk="0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rgbClr val="FDC51B">
              <a:alpha val="13725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924112" y="-161622"/>
            <a:ext cx="1909233" cy="1909233"/>
          </a:xfrm>
          <a:prstGeom prst="ellipse">
            <a:avLst/>
          </a:prstGeom>
          <a:solidFill>
            <a:srgbClr val="FDC51B">
              <a:alpha val="20000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60737"/>
            <a:ext cx="1909233" cy="1909233"/>
          </a:xfrm>
          <a:prstGeom prst="ellipse">
            <a:avLst/>
          </a:prstGeom>
          <a:solidFill>
            <a:srgbClr val="FDC51B">
              <a:alpha val="14901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497531" y="-61709"/>
            <a:ext cx="1694466" cy="1677063"/>
          </a:xfrm>
          <a:custGeom>
            <a:avLst/>
            <a:gdLst/>
            <a:ahLst/>
            <a:cxnLst/>
            <a:rect l="0" t="0" r="0" b="0"/>
            <a:pathLst>
              <a:path w="1694467" h="1677064" extrusionOk="0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rgbClr val="FEE181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117501" y="-61708"/>
            <a:ext cx="1909233" cy="1705447"/>
          </a:xfrm>
          <a:custGeom>
            <a:avLst/>
            <a:gdLst/>
            <a:ahLst/>
            <a:cxnLst/>
            <a:rect l="0" t="0" r="0" b="0"/>
            <a:pathLst>
              <a:path w="1909234" h="1705448" extrusionOk="0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7494453" y="1095308"/>
            <a:ext cx="1697543" cy="1909233"/>
          </a:xfrm>
          <a:custGeom>
            <a:avLst/>
            <a:gdLst/>
            <a:ahLst/>
            <a:cxnLst/>
            <a:rect l="0" t="0" r="0" b="0"/>
            <a:pathLst>
              <a:path w="1697544" h="1909234" extrusionOk="0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14901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8056674" y="5140346"/>
            <a:ext cx="1137193" cy="1759728"/>
          </a:xfrm>
          <a:custGeom>
            <a:avLst/>
            <a:gdLst/>
            <a:ahLst/>
            <a:cxnLst/>
            <a:rect l="0" t="0" r="0" b="0"/>
            <a:pathLst>
              <a:path w="1137194" h="1759729" extrusionOk="0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15686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661710" y="4362912"/>
            <a:ext cx="1909233" cy="1909233"/>
          </a:xfrm>
          <a:prstGeom prst="ellipse">
            <a:avLst/>
          </a:prstGeom>
          <a:solidFill>
            <a:srgbClr val="FDC51B">
              <a:alpha val="4705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-69625" y="4948766"/>
            <a:ext cx="1353859" cy="1909233"/>
          </a:xfrm>
          <a:custGeom>
            <a:avLst/>
            <a:gdLst/>
            <a:ahLst/>
            <a:cxnLst/>
            <a:rect l="0" t="0" r="0" b="0"/>
            <a:pathLst>
              <a:path w="1353860" h="1909234" extrusionOk="0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rgbClr val="FDC51B">
              <a:alpha val="15686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708470" y="4790335"/>
            <a:ext cx="1909233" cy="1909233"/>
          </a:xfrm>
          <a:prstGeom prst="ellipse">
            <a:avLst/>
          </a:pr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6117503" y="783987"/>
            <a:ext cx="1909233" cy="1909233"/>
          </a:xfrm>
          <a:prstGeom prst="ellipse">
            <a:avLst/>
          </a:prstGeom>
          <a:solidFill>
            <a:srgbClr val="FDC51B">
              <a:alpha val="14901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rgbClr val="FDC51B">
              <a:alpha val="980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8398203" y="597860"/>
            <a:ext cx="793793" cy="1252917"/>
          </a:xfrm>
          <a:custGeom>
            <a:avLst/>
            <a:gdLst/>
            <a:ahLst/>
            <a:cxnLst/>
            <a:rect l="0" t="0" r="0" b="0"/>
            <a:pathLst>
              <a:path w="793794" h="1252918" extrusionOk="0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872127" y="1450645"/>
            <a:ext cx="1218252" cy="1218252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7219067" y="2049926"/>
            <a:ext cx="1041276" cy="1041276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749415" y="2661633"/>
            <a:ext cx="721308" cy="721308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685054" y="-100976"/>
            <a:ext cx="1193675" cy="697814"/>
          </a:xfrm>
          <a:custGeom>
            <a:avLst/>
            <a:gdLst/>
            <a:ahLst/>
            <a:cxnLst/>
            <a:rect l="0" t="0" r="0" b="0"/>
            <a:pathLst>
              <a:path w="1193676" h="697815" extrusionOk="0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502637" y="-100976"/>
            <a:ext cx="1029027" cy="459888"/>
          </a:xfrm>
          <a:custGeom>
            <a:avLst/>
            <a:gdLst/>
            <a:ahLst/>
            <a:cxnLst/>
            <a:rect l="0" t="0" r="0" b="0"/>
            <a:pathLst>
              <a:path w="1029028" h="459889" extrusionOk="0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69623" y="-100976"/>
            <a:ext cx="590262" cy="612288"/>
          </a:xfrm>
          <a:custGeom>
            <a:avLst/>
            <a:gdLst/>
            <a:ahLst/>
            <a:cxnLst/>
            <a:rect l="0" t="0" r="0" b="0"/>
            <a:pathLst>
              <a:path w="590263" h="612289" extrusionOk="0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277432" y="4321782"/>
            <a:ext cx="1396887" cy="1396887"/>
          </a:xfrm>
          <a:prstGeom prst="ellipse">
            <a:avLst/>
          </a:pr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792130" y="6489964"/>
            <a:ext cx="1115938" cy="443768"/>
          </a:xfrm>
          <a:custGeom>
            <a:avLst/>
            <a:gdLst/>
            <a:ahLst/>
            <a:cxnLst/>
            <a:rect l="0" t="0" r="0" b="0"/>
            <a:pathLst>
              <a:path w="1115939" h="443769" extrusionOk="0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6127998" y="6408839"/>
            <a:ext cx="1237018" cy="524893"/>
          </a:xfrm>
          <a:custGeom>
            <a:avLst/>
            <a:gdLst/>
            <a:ahLst/>
            <a:cxnLst/>
            <a:rect l="0" t="0" r="0" b="0"/>
            <a:pathLst>
              <a:path w="1237019" h="524894" extrusionOk="0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577654" y="6408841"/>
            <a:ext cx="1211407" cy="524892"/>
          </a:xfrm>
          <a:custGeom>
            <a:avLst/>
            <a:gdLst/>
            <a:ahLst/>
            <a:cxnLst/>
            <a:rect l="0" t="0" r="0" b="0"/>
            <a:pathLst>
              <a:path w="1211408" h="524893" extrusionOk="0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rgbClr val="FDC51B">
              <a:alpha val="5882"/>
            </a:srgbClr>
          </a:solidFill>
          <a:ln w="177800" cap="rnd">
            <a:solidFill>
              <a:srgbClr val="FEEAAC">
                <a:alpha val="392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1073" y="4941985"/>
            <a:ext cx="611230" cy="611230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-69625" y="6172569"/>
            <a:ext cx="778096" cy="750321"/>
          </a:xfrm>
          <a:custGeom>
            <a:avLst/>
            <a:gdLst/>
            <a:ahLst/>
            <a:cxnLst/>
            <a:rect l="0" t="0" r="0" b="0"/>
            <a:pathLst>
              <a:path w="778097" h="750322" extrusionOk="0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-69625" y="5158575"/>
            <a:ext cx="563523" cy="897559"/>
          </a:xfrm>
          <a:custGeom>
            <a:avLst/>
            <a:gdLst/>
            <a:ahLst/>
            <a:cxnLst/>
            <a:rect l="0" t="0" r="0" b="0"/>
            <a:pathLst>
              <a:path w="563524" h="897560" extrusionOk="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-25757" y="482385"/>
            <a:ext cx="598415" cy="905703"/>
          </a:xfrm>
          <a:custGeom>
            <a:avLst/>
            <a:gdLst/>
            <a:ahLst/>
            <a:cxnLst/>
            <a:rect l="0" t="0" r="0" b="0"/>
            <a:pathLst>
              <a:path w="598416" h="905704" extrusionOk="0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4208" y="836792"/>
            <a:ext cx="910817" cy="910817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319222" y="1452259"/>
            <a:ext cx="772992" cy="772992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71257" y="1886983"/>
            <a:ext cx="610365" cy="610365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54676" y="1919682"/>
            <a:ext cx="521763" cy="521763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302517" y="-61709"/>
            <a:ext cx="910817" cy="750832"/>
          </a:xfrm>
          <a:custGeom>
            <a:avLst/>
            <a:gdLst/>
            <a:ahLst/>
            <a:cxnLst/>
            <a:rect l="0" t="0" r="0" b="0"/>
            <a:pathLst>
              <a:path w="910818" h="750833" extrusionOk="0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8718124" y="-61709"/>
            <a:ext cx="473873" cy="613010"/>
          </a:xfrm>
          <a:custGeom>
            <a:avLst/>
            <a:gdLst/>
            <a:ahLst/>
            <a:cxnLst/>
            <a:rect l="0" t="0" r="0" b="0"/>
            <a:pathLst>
              <a:path w="473874" h="613011" extrusionOk="0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8914717" y="749602"/>
            <a:ext cx="277279" cy="907991"/>
          </a:xfrm>
          <a:custGeom>
            <a:avLst/>
            <a:gdLst/>
            <a:ahLst/>
            <a:cxnLst/>
            <a:rect l="0" t="0" r="0" b="0"/>
            <a:pathLst>
              <a:path w="277280" h="907992" extrusionOk="0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590871" y="728497"/>
            <a:ext cx="969733" cy="969733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7470040" y="1326475"/>
            <a:ext cx="608190" cy="608190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29803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629940" y="5611426"/>
            <a:ext cx="738344" cy="738344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6972882" y="5242253"/>
            <a:ext cx="738344" cy="738344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494453" y="4928166"/>
            <a:ext cx="738344" cy="738344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229034" y="5666510"/>
            <a:ext cx="605633" cy="605633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8411815" y="5057878"/>
            <a:ext cx="553549" cy="55354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8688589" y="4790335"/>
            <a:ext cx="503407" cy="553549"/>
          </a:xfrm>
          <a:custGeom>
            <a:avLst/>
            <a:gdLst/>
            <a:ahLst/>
            <a:cxnLst/>
            <a:rect l="0" t="0" r="0" b="0"/>
            <a:pathLst>
              <a:path w="503408" h="553550" extrusionOk="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1pPr>
            <a:lvl2pPr marL="742950" marR="0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2pPr>
            <a:lvl3pPr marL="1143000" marR="0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3pPr>
            <a:lvl4pPr marL="1600200" marR="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4pPr>
            <a:lvl5pPr marL="2057400" marR="0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Char char="○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  <p:sp>
        <p:nvSpPr>
          <p:cNvPr id="59" name="Shape 59"/>
          <p:cNvSpPr/>
          <p:nvPr/>
        </p:nvSpPr>
        <p:spPr>
          <a:xfrm>
            <a:off x="1583171" y="5454223"/>
            <a:ext cx="1909233" cy="1468667"/>
          </a:xfrm>
          <a:custGeom>
            <a:avLst/>
            <a:gdLst/>
            <a:ahLst/>
            <a:cxnLst/>
            <a:rect l="0" t="0" r="0" b="0"/>
            <a:pathLst>
              <a:path w="1909234" h="1468668" extrusionOk="0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8570943" y="3382942"/>
            <a:ext cx="306309" cy="30630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8398203" y="3536096"/>
            <a:ext cx="306309" cy="30630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8608407" y="3688496"/>
            <a:ext cx="306309" cy="306309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54676" y="2698927"/>
            <a:ext cx="467627" cy="467627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74208" y="3166555"/>
            <a:ext cx="458769" cy="458769"/>
          </a:xfrm>
          <a:prstGeom prst="ellipse">
            <a:avLst/>
          </a:prstGeom>
          <a:solidFill>
            <a:srgbClr val="FEE181">
              <a:alpha val="4705"/>
            </a:srgbClr>
          </a:solidFill>
          <a:ln w="127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rgbClr val="FEE181">
              <a:alpha val="4705"/>
            </a:srgbClr>
          </a:solidFill>
          <a:ln w="63500" cap="rnd">
            <a:solidFill>
              <a:srgbClr val="FEE181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86601" y="2581478"/>
            <a:ext cx="1360440" cy="1909233"/>
          </a:xfrm>
          <a:custGeom>
            <a:avLst/>
            <a:gdLst/>
            <a:ahLst/>
            <a:cxnLst/>
            <a:rect l="0" t="0" r="0" b="0"/>
            <a:pathLst>
              <a:path w="1360441" h="1909234" extrusionOk="0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rgbClr val="FDC51B">
              <a:alpha val="7843"/>
            </a:srgbClr>
          </a:solidFill>
          <a:ln w="330200" cap="rnd">
            <a:solidFill>
              <a:srgbClr val="FEE18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173123" y="2395416"/>
            <a:ext cx="1218252" cy="1218252"/>
          </a:xfrm>
          <a:prstGeom prst="ellipse">
            <a:avLst/>
          </a:prstGeom>
          <a:solidFill>
            <a:srgbClr val="FDC51B">
              <a:alpha val="9803"/>
            </a:srgbClr>
          </a:solidFill>
          <a:ln w="177800" cap="rnd">
            <a:solidFill>
              <a:srgbClr val="FEEAA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043588" y="836712"/>
            <a:ext cx="71172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6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Práctica 4.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043588" y="2306712"/>
            <a:ext cx="7117180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2800" b="0" i="0" u="none" strike="noStrike" cap="none" baseline="0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Paralelismo a nivel de proceso.</a:t>
            </a:r>
          </a:p>
        </p:txBody>
      </p:sp>
      <p:sp>
        <p:nvSpPr>
          <p:cNvPr id="4" name="Shape 148"/>
          <p:cNvSpPr txBox="1">
            <a:spLocks/>
          </p:cNvSpPr>
          <p:nvPr/>
        </p:nvSpPr>
        <p:spPr>
          <a:xfrm>
            <a:off x="1043588" y="4797152"/>
            <a:ext cx="7117180" cy="15121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s-ES" sz="1800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Esteban Platero Horcajadas</a:t>
            </a:r>
          </a:p>
          <a:p>
            <a:pPr>
              <a:spcBef>
                <a:spcPts val="0"/>
              </a:spcBef>
              <a:buSzPct val="25000"/>
            </a:pPr>
            <a:r>
              <a:rPr lang="es-ES" sz="1800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Manuel Platero Horcajadas</a:t>
            </a:r>
          </a:p>
          <a:p>
            <a:pPr>
              <a:spcBef>
                <a:spcPts val="0"/>
              </a:spcBef>
              <a:buSzPct val="25000"/>
            </a:pPr>
            <a:r>
              <a:rPr lang="es-ES" sz="1800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María Luisa Risueño González</a:t>
            </a:r>
          </a:p>
          <a:p>
            <a:pPr>
              <a:spcBef>
                <a:spcPts val="0"/>
              </a:spcBef>
              <a:buSzPct val="25000"/>
            </a:pPr>
            <a:r>
              <a:rPr lang="es-ES" sz="1800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Gacel </a:t>
            </a:r>
            <a:r>
              <a:rPr lang="es-ES" sz="1800" dirty="0" err="1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Ivorra</a:t>
            </a:r>
            <a:r>
              <a:rPr lang="es-ES" sz="1800" dirty="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 Rodríguez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11560" y="675724"/>
            <a:ext cx="7776864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 (II)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1916832"/>
            <a:ext cx="5472607" cy="391367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6084167" y="1844824"/>
            <a:ext cx="2304256" cy="4051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partir de 1024x420 se comienzan a diferenciarse más los tiempos.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755576" y="675724"/>
            <a:ext cx="777686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 (II)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Ganancia con MPI: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32" y="2643182"/>
            <a:ext cx="4600574" cy="277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CONCLUSIONES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899591" y="1556791"/>
            <a:ext cx="7125112" cy="4536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 permite ejercer un mayor control sobre el código del programa, dando lugar al aprovechamientos de los recursos de las máquinas.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Utilizar </a:t>
            </a:r>
            <a:r>
              <a:rPr lang="es-ES" sz="1800" b="0" i="1" u="sng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paralelismo de procesos </a:t>
            </a: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mejora el tiempo de ejecución del algoritmo notablemente frente al secuencial.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 mejora cuantificable incluso frente al </a:t>
            </a:r>
            <a:r>
              <a:rPr lang="es-ES" sz="1800" b="0" i="1" u="sng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paralelismo de hilos.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1" u="sng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Cuanto mayor carga computacional, mejor se comporta el paralelismo.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DIAGRAMA DE GANTT</a:t>
            </a:r>
          </a:p>
        </p:txBody>
      </p:sp>
      <p:pic>
        <p:nvPicPr>
          <p:cNvPr id="233" name="Shape 2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231" y="1988840"/>
            <a:ext cx="9040768" cy="396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71600" y="980728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3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GRACIAS POR SU ATENCIÓN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Í</a:t>
            </a:r>
            <a:r>
              <a:rPr lang="es-ES" sz="2800" b="1" i="0" u="none" strike="noStrike" cap="none" baseline="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NDICE</a:t>
            </a:r>
            <a:endParaRPr lang="es-ES" sz="2800" b="1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009442" y="1484784"/>
            <a:ext cx="7125112" cy="43740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Introducción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Resultados obtenidos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20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Diagrama de Gantt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INTRODUCCIÓN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Partiendo del algoritmo de desenfoque gausiano, se ha procedido a paralelizar a nivel de procesos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 crea un anillo de nodos en red que ejecutan la solución conjuntamente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Estos se comunican mediante paso de mensajes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 nodo maestro reparte las tareas 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01317" y="1817260"/>
            <a:ext cx="7125000" cy="405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Para crear el 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anillo</a:t>
            </a:r>
          </a:p>
          <a:p>
            <a:pPr lvl="1" indent="-342900">
              <a:buSzPct val="100000"/>
            </a:pPr>
            <a:r>
              <a:rPr lang="es-ES" sz="1800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mpdboot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-n </a:t>
            </a:r>
            <a:r>
              <a:rPr lang="es-ES" sz="1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numNodos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-r protocolo 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s-ES" sz="1800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verbose</a:t>
            </a:r>
            <a:endParaRPr lang="es-ES"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>
              <a:buSzPct val="100000"/>
            </a:pP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Comprobar 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 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anillo</a:t>
            </a:r>
          </a:p>
          <a:p>
            <a:pPr lvl="1" indent="-342900">
              <a:buSzPct val="100000"/>
            </a:pPr>
            <a:r>
              <a:rPr lang="es-ES" sz="1800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mpdtrace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–l</a:t>
            </a:r>
          </a:p>
          <a:p>
            <a:pPr indent="-342900">
              <a:buSzPct val="100000"/>
            </a:pP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Compilador</a:t>
            </a:r>
            <a:endParaRPr lang="es-ES"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 indent="-342900">
              <a:buSzPct val="100000"/>
            </a:pPr>
            <a:r>
              <a:rPr lang="es-ES" sz="1800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Mpicc</a:t>
            </a:r>
            <a:endParaRPr lang="es-ES"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>
              <a:buSzPct val="100000"/>
            </a:pP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Ejecutar 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 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programa</a:t>
            </a:r>
          </a:p>
          <a:p>
            <a:pPr lvl="1" indent="-342900">
              <a:buSzPct val="100000"/>
            </a:pPr>
            <a:r>
              <a:rPr lang="es-ES" sz="1800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mpiexec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-n </a:t>
            </a:r>
            <a:r>
              <a:rPr lang="es-ES" sz="180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numNodos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desenfoque</a:t>
            </a:r>
          </a:p>
          <a:p>
            <a:pPr indent="-342900">
              <a:buSzPct val="100000"/>
            </a:pP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 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 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ejecución</a:t>
            </a:r>
          </a:p>
          <a:p>
            <a:pPr lvl="1" indent="-342900">
              <a:buSzPct val="100000"/>
            </a:pPr>
            <a:r>
              <a:rPr lang="es-ES" sz="1800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Mpdlistjobs</a:t>
            </a:r>
            <a:endParaRPr lang="es-ES"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>
              <a:buSzPct val="100000"/>
            </a:pP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Terminar </a:t>
            </a:r>
            <a:r>
              <a:rPr lang="es-ES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 </a:t>
            </a:r>
            <a:r>
              <a:rPr lang="es-ES" sz="1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anillo</a:t>
            </a:r>
          </a:p>
          <a:p>
            <a:pPr lvl="1" indent="-342900">
              <a:buSzPct val="100000"/>
            </a:pPr>
            <a:r>
              <a:rPr lang="es-ES" sz="1800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mpdallexit</a:t>
            </a:r>
            <a:endParaRPr lang="es-ES" sz="18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924944"/>
            <a:ext cx="2152650" cy="2124075"/>
          </a:xfrm>
          <a:prstGeom prst="rect">
            <a:avLst/>
          </a:prstGeom>
        </p:spPr>
      </p:pic>
      <p:sp>
        <p:nvSpPr>
          <p:cNvPr id="6" name="Shape 171"/>
          <p:cNvSpPr txBox="1">
            <a:spLocks/>
          </p:cNvSpPr>
          <p:nvPr/>
        </p:nvSpPr>
        <p:spPr>
          <a:xfrm>
            <a:off x="467544" y="620688"/>
            <a:ext cx="813690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s-ES" sz="2800" b="1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(I)</a:t>
            </a:r>
            <a:endParaRPr lang="es-ES" sz="2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67544" y="675724"/>
            <a:ext cx="813690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(II)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Preparación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Memoria no compartida entre nodos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Buscar datos necesario para los nodos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Datos necesarios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Ancho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Alto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Canal a desenfocar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23528" y="675724"/>
            <a:ext cx="849694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(III)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Repartir el trabajo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Nodo maestro envía la información al resto de nodos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MPI_Send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(buffer, cantidad, tipo, destino, </a:t>
            </a: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tag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comunicador)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Los nodos reciben información</a:t>
            </a:r>
          </a:p>
          <a:p>
            <a:pPr marL="742950" marR="0" lvl="1" indent="-184150" algn="l" rtl="0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MPI_Recv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(buffer, cantidad, tipo, origen, </a:t>
            </a:r>
            <a:r>
              <a:rPr lang="es-ES" sz="1400" b="0" i="0" u="none" strike="noStrike" cap="none" baseline="0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tag</a:t>
            </a:r>
            <a:r>
              <a:rPr lang="es-ES" sz="14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comunicador)</a:t>
            </a:r>
          </a:p>
          <a:p>
            <a:pPr marL="342900" marR="0" lvl="0" indent="-228600" algn="l" rtl="0">
              <a:spcBef>
                <a:spcPts val="960"/>
              </a:spcBef>
              <a:spcAft>
                <a:spcPts val="600"/>
              </a:spcAft>
              <a:buClr>
                <a:schemeClr val="lt2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67544" y="675724"/>
            <a:ext cx="8352928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PLANTEAMIENTO DE LA SOLUCIÓN (IV)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09441" y="1809749"/>
            <a:ext cx="3471276" cy="4051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5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ct val="97058"/>
              <a:buFont typeface="Noto Symbol"/>
              <a:buChar char="○"/>
            </a:pPr>
            <a:r>
              <a:rPr lang="es-ES" sz="165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Juntar los resultados</a:t>
            </a:r>
          </a:p>
          <a:p>
            <a:pPr marL="342900" marR="0" lvl="0" indent="-23717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65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5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 nodo maestro espera el resultado del resto</a:t>
            </a:r>
          </a:p>
          <a:p>
            <a:pPr marL="742950" marR="0" lvl="1" indent="-191769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5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5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Todos los nodos realizan su parte y envían el resultado al nodo maestro</a:t>
            </a:r>
          </a:p>
          <a:p>
            <a:pPr marL="742950" marR="0" lvl="1" indent="-191769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endParaRPr sz="1500" b="0" i="0" u="none" strike="noStrike" cap="none" baseline="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ymbol"/>
              <a:buChar char="○"/>
            </a:pPr>
            <a:r>
              <a:rPr lang="es-ES" sz="15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Por último el nodo maestro junta todos los resultados y guarda la imagen desenfocada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4663323" y="2885850"/>
            <a:ext cx="3468601" cy="1899098"/>
            <a:chOff x="835" y="1076100"/>
            <a:chExt cx="3468601" cy="1899098"/>
          </a:xfrm>
        </p:grpSpPr>
        <p:sp>
          <p:nvSpPr>
            <p:cNvPr id="186" name="Shape 186"/>
            <p:cNvSpPr/>
            <p:nvPr/>
          </p:nvSpPr>
          <p:spPr>
            <a:xfrm>
              <a:off x="1735136" y="1860851"/>
              <a:ext cx="949549" cy="329594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164797"/>
                  </a:lnTo>
                  <a:lnTo>
                    <a:pt x="949549" y="164797"/>
                  </a:lnTo>
                  <a:lnTo>
                    <a:pt x="949549" y="329595"/>
                  </a:lnTo>
                </a:path>
              </a:pathLst>
            </a:custGeom>
            <a:noFill/>
            <a:ln w="19050" cap="rnd">
              <a:solidFill>
                <a:srgbClr val="7E912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Shape 187"/>
            <p:cNvSpPr/>
            <p:nvPr/>
          </p:nvSpPr>
          <p:spPr>
            <a:xfrm>
              <a:off x="785587" y="1860851"/>
              <a:ext cx="949549" cy="329594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949549" y="0"/>
                  </a:moveTo>
                  <a:lnTo>
                    <a:pt x="949549" y="164797"/>
                  </a:lnTo>
                  <a:lnTo>
                    <a:pt x="0" y="164797"/>
                  </a:lnTo>
                  <a:lnTo>
                    <a:pt x="0" y="329595"/>
                  </a:lnTo>
                </a:path>
              </a:pathLst>
            </a:custGeom>
            <a:noFill/>
            <a:ln w="19050" cap="rnd">
              <a:solidFill>
                <a:srgbClr val="7E912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Shape 188"/>
            <p:cNvSpPr/>
            <p:nvPr/>
          </p:nvSpPr>
          <p:spPr>
            <a:xfrm>
              <a:off x="950384" y="1076100"/>
              <a:ext cx="1569503" cy="784750"/>
            </a:xfrm>
            <a:prstGeom prst="rect">
              <a:avLst/>
            </a:prstGeom>
            <a:solidFill>
              <a:srgbClr val="A1B630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950384" y="1076100"/>
              <a:ext cx="1569503" cy="784750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Maestro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77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Nodo 0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835" y="2190447"/>
              <a:ext cx="1569503" cy="784750"/>
            </a:xfrm>
            <a:prstGeom prst="rect">
              <a:avLst/>
            </a:prstGeom>
            <a:solidFill>
              <a:srgbClr val="A1B630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835" y="2190447"/>
              <a:ext cx="1569503" cy="784750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Esclavo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77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Nodo 1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899934" y="2190447"/>
              <a:ext cx="1569503" cy="784750"/>
            </a:xfrm>
            <a:prstGeom prst="rect">
              <a:avLst/>
            </a:prstGeom>
            <a:solidFill>
              <a:srgbClr val="A1B630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899934" y="2190447"/>
              <a:ext cx="1569503" cy="784750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Esclavo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770"/>
                </a:spcAft>
                <a:buSzPct val="25000"/>
                <a:buNone/>
              </a:pPr>
              <a:r>
                <a:rPr lang="es-ES" sz="2200" b="0" i="0" u="none" strike="noStrike" cap="none" baseline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Nodo 2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RESULTADOS OBTENIDOS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1643050"/>
            <a:ext cx="5648324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7422" y="4214817"/>
            <a:ext cx="5648324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83568" y="675724"/>
            <a:ext cx="7448954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s-ES" sz="2800" b="1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COMPARACIÓN DE RESULTADOS (I)</a:t>
            </a:r>
          </a:p>
        </p:txBody>
      </p:sp>
      <p:pic>
        <p:nvPicPr>
          <p:cNvPr id="206" name="Shape 2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1916833"/>
            <a:ext cx="5572656" cy="3744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6372198" y="1809749"/>
            <a:ext cx="2232248" cy="4051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Hasta la imagen de 512x210 mismo tiempo, a partir de ahí secuencial se separa, y quedan MP y MPI muy cerca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erano">
  <a:themeElements>
    <a:clrScheme name="Verano">
      <a:dk1>
        <a:srgbClr val="000000"/>
      </a:dk1>
      <a:lt1>
        <a:srgbClr val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378</Words>
  <Application>Microsoft Office PowerPoint</Application>
  <PresentationFormat>Presentación en pantalla (4:3)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Noto Symbol</vt:lpstr>
      <vt:lpstr>Verdana</vt:lpstr>
      <vt:lpstr>Verano</vt:lpstr>
      <vt:lpstr>Práctica 4.</vt:lpstr>
      <vt:lpstr>ÍNDICE</vt:lpstr>
      <vt:lpstr>INTRODUCCIÓN</vt:lpstr>
      <vt:lpstr>Presentación de PowerPoint</vt:lpstr>
      <vt:lpstr>PLANTEAMIENTO DE LA SOLUCIÓN (II)</vt:lpstr>
      <vt:lpstr>PLANTEAMIENTO DE LA SOLUCIÓN (III)</vt:lpstr>
      <vt:lpstr>PLANTEAMIENTO DE LA SOLUCIÓN (IV)</vt:lpstr>
      <vt:lpstr>RESULTADOS OBTENIDOS</vt:lpstr>
      <vt:lpstr>COMPARACIÓN DE RESULTADOS (I)</vt:lpstr>
      <vt:lpstr>COMPARACIÓN DE RESULTADOS (II)</vt:lpstr>
      <vt:lpstr>COMPARACIÓN DE RESULTADOS (II)</vt:lpstr>
      <vt:lpstr>CONCLUSIONES</vt:lpstr>
      <vt:lpstr>DIAGRAMA DE GANTT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4.</dc:title>
  <cp:lastModifiedBy>Esteban Platero Horcajadas</cp:lastModifiedBy>
  <cp:revision>3</cp:revision>
  <dcterms:modified xsi:type="dcterms:W3CDTF">2014-12-17T10:50:27Z</dcterms:modified>
</cp:coreProperties>
</file>