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  <p:sldMasterId id="2147483672" r:id="rId3"/>
    <p:sldMasterId id="2147483684" r:id="rId4"/>
    <p:sldMasterId id="2147483660" r:id="rId5"/>
  </p:sldMasterIdLst>
  <p:handoutMasterIdLst>
    <p:handoutMasterId r:id="rId17"/>
  </p:handoutMasterIdLst>
  <p:sldIdLst>
    <p:sldId id="261" r:id="rId6"/>
    <p:sldId id="268" r:id="rId7"/>
    <p:sldId id="257" r:id="rId8"/>
    <p:sldId id="258" r:id="rId9"/>
    <p:sldId id="259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19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nto\Downloads\Tiempos.od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400" b="0" i="0" u="none" strike="noStrike" kern="1200" spc="0" baseline="0">
                <a:solidFill>
                  <a:srgbClr val="595959"/>
                </a:solidFill>
                <a:latin typeface="Calibri"/>
              </a:defRPr>
            </a:pPr>
            <a:r>
              <a:rPr lang="es-ES" sz="1400" b="0" i="0" u="none" strike="noStrike" kern="1200" cap="none" spc="0" baseline="0">
                <a:solidFill>
                  <a:srgbClr val="595959"/>
                </a:solidFill>
                <a:uFillTx/>
                <a:latin typeface="Calibri"/>
              </a:rPr>
              <a:t>Paralelización según nivel (Rango 5)</a:t>
            </a:r>
          </a:p>
        </c:rich>
      </c:tx>
      <c:layout/>
      <c:overlay val="0"/>
      <c:spPr>
        <a:noFill/>
        <a:ln>
          <a:noFill/>
        </a:ln>
      </c:spPr>
    </c:title>
    <c:autoTitleDeleted val="0"/>
    <c:view3D>
      <c:rotX val="14"/>
      <c:rotY val="19"/>
      <c:rAngAx val="1"/>
    </c:view3D>
    <c:floor>
      <c:thickness val="0"/>
      <c:spPr>
        <a:noFill/>
        <a:ln>
          <a:noFill/>
        </a:ln>
      </c:spPr>
    </c:floor>
    <c:sideWall>
      <c:thickness val="0"/>
      <c:spPr>
        <a:noFill/>
        <a:ln>
          <a:noFill/>
        </a:ln>
      </c:spPr>
    </c:sideWall>
    <c:backWall>
      <c:thickness val="0"/>
      <c:spPr>
        <a:noFill/>
        <a:ln>
          <a:noFill/>
        </a:ln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Hoja1!$Y$36</c:f>
              <c:strCache>
                <c:ptCount val="1"/>
                <c:pt idx="0">
                  <c:v>Proceso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0"/>
          <c:cat>
            <c:strRef>
              <c:f>Hoja1!$Z$35:$AC$35</c:f>
              <c:strCache>
                <c:ptCount val="4"/>
                <c:pt idx="0">
                  <c:v>500x667</c:v>
                </c:pt>
                <c:pt idx="1">
                  <c:v>4096x2160</c:v>
                </c:pt>
                <c:pt idx="2">
                  <c:v>7680x4320</c:v>
                </c:pt>
                <c:pt idx="3">
                  <c:v>8192x4320</c:v>
                </c:pt>
              </c:strCache>
            </c:strRef>
          </c:cat>
          <c:val>
            <c:numRef>
              <c:f>Hoja1!$Z$36:$AC$36</c:f>
              <c:numCache>
                <c:formatCode>General</c:formatCode>
                <c:ptCount val="4"/>
                <c:pt idx="0">
                  <c:v>0.15</c:v>
                </c:pt>
                <c:pt idx="1">
                  <c:v>0.31</c:v>
                </c:pt>
                <c:pt idx="2">
                  <c:v>1.04</c:v>
                </c:pt>
                <c:pt idx="3">
                  <c:v>0.97</c:v>
                </c:pt>
              </c:numCache>
            </c:numRef>
          </c:val>
        </c:ser>
        <c:ser>
          <c:idx val="1"/>
          <c:order val="1"/>
          <c:tx>
            <c:strRef>
              <c:f>Hoja1!$Y$37</c:f>
              <c:strCache>
                <c:ptCount val="1"/>
                <c:pt idx="0">
                  <c:v>Hilo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</c:spPr>
          <c:invertIfNegative val="0"/>
          <c:cat>
            <c:strRef>
              <c:f>Hoja1!$Z$35:$AC$35</c:f>
              <c:strCache>
                <c:ptCount val="4"/>
                <c:pt idx="0">
                  <c:v>500x667</c:v>
                </c:pt>
                <c:pt idx="1">
                  <c:v>4096x2160</c:v>
                </c:pt>
                <c:pt idx="2">
                  <c:v>7680x4320</c:v>
                </c:pt>
                <c:pt idx="3">
                  <c:v>8192x4320</c:v>
                </c:pt>
              </c:strCache>
            </c:strRef>
          </c:cat>
          <c:val>
            <c:numRef>
              <c:f>Hoja1!$Z$37:$AC$37</c:f>
              <c:numCache>
                <c:formatCode>General</c:formatCode>
                <c:ptCount val="4"/>
                <c:pt idx="0">
                  <c:v>1.7999999999999999E-2</c:v>
                </c:pt>
                <c:pt idx="1">
                  <c:v>0.25</c:v>
                </c:pt>
                <c:pt idx="2">
                  <c:v>0.84</c:v>
                </c:pt>
                <c:pt idx="3">
                  <c:v>0.65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46493976"/>
        <c:axId val="246426792"/>
        <c:axId val="0"/>
      </c:bar3DChart>
      <c:valAx>
        <c:axId val="246426792"/>
        <c:scaling>
          <c:orientation val="minMax"/>
        </c:scaling>
        <c:delete val="0"/>
        <c:axPos val="l"/>
        <c:majorGridlines>
          <c:spPr>
            <a:ln w="9528" cap="flat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900" b="0" i="0" u="none" strike="noStrike" kern="1200" baseline="0">
                <a:solidFill>
                  <a:srgbClr val="595959"/>
                </a:solidFill>
                <a:latin typeface="Calibri"/>
              </a:defRPr>
            </a:pPr>
            <a:endParaRPr lang="es-ES"/>
          </a:p>
        </c:txPr>
        <c:crossAx val="246493976"/>
        <c:crosses val="autoZero"/>
        <c:crossBetween val="between"/>
      </c:valAx>
      <c:catAx>
        <c:axId val="246493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900" b="0" i="0" u="none" strike="noStrike" kern="1200" baseline="0">
                <a:solidFill>
                  <a:srgbClr val="595959"/>
                </a:solidFill>
                <a:latin typeface="Calibri"/>
              </a:defRPr>
            </a:pPr>
            <a:endParaRPr lang="es-ES"/>
          </a:p>
        </c:txPr>
        <c:crossAx val="246426792"/>
        <c:crosses val="autoZero"/>
        <c:auto val="1"/>
        <c:lblAlgn val="ctr"/>
        <c:lblOffset val="100"/>
        <c:noMultiLvlLbl val="0"/>
      </c:catAx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  <c:txPr>
        <a:bodyPr lIns="0" tIns="0" rIns="0" bIns="0"/>
        <a:lstStyle/>
        <a:p>
          <a:pPr marL="0" marR="0" indent="0" defTabSz="914400" fontAlgn="auto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tabLst/>
            <a:defRPr sz="900" b="0" i="0" u="none" strike="noStrike" kern="1200" baseline="0">
              <a:solidFill>
                <a:srgbClr val="595959"/>
              </a:solidFill>
              <a:latin typeface="Calibri"/>
            </a:defRPr>
          </a:pPr>
          <a:endParaRPr lang="es-ES"/>
        </a:p>
      </c:txPr>
    </c:legend>
    <c:plotVisOnly val="1"/>
    <c:dispBlanksAs val="gap"/>
    <c:showDLblsOverMax val="0"/>
  </c:chart>
  <c:spPr>
    <a:solidFill>
      <a:srgbClr val="FFFFFF"/>
    </a:solidFill>
    <a:ln w="9528" cap="flat">
      <a:solidFill>
        <a:srgbClr val="D9D9D9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1000" b="0" i="0" u="none" strike="noStrike" kern="1200" baseline="0">
          <a:solidFill>
            <a:srgbClr val="000000"/>
          </a:solidFill>
          <a:latin typeface="Calibri"/>
        </a:defRPr>
      </a:pPr>
      <a:endParaRPr lang="es-E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A91B5-883B-4F46-95E9-8C632CE27E0D}" type="datetimeFigureOut">
              <a:rPr lang="es-ES" smtClean="0"/>
              <a:t>21/12/2015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D178F-BC23-417E-B2FE-663FC8163E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8641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Marcador de título"/>
          <p:cNvSpPr>
            <a:spLocks noGrp="1"/>
          </p:cNvSpPr>
          <p:nvPr>
            <p:ph type="title"/>
          </p:nvPr>
        </p:nvSpPr>
        <p:spPr>
          <a:xfrm>
            <a:off x="493204" y="1844824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Práctica 4</a:t>
            </a:r>
            <a:endParaRPr lang="es-ES" dirty="0"/>
          </a:p>
        </p:txBody>
      </p:sp>
      <p:sp>
        <p:nvSpPr>
          <p:cNvPr id="5" name="2 Marcador de texto"/>
          <p:cNvSpPr>
            <a:spLocks noGrp="1"/>
          </p:cNvSpPr>
          <p:nvPr>
            <p:ph idx="1"/>
          </p:nvPr>
        </p:nvSpPr>
        <p:spPr>
          <a:xfrm>
            <a:off x="467544" y="3717032"/>
            <a:ext cx="8208912" cy="1905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Pablo Requena González</a:t>
            </a:r>
          </a:p>
          <a:p>
            <a:pPr lvl="0"/>
            <a:r>
              <a:rPr lang="es-ES" dirty="0" smtClean="0"/>
              <a:t>Vicente Martín Rueda</a:t>
            </a:r>
          </a:p>
          <a:p>
            <a:pPr lvl="0"/>
            <a:r>
              <a:rPr lang="es-ES" dirty="0" smtClean="0"/>
              <a:t>Marcos González </a:t>
            </a:r>
            <a:r>
              <a:rPr lang="es-ES" dirty="0" err="1" smtClean="0"/>
              <a:t>Verdú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979907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Marcador de título"/>
          <p:cNvSpPr txBox="1">
            <a:spLocks/>
          </p:cNvSpPr>
          <p:nvPr userDrawn="1"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smtClean="0">
                <a:solidFill>
                  <a:srgbClr val="FFC000"/>
                </a:solidFill>
                <a:latin typeface="OCR A Extended" panose="02010509020102010303" pitchFamily="50" charset="0"/>
              </a:rPr>
              <a:t>Conclusiones</a:t>
            </a:r>
            <a:endParaRPr lang="es-ES" dirty="0"/>
          </a:p>
        </p:txBody>
      </p:sp>
      <p:sp>
        <p:nvSpPr>
          <p:cNvPr id="4" name="2 Marcador de text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MPICH herramienta muy potente</a:t>
            </a:r>
          </a:p>
          <a:p>
            <a:pPr lvl="0"/>
            <a:r>
              <a:rPr lang="es-ES" dirty="0" smtClean="0"/>
              <a:t>Facilita una tarea realmente complicada</a:t>
            </a:r>
          </a:p>
          <a:p>
            <a:pPr lvl="0"/>
            <a:r>
              <a:rPr lang="es-ES" dirty="0" smtClean="0"/>
              <a:t>Insuficiente coste computacional</a:t>
            </a:r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609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Marcador de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/>
            </a:lvl1pPr>
          </a:lstStyle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4" name="2 Marcador de texto"/>
          <p:cNvSpPr>
            <a:spLocks noGrp="1"/>
          </p:cNvSpPr>
          <p:nvPr>
            <p:ph idx="1"/>
          </p:nvPr>
        </p:nvSpPr>
        <p:spPr>
          <a:xfrm>
            <a:off x="467544" y="1484784"/>
            <a:ext cx="8208912" cy="41373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u="none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Introducción al problema</a:t>
            </a:r>
          </a:p>
          <a:p>
            <a:pPr lvl="0"/>
            <a:r>
              <a:rPr lang="es-ES" dirty="0" smtClean="0"/>
              <a:t>Introducción a OPEN MPI</a:t>
            </a:r>
          </a:p>
          <a:p>
            <a:pPr lvl="0"/>
            <a:r>
              <a:rPr lang="es-ES" dirty="0" smtClean="0"/>
              <a:t>Resolución del problema</a:t>
            </a:r>
          </a:p>
          <a:p>
            <a:pPr lvl="0"/>
            <a:r>
              <a:rPr lang="es-ES" dirty="0" smtClean="0"/>
              <a:t>Análisis de resultados</a:t>
            </a:r>
          </a:p>
          <a:p>
            <a:pPr lvl="0"/>
            <a:r>
              <a:rPr lang="es-ES" dirty="0" smtClean="0"/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834527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467544" y="404664"/>
            <a:ext cx="8229600" cy="864096"/>
          </a:xfrm>
        </p:spPr>
        <p:txBody>
          <a:bodyPr>
            <a:normAutofit/>
          </a:bodyPr>
          <a:lstStyle>
            <a:lvl1pPr>
              <a:defRPr sz="4000" baseline="0"/>
            </a:lvl1pPr>
          </a:lstStyle>
          <a:p>
            <a:r>
              <a:rPr lang="es-ES" dirty="0" smtClean="0"/>
              <a:t>Introducción al problema</a:t>
            </a:r>
            <a:endParaRPr lang="es-ES" dirty="0"/>
          </a:p>
        </p:txBody>
      </p:sp>
      <p:sp>
        <p:nvSpPr>
          <p:cNvPr id="6" name="5 CuadroTexto"/>
          <p:cNvSpPr txBox="1"/>
          <p:nvPr userDrawn="1"/>
        </p:nvSpPr>
        <p:spPr>
          <a:xfrm>
            <a:off x="476300" y="2276872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 smtClean="0">
                <a:solidFill>
                  <a:schemeClr val="accent6">
                    <a:lumMod val="75000"/>
                  </a:schemeClr>
                </a:solidFill>
                <a:latin typeface="OCR A Extended" panose="02010509020102010303" pitchFamily="50" charset="0"/>
              </a:rPr>
              <a:t>¿Qué necesitamos?</a:t>
            </a:r>
            <a:endParaRPr lang="es-ES" sz="6000" b="1" dirty="0">
              <a:solidFill>
                <a:schemeClr val="accent6">
                  <a:lumMod val="75000"/>
                </a:schemeClr>
              </a:solidFill>
              <a:latin typeface="OCR A Extended" panose="02010509020102010303" pitchFamily="50" charset="0"/>
            </a:endParaRPr>
          </a:p>
        </p:txBody>
      </p:sp>
      <p:sp>
        <p:nvSpPr>
          <p:cNvPr id="7" name="6 CuadroTexto"/>
          <p:cNvSpPr txBox="1"/>
          <p:nvPr userDrawn="1"/>
        </p:nvSpPr>
        <p:spPr>
          <a:xfrm>
            <a:off x="476300" y="3938866"/>
            <a:ext cx="820891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3200" b="1" dirty="0" smtClean="0">
                <a:solidFill>
                  <a:schemeClr val="accent6">
                    <a:lumMod val="75000"/>
                  </a:schemeClr>
                </a:solidFill>
                <a:latin typeface="OCR A Extended" panose="02010509020102010303" pitchFamily="50" charset="0"/>
              </a:rPr>
              <a:t>Distribuir la carga de una</a:t>
            </a:r>
            <a:r>
              <a:rPr lang="es-ES" sz="3200" b="1" baseline="0" dirty="0" smtClean="0">
                <a:solidFill>
                  <a:schemeClr val="accent6">
                    <a:lumMod val="75000"/>
                  </a:schemeClr>
                </a:solidFill>
                <a:latin typeface="OCR A Extended" panose="02010509020102010303" pitchFamily="50" charset="0"/>
              </a:rPr>
              <a:t> tarea de alto coste computacional (</a:t>
            </a:r>
            <a:r>
              <a:rPr lang="es-ES" sz="3200" b="1" baseline="0" dirty="0" err="1" smtClean="0">
                <a:solidFill>
                  <a:schemeClr val="accent6">
                    <a:lumMod val="75000"/>
                  </a:schemeClr>
                </a:solidFill>
                <a:latin typeface="OCR A Extended" panose="02010509020102010303" pitchFamily="50" charset="0"/>
              </a:rPr>
              <a:t>pixelización</a:t>
            </a:r>
            <a:r>
              <a:rPr lang="es-ES" sz="3200" b="1" baseline="0" dirty="0" smtClean="0">
                <a:solidFill>
                  <a:schemeClr val="accent6">
                    <a:lumMod val="75000"/>
                  </a:schemeClr>
                </a:solidFill>
                <a:latin typeface="OCR A Extended" panose="02010509020102010303" pitchFamily="50" charset="0"/>
              </a:rPr>
              <a:t>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306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 userDrawn="1"/>
        </p:nvSpPr>
        <p:spPr>
          <a:xfrm>
            <a:off x="467544" y="1844824"/>
            <a:ext cx="82089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 smtClean="0">
                <a:solidFill>
                  <a:schemeClr val="accent6">
                    <a:lumMod val="75000"/>
                  </a:schemeClr>
                </a:solidFill>
                <a:latin typeface="OCR A Extended" panose="02010509020102010303" pitchFamily="50" charset="0"/>
              </a:rPr>
              <a:t>Implementa el standard OPEN MPI</a:t>
            </a:r>
            <a:endParaRPr lang="es-ES" sz="2800" b="1" baseline="0" dirty="0" smtClean="0">
              <a:solidFill>
                <a:schemeClr val="accent6">
                  <a:lumMod val="75000"/>
                </a:schemeClr>
              </a:solidFill>
              <a:latin typeface="OCR A Extended" panose="02010509020102010303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baseline="0" dirty="0" smtClean="0">
                <a:solidFill>
                  <a:schemeClr val="accent6">
                    <a:lumMod val="75000"/>
                  </a:schemeClr>
                </a:solidFill>
                <a:latin typeface="OCR A Extended" panose="02010509020102010303" pitchFamily="50" charset="0"/>
              </a:rPr>
              <a:t>Trabaja con </a:t>
            </a:r>
            <a:r>
              <a:rPr lang="es-ES" sz="2800" b="1" baseline="0" dirty="0" err="1" smtClean="0">
                <a:solidFill>
                  <a:schemeClr val="accent6">
                    <a:lumMod val="75000"/>
                  </a:schemeClr>
                </a:solidFill>
                <a:latin typeface="OCR A Extended" panose="02010509020102010303" pitchFamily="50" charset="0"/>
              </a:rPr>
              <a:t>clústers</a:t>
            </a:r>
            <a:r>
              <a:rPr lang="es-ES" sz="2800" b="1" baseline="0" dirty="0" smtClean="0">
                <a:solidFill>
                  <a:schemeClr val="accent6">
                    <a:lumMod val="75000"/>
                  </a:schemeClr>
                </a:solidFill>
                <a:latin typeface="OCR A Extended" panose="02010509020102010303" pitchFamily="50" charset="0"/>
              </a:rPr>
              <a:t> (anillos)</a:t>
            </a:r>
            <a:endParaRPr lang="es-ES" sz="2800" b="1" dirty="0" smtClean="0">
              <a:solidFill>
                <a:schemeClr val="accent6">
                  <a:lumMod val="75000"/>
                </a:schemeClr>
              </a:solidFill>
              <a:latin typeface="OCR A Extended" panose="02010509020102010303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baseline="0" dirty="0" smtClean="0">
                <a:solidFill>
                  <a:schemeClr val="accent6">
                    <a:lumMod val="75000"/>
                  </a:schemeClr>
                </a:solidFill>
                <a:latin typeface="OCR A Extended" panose="02010509020102010303" pitchFamily="50" charset="0"/>
              </a:rPr>
              <a:t>Es una interfaz de paso de mensajes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baseline="0" dirty="0" smtClean="0">
                <a:solidFill>
                  <a:schemeClr val="accent6">
                    <a:lumMod val="75000"/>
                  </a:schemeClr>
                </a:solidFill>
                <a:latin typeface="OCR A Extended" panose="02010509020102010303" pitchFamily="50" charset="0"/>
              </a:rPr>
              <a:t>Distribuye procesos de forma dinámica</a:t>
            </a:r>
          </a:p>
        </p:txBody>
      </p:sp>
      <p:pic>
        <p:nvPicPr>
          <p:cNvPr id="9" name="8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13" y="332656"/>
            <a:ext cx="5327774" cy="1224136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735" y="1556792"/>
            <a:ext cx="4352530" cy="451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3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5400" b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s-ES" sz="3200" b="1" dirty="0" smtClean="0">
                <a:solidFill>
                  <a:srgbClr val="FFC000"/>
                </a:solidFill>
                <a:latin typeface="OCR A Extended" panose="02010509020102010303" pitchFamily="50" charset="0"/>
              </a:rPr>
              <a:t>¿Por qué elegir MPICH?</a:t>
            </a:r>
            <a:endParaRPr lang="es-ES" sz="3200" b="1" dirty="0">
              <a:solidFill>
                <a:srgbClr val="FFC000"/>
              </a:solidFill>
              <a:latin typeface="OCR A Extended" panose="02010509020102010303" pitchFamily="50" charset="0"/>
            </a:endParaRPr>
          </a:p>
        </p:txBody>
      </p:sp>
      <p:sp>
        <p:nvSpPr>
          <p:cNvPr id="6" name="5 CuadroTexto"/>
          <p:cNvSpPr txBox="1"/>
          <p:nvPr userDrawn="1"/>
        </p:nvSpPr>
        <p:spPr>
          <a:xfrm>
            <a:off x="467544" y="1916832"/>
            <a:ext cx="8280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 smtClean="0">
                <a:solidFill>
                  <a:schemeClr val="accent6">
                    <a:lumMod val="75000"/>
                  </a:schemeClr>
                </a:solidFill>
                <a:latin typeface="OCR A Extended" panose="02010509020102010303" pitchFamily="50" charset="0"/>
              </a:rPr>
              <a:t>Tolerancia a fallos (recuperación transparente)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 smtClean="0">
                <a:solidFill>
                  <a:schemeClr val="accent6">
                    <a:lumMod val="75000"/>
                  </a:schemeClr>
                </a:solidFill>
                <a:latin typeface="OCR A Extended" panose="02010509020102010303" pitchFamily="50" charset="0"/>
              </a:rPr>
              <a:t>Soporta redes heterogéneas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 smtClean="0">
                <a:solidFill>
                  <a:schemeClr val="accent6">
                    <a:lumMod val="75000"/>
                  </a:schemeClr>
                </a:solidFill>
                <a:latin typeface="OCR A Extended" panose="02010509020102010303" pitchFamily="50" charset="0"/>
              </a:rPr>
              <a:t>Portable:</a:t>
            </a:r>
            <a:r>
              <a:rPr lang="es-ES" sz="2800" b="1" baseline="0" dirty="0" smtClean="0">
                <a:solidFill>
                  <a:schemeClr val="accent6">
                    <a:lumMod val="75000"/>
                  </a:schemeClr>
                </a:solidFill>
                <a:latin typeface="OCR A Extended" panose="02010509020102010303" pitchFamily="50" charset="0"/>
              </a:rPr>
              <a:t> Linux, OS X, Solaris (Windows)</a:t>
            </a:r>
            <a:endParaRPr lang="es-ES" sz="2800" b="1" dirty="0">
              <a:solidFill>
                <a:schemeClr val="accent6">
                  <a:lumMod val="75000"/>
                </a:schemeClr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81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Resolución del problema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4635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 dirty="0" smtClean="0"/>
              <a:t>Análisis de los resultados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10784193"/>
              </p:ext>
            </p:extLst>
          </p:nvPr>
        </p:nvGraphicFramePr>
        <p:xfrm>
          <a:off x="1115616" y="1988840"/>
          <a:ext cx="6768751" cy="28803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2831"/>
                <a:gridCol w="1091184"/>
                <a:gridCol w="1091184"/>
                <a:gridCol w="1091184"/>
                <a:gridCol w="1091184"/>
                <a:gridCol w="1091184"/>
              </a:tblGrid>
              <a:tr h="4762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spc="50" dirty="0">
                          <a:effectLst/>
                        </a:rPr>
                        <a:t>PC-2</a:t>
                      </a:r>
                      <a:endParaRPr lang="es-ES" sz="1000" dirty="0">
                        <a:solidFill>
                          <a:srgbClr val="414751"/>
                        </a:solidFill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spc="50" dirty="0">
                          <a:effectLst/>
                        </a:rPr>
                        <a:t>Tamaño</a:t>
                      </a:r>
                      <a:endParaRPr lang="es-ES" sz="1000" dirty="0">
                        <a:solidFill>
                          <a:srgbClr val="414751"/>
                        </a:solidFill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spc="50">
                          <a:effectLst/>
                        </a:rPr>
                        <a:t>5 (s)</a:t>
                      </a:r>
                      <a:endParaRPr lang="es-ES" sz="1000">
                        <a:solidFill>
                          <a:srgbClr val="414751"/>
                        </a:solidFill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spc="50">
                          <a:effectLst/>
                        </a:rPr>
                        <a:t>25 (s)</a:t>
                      </a:r>
                      <a:endParaRPr lang="es-ES" sz="1000">
                        <a:solidFill>
                          <a:srgbClr val="414751"/>
                        </a:solidFill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spc="50">
                          <a:effectLst/>
                        </a:rPr>
                        <a:t>50 (s)</a:t>
                      </a:r>
                      <a:endParaRPr lang="es-ES" sz="1000">
                        <a:solidFill>
                          <a:srgbClr val="414751"/>
                        </a:solidFill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spc="50">
                          <a:effectLst/>
                        </a:rPr>
                        <a:t>100 (s)</a:t>
                      </a:r>
                      <a:endParaRPr lang="es-ES" sz="1000">
                        <a:solidFill>
                          <a:srgbClr val="414751"/>
                        </a:solidFill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62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spc="50" dirty="0" smtClean="0">
                          <a:effectLst/>
                        </a:rPr>
                        <a:t>fea</a:t>
                      </a:r>
                      <a:endParaRPr lang="es-ES" sz="1000" dirty="0">
                        <a:solidFill>
                          <a:srgbClr val="414751"/>
                        </a:solidFill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spc="50">
                          <a:effectLst/>
                        </a:rPr>
                        <a:t>500x667</a:t>
                      </a:r>
                      <a:endParaRPr lang="es-ES" sz="1000">
                        <a:solidFill>
                          <a:srgbClr val="414751"/>
                        </a:solidFill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spc="50">
                          <a:effectLst/>
                        </a:rPr>
                        <a:t>0.15</a:t>
                      </a:r>
                      <a:endParaRPr lang="es-ES" sz="1000">
                        <a:solidFill>
                          <a:srgbClr val="414751"/>
                        </a:solidFill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spc="50">
                          <a:effectLst/>
                        </a:rPr>
                        <a:t>0.13</a:t>
                      </a:r>
                      <a:endParaRPr lang="es-ES" sz="1000">
                        <a:solidFill>
                          <a:srgbClr val="414751"/>
                        </a:solidFill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spc="50">
                          <a:effectLst/>
                        </a:rPr>
                        <a:t>0.11</a:t>
                      </a:r>
                      <a:endParaRPr lang="es-ES" sz="1000">
                        <a:solidFill>
                          <a:srgbClr val="414751"/>
                        </a:solidFill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spc="50">
                          <a:effectLst/>
                        </a:rPr>
                        <a:t>0.09</a:t>
                      </a:r>
                      <a:endParaRPr lang="es-ES" sz="1000">
                        <a:solidFill>
                          <a:srgbClr val="414751"/>
                        </a:solidFill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62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spc="50">
                          <a:effectLst/>
                        </a:rPr>
                        <a:t>pajaro4k</a:t>
                      </a:r>
                      <a:endParaRPr lang="es-ES" sz="1000">
                        <a:solidFill>
                          <a:srgbClr val="414751"/>
                        </a:solidFill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spc="50" dirty="0">
                          <a:effectLst/>
                        </a:rPr>
                        <a:t>4096x2160</a:t>
                      </a:r>
                      <a:endParaRPr lang="es-ES" sz="1000" dirty="0">
                        <a:solidFill>
                          <a:srgbClr val="414751"/>
                        </a:solidFill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spc="50">
                          <a:effectLst/>
                        </a:rPr>
                        <a:t>0.31</a:t>
                      </a:r>
                      <a:endParaRPr lang="es-ES" sz="1000">
                        <a:solidFill>
                          <a:srgbClr val="414751"/>
                        </a:solidFill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spc="50">
                          <a:effectLst/>
                        </a:rPr>
                        <a:t>0.27</a:t>
                      </a:r>
                      <a:endParaRPr lang="es-ES" sz="1000">
                        <a:solidFill>
                          <a:srgbClr val="414751"/>
                        </a:solidFill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spc="50">
                          <a:effectLst/>
                        </a:rPr>
                        <a:t>0.25</a:t>
                      </a:r>
                      <a:endParaRPr lang="es-ES" sz="1000">
                        <a:solidFill>
                          <a:srgbClr val="414751"/>
                        </a:solidFill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spc="50">
                          <a:effectLst/>
                        </a:rPr>
                        <a:t>0.21</a:t>
                      </a:r>
                      <a:endParaRPr lang="es-ES" sz="1000">
                        <a:solidFill>
                          <a:srgbClr val="414751"/>
                        </a:solidFill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989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spc="50">
                          <a:effectLst/>
                        </a:rPr>
                        <a:t>car8k</a:t>
                      </a:r>
                      <a:endParaRPr lang="es-ES" sz="1000">
                        <a:solidFill>
                          <a:srgbClr val="414751"/>
                        </a:solidFill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spc="50">
                          <a:effectLst/>
                        </a:rPr>
                        <a:t>7680x4320</a:t>
                      </a:r>
                      <a:endParaRPr lang="es-ES" sz="1000">
                        <a:solidFill>
                          <a:srgbClr val="414751"/>
                        </a:solidFill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spc="50">
                          <a:effectLst/>
                        </a:rPr>
                        <a:t>0.97</a:t>
                      </a:r>
                      <a:endParaRPr lang="es-ES" sz="1000">
                        <a:solidFill>
                          <a:srgbClr val="414751"/>
                        </a:solidFill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spc="50">
                          <a:effectLst/>
                        </a:rPr>
                        <a:t>0.96</a:t>
                      </a:r>
                      <a:endParaRPr lang="es-ES" sz="1000">
                        <a:solidFill>
                          <a:srgbClr val="414751"/>
                        </a:solidFill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spc="50">
                          <a:effectLst/>
                        </a:rPr>
                        <a:t>0.91</a:t>
                      </a:r>
                      <a:endParaRPr lang="es-ES" sz="1000">
                        <a:solidFill>
                          <a:srgbClr val="414751"/>
                        </a:solidFill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spc="50">
                          <a:effectLst/>
                        </a:rPr>
                        <a:t>0.85</a:t>
                      </a:r>
                      <a:endParaRPr lang="es-ES" sz="1000">
                        <a:solidFill>
                          <a:srgbClr val="414751"/>
                        </a:solidFill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62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spc="50">
                          <a:effectLst/>
                        </a:rPr>
                        <a:t>earth8k</a:t>
                      </a:r>
                      <a:endParaRPr lang="es-ES" sz="1000">
                        <a:solidFill>
                          <a:srgbClr val="414751"/>
                        </a:solidFill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spc="50">
                          <a:effectLst/>
                        </a:rPr>
                        <a:t>8192x4320</a:t>
                      </a:r>
                      <a:endParaRPr lang="es-ES" sz="1000">
                        <a:solidFill>
                          <a:srgbClr val="414751"/>
                        </a:solidFill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spc="50">
                          <a:effectLst/>
                        </a:rPr>
                        <a:t>1.04</a:t>
                      </a:r>
                      <a:endParaRPr lang="es-ES" sz="1000">
                        <a:solidFill>
                          <a:srgbClr val="414751"/>
                        </a:solidFill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spc="50">
                          <a:effectLst/>
                        </a:rPr>
                        <a:t>1.02</a:t>
                      </a:r>
                      <a:endParaRPr lang="es-ES" sz="1000">
                        <a:solidFill>
                          <a:srgbClr val="414751"/>
                        </a:solidFill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spc="50">
                          <a:effectLst/>
                        </a:rPr>
                        <a:t>0.99</a:t>
                      </a:r>
                      <a:endParaRPr lang="es-ES" sz="1000">
                        <a:solidFill>
                          <a:srgbClr val="414751"/>
                        </a:solidFill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spc="50">
                          <a:effectLst/>
                        </a:rPr>
                        <a:t>0.96</a:t>
                      </a:r>
                      <a:endParaRPr lang="es-ES" sz="1000">
                        <a:solidFill>
                          <a:srgbClr val="414751"/>
                        </a:solidFill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6273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spc="50">
                          <a:effectLst/>
                        </a:rPr>
                        <a:t>Total Programa</a:t>
                      </a:r>
                      <a:endParaRPr lang="es-ES" sz="1000">
                        <a:solidFill>
                          <a:srgbClr val="414751"/>
                        </a:solidFill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spc="50">
                          <a:effectLst/>
                        </a:rPr>
                        <a:t>2.47</a:t>
                      </a:r>
                      <a:endParaRPr lang="es-ES" sz="1000">
                        <a:solidFill>
                          <a:srgbClr val="414751"/>
                        </a:solidFill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spc="50">
                          <a:effectLst/>
                        </a:rPr>
                        <a:t>2.38</a:t>
                      </a:r>
                      <a:endParaRPr lang="es-ES" sz="1000">
                        <a:solidFill>
                          <a:srgbClr val="414751"/>
                        </a:solidFill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spc="50">
                          <a:effectLst/>
                        </a:rPr>
                        <a:t>2.26</a:t>
                      </a:r>
                      <a:endParaRPr lang="es-ES" sz="1000">
                        <a:solidFill>
                          <a:srgbClr val="414751"/>
                        </a:solidFill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spc="50" dirty="0">
                          <a:effectLst/>
                        </a:rPr>
                        <a:t>2.11</a:t>
                      </a:r>
                      <a:endParaRPr lang="es-ES" sz="1000" dirty="0">
                        <a:solidFill>
                          <a:srgbClr val="414751"/>
                        </a:solidFill>
                        <a:effectLst/>
                        <a:latin typeface="Century Schoolbook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77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 dirty="0" smtClean="0"/>
              <a:t>Análisis de los resultados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084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 dirty="0" smtClean="0"/>
              <a:t>Análisis de los resultados</a:t>
            </a:r>
            <a:endParaRPr lang="es-ES" dirty="0"/>
          </a:p>
        </p:txBody>
      </p:sp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4" name="3 Gráfico"/>
          <p:cNvGraphicFramePr/>
          <p:nvPr userDrawn="1">
            <p:extLst>
              <p:ext uri="{D42A27DB-BD31-4B8C-83A1-F6EECF244321}">
                <p14:modId xmlns:p14="http://schemas.microsoft.com/office/powerpoint/2010/main" val="3212880412"/>
              </p:ext>
            </p:extLst>
          </p:nvPr>
        </p:nvGraphicFramePr>
        <p:xfrm>
          <a:off x="1259632" y="1628800"/>
          <a:ext cx="6480720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123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El"/>
        </p:bldSub>
      </p:bldGraphic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gi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93204" y="1844824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Práctica 4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7544" y="3717032"/>
            <a:ext cx="8208912" cy="1905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Pablo Requena González</a:t>
            </a:r>
          </a:p>
          <a:p>
            <a:pPr lvl="0"/>
            <a:r>
              <a:rPr lang="es-ES" dirty="0" smtClean="0"/>
              <a:t>Vicente Martín Rueda</a:t>
            </a:r>
          </a:p>
          <a:p>
            <a:pPr lvl="0"/>
            <a:r>
              <a:rPr lang="es-ES" dirty="0" smtClean="0"/>
              <a:t>Marcos González </a:t>
            </a:r>
            <a:r>
              <a:rPr lang="es-ES" dirty="0" err="1" smtClean="0"/>
              <a:t>Verdú</a:t>
            </a:r>
            <a:endParaRPr lang="es-ES" dirty="0" smtClean="0"/>
          </a:p>
        </p:txBody>
      </p:sp>
      <p:pic>
        <p:nvPicPr>
          <p:cNvPr id="8" name="7 Imagen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60648"/>
            <a:ext cx="5832648" cy="1752533"/>
          </a:xfrm>
          <a:prstGeom prst="rect">
            <a:avLst/>
          </a:prstGeom>
        </p:spPr>
      </p:pic>
      <p:sp>
        <p:nvSpPr>
          <p:cNvPr id="9" name="8 CuadroTexto"/>
          <p:cNvSpPr txBox="1"/>
          <p:nvPr userDrawn="1"/>
        </p:nvSpPr>
        <p:spPr>
          <a:xfrm>
            <a:off x="0" y="2852936"/>
            <a:ext cx="9144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800" dirty="0" smtClean="0">
                <a:solidFill>
                  <a:schemeClr val="accent6">
                    <a:lumMod val="75000"/>
                  </a:schemeClr>
                </a:solidFill>
                <a:latin typeface="OCR A Extended" panose="02010509020102010303" pitchFamily="50" charset="0"/>
              </a:rPr>
              <a:t>Paralelismo a nivel de proceso</a:t>
            </a:r>
            <a:endParaRPr lang="es-ES" sz="3800" dirty="0">
              <a:solidFill>
                <a:schemeClr val="accent6">
                  <a:lumMod val="75000"/>
                </a:schemeClr>
              </a:solidFill>
              <a:latin typeface="OCR A Extended" panose="02010509020102010303" pitchFamily="50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400" b="1" kern="1200" baseline="0">
          <a:solidFill>
            <a:schemeClr val="accent6">
              <a:lumMod val="75000"/>
            </a:schemeClr>
          </a:solidFill>
          <a:latin typeface="OCR A Extended" panose="02010509020102010303" pitchFamily="50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 baseline="0">
          <a:solidFill>
            <a:schemeClr val="accent6">
              <a:lumMod val="75000"/>
            </a:schemeClr>
          </a:solidFill>
          <a:latin typeface="OCR A Extended" panose="02010509020102010303" pitchFamily="50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7544" y="1484784"/>
            <a:ext cx="8208912" cy="41373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s-ES" dirty="0" smtClean="0"/>
              <a:t>Introducción al problema</a:t>
            </a:r>
          </a:p>
          <a:p>
            <a:pPr lvl="0"/>
            <a:r>
              <a:rPr lang="es-ES" dirty="0" smtClean="0"/>
              <a:t>Introducción a OPEN MPI</a:t>
            </a:r>
          </a:p>
          <a:p>
            <a:pPr lvl="0"/>
            <a:r>
              <a:rPr lang="es-ES" dirty="0" smtClean="0"/>
              <a:t>Resolución del problema</a:t>
            </a:r>
          </a:p>
          <a:p>
            <a:pPr lvl="0"/>
            <a:r>
              <a:rPr lang="es-ES" dirty="0" smtClean="0"/>
              <a:t>Análisis de resultados</a:t>
            </a:r>
          </a:p>
          <a:p>
            <a:pPr lvl="0"/>
            <a:r>
              <a:rPr lang="es-ES" dirty="0" smtClean="0"/>
              <a:t>Conclusión</a:t>
            </a:r>
          </a:p>
        </p:txBody>
      </p:sp>
      <p:pic>
        <p:nvPicPr>
          <p:cNvPr id="8" name="7 Imagen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48" y="5589240"/>
            <a:ext cx="3168352" cy="95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1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97" r:id="rId2"/>
    <p:sldLayoutId id="2147483698" r:id="rId3"/>
    <p:sldLayoutId id="2147483699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400" b="1" kern="1200" baseline="0">
          <a:solidFill>
            <a:schemeClr val="accent6">
              <a:lumMod val="75000"/>
            </a:schemeClr>
          </a:solidFill>
          <a:latin typeface="OCR A Extended" panose="02010509020102010303" pitchFamily="50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Arial" pitchFamily="34" charset="0"/>
        <a:buChar char="•"/>
        <a:defRPr sz="4000" b="1" kern="1200" baseline="0">
          <a:solidFill>
            <a:schemeClr val="accent6">
              <a:lumMod val="75000"/>
            </a:schemeClr>
          </a:solidFill>
          <a:latin typeface="OCR A Extended" panose="02010509020102010303" pitchFamily="50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Resolución del problema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pic>
        <p:nvPicPr>
          <p:cNvPr id="7" name="6 Imagen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68" y="5589240"/>
            <a:ext cx="3168352" cy="95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7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rgbClr val="FFC000"/>
          </a:solidFill>
          <a:latin typeface="OCR A Extended" panose="02010509020102010303" pitchFamily="50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Análisis de los resultados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48" y="5589240"/>
            <a:ext cx="3168352" cy="95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7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2" r:id="rId2"/>
    <p:sldLayoutId id="214748370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latin typeface="OCR A Extended" panose="02010509020102010303" pitchFamily="50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s-E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CR A Extended" panose="02010509020102010303" pitchFamily="50" charset="0"/>
                <a:ea typeface="+mj-ea"/>
                <a:cs typeface="+mj-cs"/>
              </a:rPr>
              <a:t>Conclusiones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MPICH herramienta muy potente</a:t>
            </a:r>
          </a:p>
          <a:p>
            <a:pPr lvl="0"/>
            <a:r>
              <a:rPr lang="es-ES" dirty="0" smtClean="0"/>
              <a:t>Facilita una tarea realmente complicada</a:t>
            </a:r>
          </a:p>
          <a:p>
            <a:pPr lvl="0"/>
            <a:r>
              <a:rPr lang="es-ES" dirty="0" smtClean="0"/>
              <a:t>Insuficiente coste computacional</a:t>
            </a:r>
          </a:p>
          <a:p>
            <a:pPr lvl="0"/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48" y="5589240"/>
            <a:ext cx="3168352" cy="95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6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 baseline="0">
          <a:solidFill>
            <a:srgbClr val="FFC000"/>
          </a:solidFill>
          <a:latin typeface="OCR A Extended" panose="02010509020102010303" pitchFamily="50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Práctica 4</a:t>
            </a:r>
            <a:endParaRPr lang="es-E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2 Marcador de texto"/>
          <p:cNvSpPr>
            <a:spLocks noGrp="1"/>
          </p:cNvSpPr>
          <p:nvPr>
            <p:ph idx="1"/>
          </p:nvPr>
        </p:nvSpPr>
        <p:spPr>
          <a:xfrm>
            <a:off x="467544" y="3717032"/>
            <a:ext cx="8208912" cy="1905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Pablo Requena González</a:t>
            </a:r>
          </a:p>
          <a:p>
            <a:pPr lvl="0"/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Vicente Martín Rueda</a:t>
            </a:r>
          </a:p>
          <a:p>
            <a:pPr lvl="0"/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Marcos González </a:t>
            </a:r>
            <a:r>
              <a:rPr lang="es-ES" b="1" dirty="0" err="1" smtClean="0">
                <a:solidFill>
                  <a:schemeClr val="accent6">
                    <a:lumMod val="75000"/>
                  </a:schemeClr>
                </a:solidFill>
              </a:rPr>
              <a:t>Verdú</a:t>
            </a:r>
            <a:endParaRPr lang="es-E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75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dirty="0"/>
              <a:t>Análisis de resultados</a:t>
            </a:r>
          </a:p>
        </p:txBody>
      </p:sp>
    </p:spTree>
    <p:extLst>
      <p:ext uri="{BB962C8B-B14F-4D97-AF65-F5344CB8AC3E}">
        <p14:creationId xmlns:p14="http://schemas.microsoft.com/office/powerpoint/2010/main" val="364144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MPICH herramienta muy potente</a:t>
            </a:r>
          </a:p>
          <a:p>
            <a:pPr lvl="0"/>
            <a:r>
              <a:rPr lang="es-ES" dirty="0" smtClean="0"/>
              <a:t>Facilita una tarea realmente complicada</a:t>
            </a:r>
          </a:p>
          <a:p>
            <a:pPr lvl="0"/>
            <a:r>
              <a:rPr lang="es-ES" dirty="0" smtClean="0"/>
              <a:t>Insuficiente coste computacional</a:t>
            </a:r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967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título"/>
          <p:cNvSpPr txBox="1">
            <a:spLocks/>
          </p:cNvSpPr>
          <p:nvPr/>
        </p:nvSpPr>
        <p:spPr>
          <a:xfrm>
            <a:off x="467544" y="404664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u="none" kern="1200" baseline="0">
                <a:solidFill>
                  <a:srgbClr val="FFC000"/>
                </a:solidFill>
                <a:latin typeface="OCR A Extended" panose="02010509020102010303" pitchFamily="50" charset="0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Índice</a:t>
            </a:r>
            <a:endParaRPr lang="es-E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2 Marcador de texto"/>
          <p:cNvSpPr txBox="1">
            <a:spLocks/>
          </p:cNvSpPr>
          <p:nvPr/>
        </p:nvSpPr>
        <p:spPr>
          <a:xfrm>
            <a:off x="467544" y="1484784"/>
            <a:ext cx="8208912" cy="41373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u="none" kern="1200" baseline="0">
                <a:solidFill>
                  <a:srgbClr val="FFC000"/>
                </a:solidFill>
                <a:latin typeface="OCR A Extended" panose="02010509020102010303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b="1" dirty="0" smtClean="0">
                <a:solidFill>
                  <a:schemeClr val="accent6">
                    <a:lumMod val="75000"/>
                  </a:schemeClr>
                </a:solidFill>
              </a:rPr>
              <a:t>Introducción al problema</a:t>
            </a:r>
          </a:p>
          <a:p>
            <a:r>
              <a:rPr lang="es-ES" sz="4000" b="1" dirty="0" smtClean="0">
                <a:solidFill>
                  <a:schemeClr val="accent6">
                    <a:lumMod val="75000"/>
                  </a:schemeClr>
                </a:solidFill>
              </a:rPr>
              <a:t>Introducción a OPEN MPI</a:t>
            </a:r>
          </a:p>
          <a:p>
            <a:r>
              <a:rPr lang="es-ES" sz="4000" b="1" dirty="0" smtClean="0">
                <a:solidFill>
                  <a:schemeClr val="accent6">
                    <a:lumMod val="75000"/>
                  </a:schemeClr>
                </a:solidFill>
              </a:rPr>
              <a:t>Resolución del problema</a:t>
            </a:r>
          </a:p>
          <a:p>
            <a:r>
              <a:rPr lang="es-ES" sz="4000" b="1" dirty="0" smtClean="0">
                <a:solidFill>
                  <a:schemeClr val="accent6">
                    <a:lumMod val="75000"/>
                  </a:schemeClr>
                </a:solidFill>
              </a:rPr>
              <a:t>Análisis de resultados</a:t>
            </a:r>
          </a:p>
          <a:p>
            <a:r>
              <a:rPr lang="es-ES" sz="4000" b="1" dirty="0" smtClean="0">
                <a:solidFill>
                  <a:schemeClr val="accent6">
                    <a:lumMod val="75000"/>
                  </a:schemeClr>
                </a:solidFill>
              </a:rPr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190302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Introducción al problema</a:t>
            </a:r>
            <a:endParaRPr lang="es-E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62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32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 smtClean="0"/>
              <a:t>¿Por qué elegir MPICH?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351745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Resolución del problema</a:t>
            </a:r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467544" y="1628800"/>
            <a:ext cx="820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FFC000"/>
                </a:solidFill>
                <a:latin typeface="OCR A Extended" panose="02010509020102010303" pitchFamily="50" charset="0"/>
              </a:rPr>
              <a:t>Control de la ejecución mediante </a:t>
            </a:r>
            <a:r>
              <a:rPr lang="es-ES" sz="2400" i="1" dirty="0" err="1">
                <a:solidFill>
                  <a:srgbClr val="FFC000"/>
                </a:solidFill>
                <a:latin typeface="OCR A Extended" panose="02010509020102010303" pitchFamily="50" charset="0"/>
              </a:rPr>
              <a:t>r</a:t>
            </a:r>
            <a:r>
              <a:rPr lang="es-ES" sz="2400" i="1" dirty="0" err="1" smtClean="0">
                <a:solidFill>
                  <a:srgbClr val="FFC000"/>
                </a:solidFill>
                <a:latin typeface="OCR A Extended" panose="02010509020102010303" pitchFamily="50" charset="0"/>
              </a:rPr>
              <a:t>ank</a:t>
            </a:r>
            <a:endParaRPr lang="es-ES" sz="2400" i="1" dirty="0" smtClean="0">
              <a:solidFill>
                <a:srgbClr val="FFC000"/>
              </a:solidFill>
              <a:latin typeface="OCR A Extended" panose="02010509020102010303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FFC000"/>
                </a:solidFill>
                <a:latin typeface="OCR A Extended" panose="02010509020102010303" pitchFamily="50" charset="0"/>
              </a:rPr>
              <a:t>División del trabajo en </a:t>
            </a:r>
            <a:r>
              <a:rPr lang="es-ES" sz="2400" dirty="0" err="1" smtClean="0">
                <a:solidFill>
                  <a:srgbClr val="FFC000"/>
                </a:solidFill>
                <a:latin typeface="OCR A Extended" panose="02010509020102010303" pitchFamily="50" charset="0"/>
              </a:rPr>
              <a:t>arrays</a:t>
            </a:r>
            <a:r>
              <a:rPr lang="es-ES" sz="2400" dirty="0" smtClean="0">
                <a:solidFill>
                  <a:srgbClr val="FFC000"/>
                </a:solidFill>
                <a:latin typeface="OCR A Extended" panose="02010509020102010303" pitchFamily="50" charset="0"/>
              </a:rPr>
              <a:t> de sectores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FFC000"/>
                </a:solidFill>
                <a:latin typeface="OCR A Extended" panose="02010509020102010303" pitchFamily="50" charset="0"/>
              </a:rPr>
              <a:t>Cada máquina del anillo resuelve un </a:t>
            </a:r>
            <a:r>
              <a:rPr lang="es-ES" sz="2400" dirty="0" err="1" smtClean="0">
                <a:solidFill>
                  <a:srgbClr val="FFC000"/>
                </a:solidFill>
                <a:latin typeface="OCR A Extended" panose="02010509020102010303" pitchFamily="50" charset="0"/>
              </a:rPr>
              <a:t>array</a:t>
            </a:r>
            <a:endParaRPr lang="es-ES" sz="2400" dirty="0" smtClean="0">
              <a:solidFill>
                <a:srgbClr val="FFC000"/>
              </a:solidFill>
              <a:latin typeface="OCR A Extended" panose="02010509020102010303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FFC000"/>
                </a:solidFill>
                <a:latin typeface="OCR A Extended" panose="02010509020102010303" pitchFamily="50" charset="0"/>
              </a:rPr>
              <a:t>El equipo coordinador recompone la imagen</a:t>
            </a:r>
            <a:endParaRPr lang="es-ES" sz="2400" dirty="0">
              <a:solidFill>
                <a:srgbClr val="FFC000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72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resultados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47087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resultados</a:t>
            </a:r>
          </a:p>
        </p:txBody>
      </p:sp>
    </p:spTree>
    <p:extLst>
      <p:ext uri="{BB962C8B-B14F-4D97-AF65-F5344CB8AC3E}">
        <p14:creationId xmlns:p14="http://schemas.microsoft.com/office/powerpoint/2010/main" val="174363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resultados</a:t>
            </a:r>
          </a:p>
        </p:txBody>
      </p:sp>
    </p:spTree>
    <p:extLst>
      <p:ext uri="{BB962C8B-B14F-4D97-AF65-F5344CB8AC3E}">
        <p14:creationId xmlns:p14="http://schemas.microsoft.com/office/powerpoint/2010/main" val="192616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200" dirty="0" smtClean="0">
            <a:solidFill>
              <a:srgbClr val="FFC000"/>
            </a:solidFill>
            <a:latin typeface="OCR A Extended" panose="02010509020102010303" pitchFamily="50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88</Words>
  <Application>Microsoft Office PowerPoint</Application>
  <PresentationFormat>Presentación en pantalla (4:3)</PresentationFormat>
  <Paragraphs>24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11</vt:i4>
      </vt:variant>
    </vt:vector>
  </HeadingPairs>
  <TitlesOfParts>
    <vt:vector size="21" baseType="lpstr">
      <vt:lpstr>Arial</vt:lpstr>
      <vt:lpstr>Calibri</vt:lpstr>
      <vt:lpstr>Century Schoolbook</vt:lpstr>
      <vt:lpstr>OCR A Extended</vt:lpstr>
      <vt:lpstr>Times New Roman</vt:lpstr>
      <vt:lpstr>Tema de Office</vt:lpstr>
      <vt:lpstr>1_Tema de Office</vt:lpstr>
      <vt:lpstr>1_Diseño personalizado</vt:lpstr>
      <vt:lpstr>2_Diseño personalizado</vt:lpstr>
      <vt:lpstr>Diseño personalizado</vt:lpstr>
      <vt:lpstr>Práctica 4</vt:lpstr>
      <vt:lpstr>Presentación de PowerPoint</vt:lpstr>
      <vt:lpstr>Introducción al problema</vt:lpstr>
      <vt:lpstr>Presentación de PowerPoint</vt:lpstr>
      <vt:lpstr>¿Por qué elegir MPICH?</vt:lpstr>
      <vt:lpstr>Resolución del problema</vt:lpstr>
      <vt:lpstr>Análisis de resultados</vt:lpstr>
      <vt:lpstr>Análisis de resultados</vt:lpstr>
      <vt:lpstr>Análisis de resultados</vt:lpstr>
      <vt:lpstr>Análisis de resultados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marcos gonzalez carrion</dc:creator>
  <cp:lastModifiedBy>Marcos</cp:lastModifiedBy>
  <cp:revision>29</cp:revision>
  <dcterms:created xsi:type="dcterms:W3CDTF">2015-12-19T17:18:56Z</dcterms:created>
  <dcterms:modified xsi:type="dcterms:W3CDTF">2015-12-21T09:23:11Z</dcterms:modified>
</cp:coreProperties>
</file>