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66" r:id="rId3"/>
    <p:sldId id="262" r:id="rId4"/>
    <p:sldId id="269" r:id="rId5"/>
    <p:sldId id="270" r:id="rId6"/>
    <p:sldId id="268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C1AD-5B08-4DA7-9674-D05C267F48CC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E085-1415-4B1D-871E-7FD15C4EEB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19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E085-1415-4B1D-871E-7FD15C4EEBA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94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2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2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5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4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9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5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microsoft.com/en-us/da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0B5-82AC-8C98-3257-1297D89A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br>
              <a:rPr lang="en-CA" dirty="0"/>
            </a:br>
            <a:r>
              <a:rPr lang="en-CA" sz="3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Welcome to my YouTube channel </a:t>
            </a:r>
            <a:br>
              <a:rPr lang="en-CA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</a:br>
            <a:r>
              <a:rPr lang="en-CA" sz="44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Learn Loom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EFFE887-85FF-F317-3A08-4C31B462B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09" r="32794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49"/>
    </mc:Choice>
    <mc:Fallback xmlns="">
      <p:transition spd="slow" advTm="28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0B5-82AC-8C98-3257-1297D89A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Dax Aggregation Functions</a:t>
            </a:r>
            <a:br>
              <a:rPr lang="en-CA" dirty="0"/>
            </a:br>
            <a:endParaRPr lang="en-CA" sz="2000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EFFE887-85FF-F317-3A08-4C31B462B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9" r="32794" b="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80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Aggregation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3843077" cy="372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solidFill>
                  <a:srgbClr val="161616"/>
                </a:solidFill>
                <a:latin typeface="Söhne"/>
              </a:rPr>
              <a:t>FUNCTIONS &amp; SYNTAX:</a:t>
            </a:r>
          </a:p>
          <a:p>
            <a:pPr marL="0" indent="0">
              <a:buNone/>
            </a:pPr>
            <a:endParaRPr lang="en-CA" sz="2000" b="1" dirty="0">
              <a:solidFill>
                <a:srgbClr val="161616"/>
              </a:solidFill>
              <a:latin typeface="Söhne"/>
            </a:endParaRP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 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COUNTA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COUNTAX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(&lt;table&gt;,&lt;expression&gt;)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COUNTX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(&lt;table&gt;,&lt;expression&gt;) </a:t>
            </a: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COUNTROWS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([&lt;table&gt;])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r>
              <a:rPr lang="en-CA" sz="2000" b="0" i="0" dirty="0">
                <a:solidFill>
                  <a:srgbClr val="0101FD"/>
                </a:solidFill>
                <a:effectLst/>
                <a:latin typeface="Söhne"/>
              </a:rPr>
              <a:t>COUNTBLANK</a:t>
            </a:r>
            <a:r>
              <a:rPr lang="en-CA" sz="2000" b="0" i="0" dirty="0">
                <a:solidFill>
                  <a:srgbClr val="161616"/>
                </a:solidFill>
                <a:effectLst/>
                <a:latin typeface="Söhne"/>
              </a:rPr>
              <a:t>(&lt;column&gt;)</a:t>
            </a:r>
          </a:p>
          <a:p>
            <a:endParaRPr lang="en-CA" sz="2000" b="0" i="0" dirty="0">
              <a:solidFill>
                <a:srgbClr val="161616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BB434-23C6-CDA1-8280-2326E208320B}"/>
              </a:ext>
            </a:extLst>
          </p:cNvPr>
          <p:cNvSpPr txBox="1">
            <a:spLocks/>
          </p:cNvSpPr>
          <p:nvPr/>
        </p:nvSpPr>
        <p:spPr>
          <a:xfrm>
            <a:off x="4408227" y="2872388"/>
            <a:ext cx="4348044" cy="253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rgbClr val="0101FD"/>
                </a:solidFill>
                <a:latin typeface="Söhne"/>
              </a:rPr>
              <a:t>DISTINCTCOUNT</a:t>
            </a:r>
            <a:r>
              <a:rPr lang="en-CA" sz="2000" dirty="0">
                <a:solidFill>
                  <a:srgbClr val="161616"/>
                </a:solidFill>
                <a:latin typeface="Söhne"/>
              </a:rPr>
              <a:t>(&lt;column&gt;)</a:t>
            </a:r>
          </a:p>
          <a:p>
            <a:r>
              <a:rPr lang="en-CA" sz="2000" dirty="0">
                <a:solidFill>
                  <a:srgbClr val="0101FD"/>
                </a:solidFill>
                <a:latin typeface="Söhne"/>
              </a:rPr>
              <a:t>DISTINCTCOUNTNOBLANK</a:t>
            </a:r>
            <a:r>
              <a:rPr lang="en-CA" sz="2000" dirty="0">
                <a:solidFill>
                  <a:srgbClr val="161616"/>
                </a:solidFill>
                <a:latin typeface="Söhne"/>
              </a:rPr>
              <a:t>(&lt;column&gt;)</a:t>
            </a:r>
            <a:endParaRPr lang="en-US" sz="2000" dirty="0">
              <a:solidFill>
                <a:srgbClr val="161616"/>
              </a:solidFill>
              <a:latin typeface="Söhne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85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9742632" cy="3721354"/>
          </a:xfrm>
        </p:spPr>
        <p:txBody>
          <a:bodyPr/>
          <a:lstStyle/>
          <a:p>
            <a:pPr marL="0" indent="0">
              <a:buNone/>
            </a:pPr>
            <a:r>
              <a:rPr lang="en-CA" sz="2800" b="1" dirty="0">
                <a:solidFill>
                  <a:srgbClr val="161616"/>
                </a:solidFill>
                <a:latin typeface="Söhne"/>
              </a:rPr>
              <a:t>Description: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61616"/>
                </a:solidFill>
                <a:latin typeface="Söhne"/>
              </a:rPr>
              <a:t>COUNT: 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öhne"/>
              </a:rPr>
              <a:t>Counts the number of rows in the specified column, excluding blank values(Datatype supports:  Number, String, Date)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61616"/>
                </a:solidFill>
                <a:latin typeface="Söhne"/>
              </a:rPr>
              <a:t>COUNTA: 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öhne"/>
              </a:rPr>
              <a:t>Counts the number of rows in the specified column, excluding blank values(it supports Boolean value also)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61616"/>
                </a:solidFill>
                <a:latin typeface="Söhne"/>
              </a:rPr>
              <a:t>COUNTAX: </a:t>
            </a:r>
            <a:r>
              <a:rPr lang="en-US" sz="2000" b="0" i="0" dirty="0">
                <a:effectLst/>
                <a:latin typeface="Söhne"/>
              </a:rPr>
              <a:t>Counts the number of rows in a table that results from applying a given expression or calculation to numeric, string, and logical values as well. </a:t>
            </a:r>
          </a:p>
          <a:p>
            <a:pPr marL="0" indent="0">
              <a:buNone/>
            </a:pPr>
            <a:r>
              <a:rPr lang="en-US" sz="2000" b="1" dirty="0">
                <a:latin typeface="Söhne"/>
              </a:rPr>
              <a:t>COUNTX: </a:t>
            </a:r>
            <a:r>
              <a:rPr lang="en-US" sz="2000" b="0" i="0" dirty="0">
                <a:effectLst/>
                <a:latin typeface="Söhne"/>
              </a:rPr>
              <a:t>Counts the number of rows in a table that results from applying a given expression or calculation to numeric, string, and dates only.</a:t>
            </a:r>
            <a:endParaRPr lang="en-US" sz="2000" b="0" i="0" dirty="0">
              <a:solidFill>
                <a:srgbClr val="161616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8538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9742632" cy="372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61616"/>
                </a:solidFill>
                <a:latin typeface="Söhne"/>
              </a:rPr>
              <a:t>COUNTROWS</a:t>
            </a:r>
            <a:r>
              <a:rPr lang="en-US" sz="2000" dirty="0">
                <a:solidFill>
                  <a:srgbClr val="161616"/>
                </a:solidFill>
                <a:latin typeface="Söhne"/>
              </a:rPr>
              <a:t>: The COUNTROWS function determines how many rows are in the given table or a table that is defined by an expression</a:t>
            </a:r>
            <a:r>
              <a:rPr lang="en-US" sz="2000" b="1" dirty="0">
                <a:solidFill>
                  <a:srgbClr val="161616"/>
                </a:solidFill>
                <a:latin typeface="Söhne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161616"/>
                </a:solidFill>
                <a:latin typeface="Söhne"/>
              </a:rPr>
              <a:t>COUNTBLANKS: </a:t>
            </a:r>
            <a:r>
              <a:rPr lang="en-US" sz="2000" b="0" i="0" dirty="0">
                <a:solidFill>
                  <a:srgbClr val="161616"/>
                </a:solidFill>
                <a:effectLst/>
                <a:latin typeface="Söhne"/>
              </a:rPr>
              <a:t>This function counts only blank cells from the columns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161616"/>
                </a:solidFill>
                <a:latin typeface="Söhne"/>
              </a:rPr>
              <a:t>DISTINCTCOUNT: </a:t>
            </a:r>
            <a:r>
              <a:rPr lang="en-US" sz="2000" dirty="0">
                <a:solidFill>
                  <a:srgbClr val="161616"/>
                </a:solidFill>
                <a:latin typeface="Söhne"/>
              </a:rPr>
              <a:t>Counts the number of UNIQUE values in a column(INCLUDES BLANK VALUE)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161616"/>
                </a:solidFill>
                <a:latin typeface="Söhne"/>
              </a:rPr>
              <a:t>DISTINCTCOUNTNOBLANK: </a:t>
            </a:r>
            <a:r>
              <a:rPr lang="en-US" sz="2000" dirty="0">
                <a:solidFill>
                  <a:srgbClr val="161616"/>
                </a:solidFill>
                <a:latin typeface="Söhne"/>
              </a:rPr>
              <a:t>Counts the number of UNIQUE values in a column(EXCLUDES BLANK VALUES)</a:t>
            </a:r>
            <a:endParaRPr lang="en-CA" sz="2000" dirty="0">
              <a:solidFill>
                <a:srgbClr val="161616"/>
              </a:solidFill>
              <a:latin typeface="Söhne"/>
            </a:endParaRPr>
          </a:p>
          <a:p>
            <a:pPr marL="0" indent="0">
              <a:buNone/>
            </a:pPr>
            <a:endParaRPr lang="en-CA" sz="2000" b="1" i="0" dirty="0">
              <a:solidFill>
                <a:srgbClr val="161616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CA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606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A59F-268E-EDC3-0504-58A6BFAB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10352232" cy="3721354"/>
          </a:xfrm>
        </p:spPr>
        <p:txBody>
          <a:bodyPr>
            <a:normAutofit/>
          </a:bodyPr>
          <a:lstStyle/>
          <a:p>
            <a:r>
              <a:rPr lang="en-CA" sz="2000" b="1" i="0" dirty="0">
                <a:effectLst/>
                <a:latin typeface="Söhne"/>
              </a:rPr>
              <a:t>COUNT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COUNT_SUBJECT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CLASS[SUBJECT]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effectLst/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COUNTA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COUNTA_PASS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CLASS[PASS]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effectLst/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COUNTAX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COUNTAX_MARKS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'CLASS'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[MARKS]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6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CLASS[SUBJECT]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effectLst/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COUNTX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COUNTX_PASS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[PASS]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CLASS[ID]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effectLst/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COUNTROWS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COUNTROWS =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CONTAINSSTRING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[NAME]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  <a:endParaRPr lang="en-CA" sz="2000" b="1" dirty="0"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COUNTBLANK	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COUNTBLANK = </a:t>
            </a:r>
            <a:r>
              <a:rPr lang="en-CA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COUNTBLANK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CLASS[SUBJECT]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2000" b="1" i="0" dirty="0">
                <a:effectLst/>
                <a:latin typeface="Söhne"/>
              </a:rPr>
              <a:t>DISTINCTCOUNT	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DISTINCTCOUNT = </a:t>
            </a:r>
            <a:r>
              <a:rPr lang="en-CA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CLASS[SUBJECT]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000" b="1" i="0" dirty="0">
              <a:effectLst/>
              <a:latin typeface="Söhne"/>
            </a:endParaRPr>
          </a:p>
          <a:p>
            <a:r>
              <a:rPr lang="en-CA" sz="2000" b="1" i="0" dirty="0">
                <a:effectLst/>
                <a:latin typeface="Söhne"/>
              </a:rPr>
              <a:t>DISTINCTCOUNTNOBLANK    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DISTINCTCOUNTNOBLANK = </a:t>
            </a:r>
            <a:r>
              <a:rPr lang="en-CA" sz="16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DISTINCTCOUNTNOBLANK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CLASS[SUBJECT]</a:t>
            </a:r>
            <a:r>
              <a:rPr lang="en-CA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sz="2000" b="1" dirty="0">
              <a:latin typeface="Söhne"/>
            </a:endParaRPr>
          </a:p>
          <a:p>
            <a:endParaRPr lang="en-CA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sz="2000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80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7D10-494E-C63F-7394-5BAFF808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Aggregation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3BD9F-FD72-B94A-F24A-5939827E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039873"/>
            <a:ext cx="7959872" cy="3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54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5A9EE-AE3D-A0B9-16AE-AE5835C5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CA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0092-7A95-F595-3D2A-4B83244F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https://learn.microsoft.com/en-us/dax</a:t>
            </a:r>
            <a:endParaRPr lang="en-CA" dirty="0"/>
          </a:p>
          <a:p>
            <a:endParaRPr lang="en-C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060741A-EAF2-F8B6-F46D-5DF6D761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152198-E3BC-1BAC-DEA7-98342ED506C5}"/>
              </a:ext>
            </a:extLst>
          </p:cNvPr>
          <p:cNvSpPr/>
          <p:nvPr/>
        </p:nvSpPr>
        <p:spPr>
          <a:xfrm>
            <a:off x="1468581" y="3561897"/>
            <a:ext cx="3438490" cy="1754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941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2078</TotalTime>
  <Words>363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Neue Haas Grotesk Text Pro</vt:lpstr>
      <vt:lpstr>Segoe UI</vt:lpstr>
      <vt:lpstr>Söhne</vt:lpstr>
      <vt:lpstr>PunchcardVTI</vt:lpstr>
      <vt:lpstr> Welcome to my YouTube channel  Learn Loom</vt:lpstr>
      <vt:lpstr> Dax Aggregation Functions </vt:lpstr>
      <vt:lpstr>Aggregation Functions</vt:lpstr>
      <vt:lpstr>Aggregation Functions</vt:lpstr>
      <vt:lpstr>Aggregation Functions</vt:lpstr>
      <vt:lpstr>Aggregation Functions</vt:lpstr>
      <vt:lpstr>Aggregation 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Patil</dc:creator>
  <cp:lastModifiedBy>Paresh Patil</cp:lastModifiedBy>
  <cp:revision>8</cp:revision>
  <dcterms:created xsi:type="dcterms:W3CDTF">2023-12-14T20:03:52Z</dcterms:created>
  <dcterms:modified xsi:type="dcterms:W3CDTF">2023-12-19T22:51:34Z</dcterms:modified>
</cp:coreProperties>
</file>