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1"/>
  </p:notesMasterIdLst>
  <p:sldIdLst>
    <p:sldId id="256" r:id="rId2"/>
    <p:sldId id="268" r:id="rId3"/>
    <p:sldId id="267" r:id="rId4"/>
    <p:sldId id="257" r:id="rId5"/>
    <p:sldId id="258" r:id="rId6"/>
    <p:sldId id="259"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CA4CD-0818-498E-BCB2-5CE0718AA8BD}" v="10" dt="2023-12-15T03:31:06.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46C1AD-5B08-4DA7-9674-D05C267F48CC}" type="datetimeFigureOut">
              <a:rPr lang="en-CA" smtClean="0"/>
              <a:t>2023-12-15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4E085-1415-4B1D-871E-7FD15C4EEBAD}" type="slidenum">
              <a:rPr lang="en-CA" smtClean="0"/>
              <a:t>‹#›</a:t>
            </a:fld>
            <a:endParaRPr lang="en-CA"/>
          </a:p>
        </p:txBody>
      </p:sp>
    </p:spTree>
    <p:extLst>
      <p:ext uri="{BB962C8B-B14F-4D97-AF65-F5344CB8AC3E}">
        <p14:creationId xmlns:p14="http://schemas.microsoft.com/office/powerpoint/2010/main" val="624193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374E085-1415-4B1D-871E-7FD15C4EEBAD}" type="slidenum">
              <a:rPr lang="en-CA" smtClean="0"/>
              <a:t>1</a:t>
            </a:fld>
            <a:endParaRPr lang="en-CA"/>
          </a:p>
        </p:txBody>
      </p:sp>
    </p:spTree>
    <p:extLst>
      <p:ext uri="{BB962C8B-B14F-4D97-AF65-F5344CB8AC3E}">
        <p14:creationId xmlns:p14="http://schemas.microsoft.com/office/powerpoint/2010/main" val="476947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374E085-1415-4B1D-871E-7FD15C4EEBAD}" type="slidenum">
              <a:rPr lang="en-CA" smtClean="0"/>
              <a:t>2</a:t>
            </a:fld>
            <a:endParaRPr lang="en-CA"/>
          </a:p>
        </p:txBody>
      </p:sp>
    </p:spTree>
    <p:extLst>
      <p:ext uri="{BB962C8B-B14F-4D97-AF65-F5344CB8AC3E}">
        <p14:creationId xmlns:p14="http://schemas.microsoft.com/office/powerpoint/2010/main" val="259655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12/15/2023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23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02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12/15/2023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34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08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62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56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14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79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12/15/2023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3695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33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12/15/2023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47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12/15/2023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1131778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microsoft.com/en-us/dax"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663E0B5-82AC-8C98-3257-1297D89A43B5}"/>
              </a:ext>
            </a:extLst>
          </p:cNvPr>
          <p:cNvSpPr>
            <a:spLocks noGrp="1"/>
          </p:cNvSpPr>
          <p:nvPr>
            <p:ph type="ctrTitle"/>
          </p:nvPr>
        </p:nvSpPr>
        <p:spPr>
          <a:xfrm>
            <a:off x="4739751" y="768334"/>
            <a:ext cx="6479629" cy="2866405"/>
          </a:xfrm>
        </p:spPr>
        <p:txBody>
          <a:bodyPr>
            <a:normAutofit/>
          </a:bodyPr>
          <a:lstStyle/>
          <a:p>
            <a:br>
              <a:rPr lang="en-CA" dirty="0"/>
            </a:br>
            <a:r>
              <a:rPr lang="en-CA" sz="3600" b="0" dirty="0">
                <a:solidFill>
                  <a:schemeClr val="tx1">
                    <a:lumMod val="95000"/>
                    <a:lumOff val="5000"/>
                  </a:schemeClr>
                </a:solidFill>
                <a:latin typeface="Söhne"/>
              </a:rPr>
              <a:t>Welcome to my YouTube channel </a:t>
            </a:r>
            <a:br>
              <a:rPr lang="en-CA" sz="3600" dirty="0">
                <a:solidFill>
                  <a:schemeClr val="accent1">
                    <a:lumMod val="75000"/>
                  </a:schemeClr>
                </a:solidFill>
                <a:latin typeface="Söhne"/>
              </a:rPr>
            </a:br>
            <a:r>
              <a:rPr lang="en-CA" sz="3600" dirty="0">
                <a:solidFill>
                  <a:schemeClr val="accent1">
                    <a:lumMod val="75000"/>
                  </a:schemeClr>
                </a:solidFill>
                <a:latin typeface="Söhne"/>
              </a:rPr>
              <a:t>		</a:t>
            </a:r>
            <a:r>
              <a:rPr lang="en-CA" sz="4400" dirty="0">
                <a:solidFill>
                  <a:schemeClr val="accent1">
                    <a:lumMod val="75000"/>
                  </a:schemeClr>
                </a:solidFill>
                <a:latin typeface="Söhne"/>
              </a:rPr>
              <a:t>Learn Loom</a:t>
            </a:r>
          </a:p>
        </p:txBody>
      </p:sp>
      <p:pic>
        <p:nvPicPr>
          <p:cNvPr id="4" name="Picture 3" descr="A colorful light bulb with business icons">
            <a:extLst>
              <a:ext uri="{FF2B5EF4-FFF2-40B4-BE49-F238E27FC236}">
                <a16:creationId xmlns:a16="http://schemas.microsoft.com/office/drawing/2014/main" id="{AEFFE887-85FF-F317-3A08-4C31B462B234}"/>
              </a:ext>
            </a:extLst>
          </p:cNvPr>
          <p:cNvPicPr>
            <a:picLocks noChangeAspect="1"/>
          </p:cNvPicPr>
          <p:nvPr/>
        </p:nvPicPr>
        <p:blipFill rotWithShape="1">
          <a:blip r:embed="rId3"/>
          <a:srcRect l="24609" r="32794"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703832"/>
      </p:ext>
    </p:extLst>
  </p:cSld>
  <p:clrMapOvr>
    <a:masterClrMapping/>
  </p:clrMapOvr>
  <mc:AlternateContent xmlns:mc="http://schemas.openxmlformats.org/markup-compatibility/2006" xmlns:p14="http://schemas.microsoft.com/office/powerpoint/2010/main">
    <mc:Choice Requires="p14">
      <p:transition spd="slow" p14:dur="2000" advTm="28349"/>
    </mc:Choice>
    <mc:Fallback xmlns="">
      <p:transition spd="slow" advTm="2834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663E0B5-82AC-8C98-3257-1297D89A43B5}"/>
              </a:ext>
            </a:extLst>
          </p:cNvPr>
          <p:cNvSpPr>
            <a:spLocks noGrp="1"/>
          </p:cNvSpPr>
          <p:nvPr>
            <p:ph type="ctrTitle"/>
          </p:nvPr>
        </p:nvSpPr>
        <p:spPr>
          <a:xfrm>
            <a:off x="4739751" y="768334"/>
            <a:ext cx="6479629" cy="2866405"/>
          </a:xfrm>
        </p:spPr>
        <p:txBody>
          <a:bodyPr>
            <a:normAutofit fontScale="90000"/>
          </a:bodyPr>
          <a:lstStyle/>
          <a:p>
            <a:br>
              <a:rPr lang="en-CA" dirty="0"/>
            </a:br>
            <a:r>
              <a:rPr lang="en-CA" dirty="0"/>
              <a:t>Dax Functions</a:t>
            </a:r>
            <a:br>
              <a:rPr lang="en-CA" dirty="0"/>
            </a:br>
            <a:br>
              <a:rPr lang="en-CA" dirty="0"/>
            </a:br>
            <a:br>
              <a:rPr lang="en-CA" dirty="0"/>
            </a:br>
            <a:r>
              <a:rPr lang="en-CA" sz="2700" dirty="0">
                <a:solidFill>
                  <a:schemeClr val="accent1">
                    <a:lumMod val="75000"/>
                  </a:schemeClr>
                </a:solidFill>
                <a:latin typeface="Söhne"/>
              </a:rPr>
              <a:t>Note: Before learning DAX you must have foundational knowledge of Power BI basics,  SQL basics, MS Excel, RDBMS</a:t>
            </a:r>
          </a:p>
        </p:txBody>
      </p:sp>
      <p:pic>
        <p:nvPicPr>
          <p:cNvPr id="4" name="Picture 3" descr="A colorful light bulb with business icons">
            <a:extLst>
              <a:ext uri="{FF2B5EF4-FFF2-40B4-BE49-F238E27FC236}">
                <a16:creationId xmlns:a16="http://schemas.microsoft.com/office/drawing/2014/main" id="{AEFFE887-85FF-F317-3A08-4C31B462B234}"/>
              </a:ext>
            </a:extLst>
          </p:cNvPr>
          <p:cNvPicPr>
            <a:picLocks noChangeAspect="1"/>
          </p:cNvPicPr>
          <p:nvPr/>
        </p:nvPicPr>
        <p:blipFill rotWithShape="1">
          <a:blip r:embed="rId3"/>
          <a:srcRect l="24609" r="32794"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118236"/>
      </p:ext>
    </p:extLst>
  </p:cSld>
  <p:clrMapOvr>
    <a:masterClrMapping/>
  </p:clrMapOvr>
  <mc:AlternateContent xmlns:mc="http://schemas.openxmlformats.org/markup-compatibility/2006" xmlns:p14="http://schemas.microsoft.com/office/powerpoint/2010/main">
    <mc:Choice Requires="p14">
      <p:transition spd="slow" p14:dur="2000" advTm="28349"/>
    </mc:Choice>
    <mc:Fallback xmlns="">
      <p:transition spd="slow" advTm="283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BD83-C25B-17EA-298F-F16E4F2A0BBE}"/>
              </a:ext>
            </a:extLst>
          </p:cNvPr>
          <p:cNvSpPr>
            <a:spLocks noGrp="1"/>
          </p:cNvSpPr>
          <p:nvPr>
            <p:ph type="title"/>
          </p:nvPr>
        </p:nvSpPr>
        <p:spPr/>
        <p:txBody>
          <a:bodyPr/>
          <a:lstStyle/>
          <a:p>
            <a:r>
              <a:rPr lang="en-CA" dirty="0"/>
              <a:t>DAX</a:t>
            </a:r>
          </a:p>
        </p:txBody>
      </p:sp>
      <p:sp>
        <p:nvSpPr>
          <p:cNvPr id="3" name="Content Placeholder 2">
            <a:extLst>
              <a:ext uri="{FF2B5EF4-FFF2-40B4-BE49-F238E27FC236}">
                <a16:creationId xmlns:a16="http://schemas.microsoft.com/office/drawing/2014/main" id="{5EA774C1-7C3F-41B7-C9D4-F16825989F39}"/>
              </a:ext>
            </a:extLst>
          </p:cNvPr>
          <p:cNvSpPr>
            <a:spLocks noGrp="1"/>
          </p:cNvSpPr>
          <p:nvPr>
            <p:ph idx="1"/>
          </p:nvPr>
        </p:nvSpPr>
        <p:spPr/>
        <p:txBody>
          <a:bodyPr>
            <a:normAutofit/>
          </a:bodyPr>
          <a:lstStyle/>
          <a:p>
            <a:r>
              <a:rPr lang="en-CA" sz="2000" b="1" dirty="0">
                <a:latin typeface="Söhne"/>
              </a:rPr>
              <a:t>Data Analysis Expression </a:t>
            </a:r>
            <a:r>
              <a:rPr lang="en-US" sz="2000" dirty="0">
                <a:latin typeface="Söhne"/>
              </a:rPr>
              <a:t>is a formula language used in Excel, Power BI, and other business intelligence and data analysis applications from Microsoft. Data arranged in tables and columns is referred to as tabular data, and DAX is designed to work with tabular data.</a:t>
            </a:r>
          </a:p>
          <a:p>
            <a:r>
              <a:rPr lang="en-US" sz="2000" b="0" i="0" dirty="0">
                <a:solidFill>
                  <a:srgbClr val="161616"/>
                </a:solidFill>
                <a:effectLst/>
                <a:latin typeface="Söhne"/>
              </a:rPr>
              <a:t>DAX formulas are used in measures, calculated columns, calculated tables, and row-level security.</a:t>
            </a:r>
          </a:p>
          <a:p>
            <a:r>
              <a:rPr lang="en-US" sz="2000" dirty="0">
                <a:solidFill>
                  <a:srgbClr val="161616"/>
                </a:solidFill>
                <a:latin typeface="Söhne"/>
              </a:rPr>
              <a:t>Furthermore, DAX is divided into Dax functions, Dax statements, Dax queries</a:t>
            </a:r>
            <a:endParaRPr lang="en-CA" sz="2000" dirty="0">
              <a:latin typeface="Söhne"/>
            </a:endParaRPr>
          </a:p>
        </p:txBody>
      </p:sp>
    </p:spTree>
    <p:extLst>
      <p:ext uri="{BB962C8B-B14F-4D97-AF65-F5344CB8AC3E}">
        <p14:creationId xmlns:p14="http://schemas.microsoft.com/office/powerpoint/2010/main" val="157689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5CA9-2250-C4BE-54EC-53B1DB32CDDA}"/>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66984E18-9601-32A7-6445-E3E8AE0B323E}"/>
              </a:ext>
            </a:extLst>
          </p:cNvPr>
          <p:cNvSpPr>
            <a:spLocks noGrp="1"/>
          </p:cNvSpPr>
          <p:nvPr>
            <p:ph idx="1"/>
          </p:nvPr>
        </p:nvSpPr>
        <p:spPr/>
        <p:txBody>
          <a:bodyPr>
            <a:normAutofit/>
          </a:bodyPr>
          <a:lstStyle/>
          <a:p>
            <a:r>
              <a:rPr lang="en-US" sz="2000" b="0" i="0" dirty="0">
                <a:effectLst/>
                <a:latin typeface="Söhne"/>
              </a:rPr>
              <a:t>Aggregation functions determine a single value, such as count, sum, average, minimum, or maximum, for all the rows in a column or table based on the specified expression.</a:t>
            </a:r>
          </a:p>
          <a:p>
            <a:r>
              <a:rPr lang="en-US" sz="2000" dirty="0">
                <a:latin typeface="Söhne"/>
              </a:rPr>
              <a:t>Aggregation functions in Power BI are used to perform calculations on data, typically for summarizing or analyzing information in a more consolidated form. These functions are applied to columns or measures and help to generate meaningful insights. </a:t>
            </a:r>
            <a:endParaRPr lang="en-CA" sz="2000" dirty="0">
              <a:latin typeface="Söhne"/>
            </a:endParaRPr>
          </a:p>
        </p:txBody>
      </p:sp>
    </p:spTree>
    <p:extLst>
      <p:ext uri="{BB962C8B-B14F-4D97-AF65-F5344CB8AC3E}">
        <p14:creationId xmlns:p14="http://schemas.microsoft.com/office/powerpoint/2010/main" val="33010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D10-494E-C63F-7394-5BAFF808295C}"/>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B9DEA59F-268E-EDC3-0504-58A6BFAB21F3}"/>
              </a:ext>
            </a:extLst>
          </p:cNvPr>
          <p:cNvSpPr>
            <a:spLocks noGrp="1"/>
          </p:cNvSpPr>
          <p:nvPr>
            <p:ph idx="1"/>
          </p:nvPr>
        </p:nvSpPr>
        <p:spPr>
          <a:xfrm>
            <a:off x="565150" y="2039874"/>
            <a:ext cx="10352232" cy="3721354"/>
          </a:xfrm>
        </p:spPr>
        <p:txBody>
          <a:bodyPr/>
          <a:lstStyle/>
          <a:p>
            <a:pPr marL="0" indent="0">
              <a:buNone/>
            </a:pPr>
            <a:r>
              <a:rPr lang="en-CA" sz="2000" b="1" i="0" dirty="0">
                <a:solidFill>
                  <a:srgbClr val="161616"/>
                </a:solidFill>
                <a:effectLst/>
                <a:latin typeface="Söhne"/>
              </a:rPr>
              <a:t>Function: </a:t>
            </a:r>
            <a:r>
              <a:rPr lang="en-CA" sz="2000" i="0" dirty="0">
                <a:solidFill>
                  <a:srgbClr val="161616"/>
                </a:solidFill>
                <a:effectLst/>
                <a:latin typeface="Söhne"/>
              </a:rPr>
              <a:t>APPROXIMATEDISTINCTCOUNT</a:t>
            </a:r>
          </a:p>
          <a:p>
            <a:pPr marL="0" indent="0">
              <a:buNone/>
            </a:pPr>
            <a:r>
              <a:rPr lang="en-CA" sz="2000" b="1" dirty="0">
                <a:solidFill>
                  <a:srgbClr val="161616"/>
                </a:solidFill>
                <a:latin typeface="Söhne"/>
              </a:rPr>
              <a:t>Syntax:    </a:t>
            </a:r>
            <a:r>
              <a:rPr lang="en-CA" sz="2000" b="0" i="0" dirty="0">
                <a:solidFill>
                  <a:srgbClr val="161616"/>
                </a:solidFill>
                <a:effectLst/>
                <a:latin typeface="Söhne"/>
              </a:rPr>
              <a:t>APPROXIMATEDISTINCTCOUNT(&lt;columnName&gt;)</a:t>
            </a:r>
          </a:p>
          <a:p>
            <a:pPr marL="0" indent="0">
              <a:buNone/>
            </a:pPr>
            <a:r>
              <a:rPr lang="en-CA" sz="2000" b="1" dirty="0">
                <a:solidFill>
                  <a:srgbClr val="161616"/>
                </a:solidFill>
                <a:latin typeface="Söhne"/>
              </a:rPr>
              <a:t>Description: </a:t>
            </a:r>
            <a:r>
              <a:rPr lang="en-US" sz="2000" dirty="0">
                <a:solidFill>
                  <a:srgbClr val="161616"/>
                </a:solidFill>
                <a:latin typeface="Söhne"/>
              </a:rPr>
              <a:t>The APPROXIMATEDISTINCTCOUNT function in Power BI is used to estimate the number of distinct values in a column while balancing performance and accuracy.</a:t>
            </a:r>
          </a:p>
          <a:p>
            <a:pPr marL="0" indent="0">
              <a:buNone/>
            </a:pPr>
            <a:r>
              <a:rPr lang="en-US" sz="2000" b="1" i="0" dirty="0">
                <a:solidFill>
                  <a:srgbClr val="161616"/>
                </a:solidFill>
                <a:effectLst/>
                <a:latin typeface="Söhne"/>
              </a:rPr>
              <a:t>Column</a:t>
            </a:r>
            <a:r>
              <a:rPr lang="en-US" sz="2000" i="0" dirty="0">
                <a:solidFill>
                  <a:srgbClr val="161616"/>
                </a:solidFill>
                <a:effectLst/>
                <a:latin typeface="Söhne"/>
              </a:rPr>
              <a:t>: Any type </a:t>
            </a:r>
            <a:r>
              <a:rPr lang="en-US" sz="2000" dirty="0">
                <a:solidFill>
                  <a:srgbClr val="161616"/>
                </a:solidFill>
                <a:latin typeface="Söhne"/>
              </a:rPr>
              <a:t>o</a:t>
            </a:r>
            <a:r>
              <a:rPr lang="en-US" sz="2000" i="0" dirty="0">
                <a:solidFill>
                  <a:srgbClr val="161616"/>
                </a:solidFill>
                <a:effectLst/>
                <a:latin typeface="Söhne"/>
              </a:rPr>
              <a:t>f data</a:t>
            </a:r>
          </a:p>
          <a:p>
            <a:pPr marL="0" indent="0">
              <a:buNone/>
            </a:pPr>
            <a:r>
              <a:rPr lang="en-US" sz="2000" b="1" dirty="0">
                <a:solidFill>
                  <a:srgbClr val="161616"/>
                </a:solidFill>
                <a:latin typeface="Söhne"/>
              </a:rPr>
              <a:t>Example:-</a:t>
            </a:r>
            <a:endParaRPr lang="en-US" sz="2000" b="1" i="0" dirty="0">
              <a:solidFill>
                <a:srgbClr val="161616"/>
              </a:solidFill>
              <a:effectLst/>
              <a:latin typeface="Söhne"/>
            </a:endParaRPr>
          </a:p>
          <a:p>
            <a:pPr marL="0" indent="0">
              <a:buNone/>
            </a:pPr>
            <a:r>
              <a:rPr lang="en-CA" sz="2000" i="0" dirty="0">
                <a:solidFill>
                  <a:srgbClr val="161616"/>
                </a:solidFill>
                <a:effectLst/>
                <a:latin typeface="Söhne"/>
              </a:rPr>
              <a:t>EstimatedDistinctProducts = APPROXIMATEDISTINCTCOUNT(‘financials'[Product])</a:t>
            </a:r>
          </a:p>
          <a:p>
            <a:pPr marL="0" indent="0">
              <a:buNone/>
            </a:pPr>
            <a:endParaRPr lang="en-CA" sz="2000" i="0" dirty="0">
              <a:solidFill>
                <a:srgbClr val="161616"/>
              </a:solidFill>
              <a:effectLst/>
              <a:latin typeface="Söhne"/>
            </a:endParaRPr>
          </a:p>
          <a:p>
            <a:pPr marL="0" indent="0">
              <a:buNone/>
            </a:pPr>
            <a:endParaRPr lang="en-CA" dirty="0"/>
          </a:p>
        </p:txBody>
      </p:sp>
    </p:spTree>
    <p:extLst>
      <p:ext uri="{BB962C8B-B14F-4D97-AF65-F5344CB8AC3E}">
        <p14:creationId xmlns:p14="http://schemas.microsoft.com/office/powerpoint/2010/main" val="108704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D10-494E-C63F-7394-5BAFF808295C}"/>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B9DEA59F-268E-EDC3-0504-58A6BFAB21F3}"/>
              </a:ext>
            </a:extLst>
          </p:cNvPr>
          <p:cNvSpPr>
            <a:spLocks noGrp="1"/>
          </p:cNvSpPr>
          <p:nvPr>
            <p:ph idx="1"/>
          </p:nvPr>
        </p:nvSpPr>
        <p:spPr>
          <a:xfrm>
            <a:off x="565150" y="2039874"/>
            <a:ext cx="10352232" cy="3721354"/>
          </a:xfrm>
        </p:spPr>
        <p:txBody>
          <a:bodyPr>
            <a:normAutofit/>
          </a:bodyPr>
          <a:lstStyle/>
          <a:p>
            <a:pPr marL="0" indent="0">
              <a:buNone/>
            </a:pPr>
            <a:r>
              <a:rPr lang="en-CA" sz="2000" b="1" i="0" dirty="0">
                <a:solidFill>
                  <a:srgbClr val="161616"/>
                </a:solidFill>
                <a:effectLst/>
                <a:latin typeface="Söhne"/>
              </a:rPr>
              <a:t>Functions: AVERAGE, AVERAGEA, AVERAGEX</a:t>
            </a:r>
            <a:endParaRPr lang="en-CA" sz="2000" i="0" dirty="0">
              <a:solidFill>
                <a:srgbClr val="161616"/>
              </a:solidFill>
              <a:effectLst/>
              <a:latin typeface="Söhne"/>
            </a:endParaRPr>
          </a:p>
          <a:p>
            <a:pPr marL="0" indent="0">
              <a:buNone/>
            </a:pPr>
            <a:r>
              <a:rPr lang="en-CA" sz="2000" b="1" dirty="0">
                <a:solidFill>
                  <a:srgbClr val="161616"/>
                </a:solidFill>
                <a:latin typeface="Söhne"/>
              </a:rPr>
              <a:t>Syntax: </a:t>
            </a:r>
            <a:r>
              <a:rPr lang="en-CA" sz="1600" b="0" i="0" dirty="0">
                <a:solidFill>
                  <a:srgbClr val="0101FD"/>
                </a:solidFill>
                <a:effectLst/>
                <a:latin typeface="SFMono-Regular"/>
              </a:rPr>
              <a:t>AVERAGE</a:t>
            </a:r>
            <a:r>
              <a:rPr lang="en-CA" sz="1600" b="0" i="0" dirty="0">
                <a:solidFill>
                  <a:srgbClr val="161616"/>
                </a:solidFill>
                <a:effectLst/>
                <a:latin typeface="SFMono-Regular"/>
              </a:rPr>
              <a:t>(&lt;column&gt;),</a:t>
            </a:r>
            <a:r>
              <a:rPr lang="en-CA" sz="1600" b="0" i="0" dirty="0">
                <a:solidFill>
                  <a:srgbClr val="0101FD"/>
                </a:solidFill>
                <a:effectLst/>
                <a:latin typeface="SFMono-Regular"/>
              </a:rPr>
              <a:t>  AVERAGEA</a:t>
            </a:r>
            <a:r>
              <a:rPr lang="en-CA" sz="1600" b="0" i="0" dirty="0">
                <a:solidFill>
                  <a:srgbClr val="161616"/>
                </a:solidFill>
                <a:effectLst/>
                <a:latin typeface="SFMono-Regular"/>
              </a:rPr>
              <a:t>(&lt;column&gt;),</a:t>
            </a:r>
            <a:r>
              <a:rPr lang="en-CA" sz="1600" b="0" i="0" dirty="0">
                <a:solidFill>
                  <a:srgbClr val="0101FD"/>
                </a:solidFill>
                <a:effectLst/>
                <a:latin typeface="SFMono-Regular"/>
              </a:rPr>
              <a:t>  AVERAGEX</a:t>
            </a:r>
            <a:r>
              <a:rPr lang="en-CA" sz="1600" b="0" i="0" dirty="0">
                <a:solidFill>
                  <a:srgbClr val="161616"/>
                </a:solidFill>
                <a:effectLst/>
                <a:latin typeface="SFMono-Regular"/>
              </a:rPr>
              <a:t>(&lt;TABLE_NAME&gt;,&lt;EXPRESSION&gt;)</a:t>
            </a:r>
            <a:endParaRPr lang="en-CA" sz="2000" b="0" i="0" dirty="0">
              <a:solidFill>
                <a:srgbClr val="161616"/>
              </a:solidFill>
              <a:effectLst/>
              <a:latin typeface="Söhne"/>
            </a:endParaRPr>
          </a:p>
          <a:p>
            <a:pPr marL="0" indent="0">
              <a:buNone/>
            </a:pPr>
            <a:r>
              <a:rPr lang="en-CA" sz="2000" b="1" dirty="0">
                <a:solidFill>
                  <a:srgbClr val="161616"/>
                </a:solidFill>
                <a:latin typeface="Söhne"/>
              </a:rPr>
              <a:t>Description: </a:t>
            </a:r>
          </a:p>
          <a:p>
            <a:pPr marL="0" indent="0">
              <a:buNone/>
            </a:pPr>
            <a:r>
              <a:rPr lang="en-US" sz="2000" dirty="0">
                <a:solidFill>
                  <a:srgbClr val="161616"/>
                </a:solidFill>
                <a:latin typeface="Söhne"/>
              </a:rPr>
              <a:t>AVERAGE: Calculates the average of a column, including only numeric values.</a:t>
            </a:r>
          </a:p>
          <a:p>
            <a:pPr marL="0" indent="0">
              <a:buNone/>
            </a:pPr>
            <a:r>
              <a:rPr lang="en-US" sz="2000" dirty="0">
                <a:solidFill>
                  <a:srgbClr val="161616"/>
                </a:solidFill>
                <a:latin typeface="Söhne"/>
              </a:rPr>
              <a:t>AVERAGEA: Computes the average of a column, including non-numeric values(non-numeric=0)</a:t>
            </a:r>
          </a:p>
          <a:p>
            <a:pPr marL="0" indent="0">
              <a:buNone/>
            </a:pPr>
            <a:r>
              <a:rPr lang="en-US" sz="2000" dirty="0">
                <a:solidFill>
                  <a:srgbClr val="161616"/>
                </a:solidFill>
                <a:latin typeface="Söhne"/>
              </a:rPr>
              <a:t>AVERAGEX: Computes the average of the results obtained from the evaluation of an expression for each row in a table.</a:t>
            </a:r>
          </a:p>
          <a:p>
            <a:pPr marL="0" indent="0">
              <a:buNone/>
            </a:pPr>
            <a:endParaRPr lang="en-CA" dirty="0"/>
          </a:p>
        </p:txBody>
      </p:sp>
    </p:spTree>
    <p:extLst>
      <p:ext uri="{BB962C8B-B14F-4D97-AF65-F5344CB8AC3E}">
        <p14:creationId xmlns:p14="http://schemas.microsoft.com/office/powerpoint/2010/main" val="9927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D10-494E-C63F-7394-5BAFF808295C}"/>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B9DEA59F-268E-EDC3-0504-58A6BFAB21F3}"/>
              </a:ext>
            </a:extLst>
          </p:cNvPr>
          <p:cNvSpPr>
            <a:spLocks noGrp="1"/>
          </p:cNvSpPr>
          <p:nvPr>
            <p:ph idx="1"/>
          </p:nvPr>
        </p:nvSpPr>
        <p:spPr>
          <a:xfrm>
            <a:off x="565150" y="2039874"/>
            <a:ext cx="10352232" cy="3721354"/>
          </a:xfrm>
        </p:spPr>
        <p:txBody>
          <a:bodyPr>
            <a:normAutofit/>
          </a:bodyPr>
          <a:lstStyle/>
          <a:p>
            <a:pPr marL="0" indent="0">
              <a:buNone/>
            </a:pPr>
            <a:r>
              <a:rPr lang="en-US" sz="2000" b="1" dirty="0">
                <a:solidFill>
                  <a:srgbClr val="161616"/>
                </a:solidFill>
                <a:latin typeface="Söhne"/>
              </a:rPr>
              <a:t>AVERAGE: </a:t>
            </a:r>
          </a:p>
          <a:p>
            <a:pPr marL="0" indent="0">
              <a:buNone/>
            </a:pPr>
            <a:r>
              <a:rPr lang="en-US" sz="2000" b="0" dirty="0">
                <a:solidFill>
                  <a:srgbClr val="000000"/>
                </a:solidFill>
                <a:effectLst/>
                <a:latin typeface="Söhne"/>
              </a:rPr>
              <a:t>AVG_MARKS = </a:t>
            </a:r>
            <a:r>
              <a:rPr lang="en-US" sz="2000" b="0" dirty="0">
                <a:solidFill>
                  <a:srgbClr val="3165BB"/>
                </a:solidFill>
                <a:effectLst/>
                <a:latin typeface="Söhne"/>
              </a:rPr>
              <a:t>AVERAGE</a:t>
            </a:r>
            <a:r>
              <a:rPr lang="en-US" sz="2000" b="0" dirty="0">
                <a:solidFill>
                  <a:srgbClr val="000000"/>
                </a:solidFill>
                <a:effectLst/>
                <a:latin typeface="Söhne"/>
              </a:rPr>
              <a:t>(</a:t>
            </a:r>
            <a:r>
              <a:rPr lang="en-US" sz="2000" b="0" dirty="0">
                <a:solidFill>
                  <a:srgbClr val="001080"/>
                </a:solidFill>
                <a:effectLst/>
                <a:latin typeface="Söhne"/>
              </a:rPr>
              <a:t>CLASS[MARKS]</a:t>
            </a:r>
            <a:r>
              <a:rPr lang="en-US" sz="2000" b="0" dirty="0">
                <a:solidFill>
                  <a:srgbClr val="000000"/>
                </a:solidFill>
                <a:effectLst/>
                <a:latin typeface="Söhne"/>
              </a:rPr>
              <a:t>)</a:t>
            </a:r>
          </a:p>
          <a:p>
            <a:pPr marL="0" indent="0">
              <a:buNone/>
            </a:pPr>
            <a:endParaRPr lang="en-US" sz="2000" b="0" dirty="0">
              <a:solidFill>
                <a:srgbClr val="000000"/>
              </a:solidFill>
              <a:effectLst/>
              <a:latin typeface="Söhne"/>
            </a:endParaRPr>
          </a:p>
          <a:p>
            <a:pPr marL="0" indent="0">
              <a:buNone/>
            </a:pPr>
            <a:r>
              <a:rPr lang="en-US" sz="2000" b="1" dirty="0">
                <a:solidFill>
                  <a:srgbClr val="161616"/>
                </a:solidFill>
                <a:latin typeface="Söhne"/>
              </a:rPr>
              <a:t>AVERAGEA: </a:t>
            </a:r>
          </a:p>
          <a:p>
            <a:pPr marL="0" indent="0">
              <a:buNone/>
            </a:pPr>
            <a:r>
              <a:rPr lang="en-US" sz="2000" b="0" dirty="0">
                <a:solidFill>
                  <a:srgbClr val="000000"/>
                </a:solidFill>
                <a:effectLst/>
                <a:latin typeface="Söhne"/>
              </a:rPr>
              <a:t>AVG_PASS = </a:t>
            </a:r>
            <a:r>
              <a:rPr lang="en-US" sz="2000" b="0" dirty="0">
                <a:solidFill>
                  <a:srgbClr val="3165BB"/>
                </a:solidFill>
                <a:effectLst/>
                <a:latin typeface="Söhne"/>
              </a:rPr>
              <a:t>AVERAGEA</a:t>
            </a:r>
            <a:r>
              <a:rPr lang="en-US" sz="2000" b="0" dirty="0">
                <a:solidFill>
                  <a:srgbClr val="000000"/>
                </a:solidFill>
                <a:effectLst/>
                <a:latin typeface="Söhne"/>
              </a:rPr>
              <a:t>(CLASS[PASS])</a:t>
            </a:r>
          </a:p>
          <a:p>
            <a:pPr marL="0" indent="0">
              <a:buNone/>
            </a:pPr>
            <a:endParaRPr lang="en-US" sz="2000" dirty="0">
              <a:solidFill>
                <a:srgbClr val="161616"/>
              </a:solidFill>
              <a:latin typeface="Söhne"/>
            </a:endParaRPr>
          </a:p>
          <a:p>
            <a:pPr marL="0" indent="0">
              <a:buNone/>
            </a:pPr>
            <a:r>
              <a:rPr lang="en-US" sz="2000" b="1" dirty="0">
                <a:solidFill>
                  <a:srgbClr val="161616"/>
                </a:solidFill>
                <a:latin typeface="Söhne"/>
              </a:rPr>
              <a:t>AVERAGEX: </a:t>
            </a:r>
          </a:p>
          <a:p>
            <a:pPr marL="0" indent="0">
              <a:buNone/>
            </a:pPr>
            <a:r>
              <a:rPr lang="en-US" sz="2000" b="0" dirty="0">
                <a:solidFill>
                  <a:srgbClr val="000000"/>
                </a:solidFill>
                <a:effectLst/>
                <a:latin typeface="Söhne"/>
              </a:rPr>
              <a:t>AVG_PASS_EXP = </a:t>
            </a:r>
            <a:r>
              <a:rPr lang="en-US" sz="2000" b="0" dirty="0">
                <a:solidFill>
                  <a:srgbClr val="3165BB"/>
                </a:solidFill>
                <a:effectLst/>
                <a:latin typeface="Söhne"/>
              </a:rPr>
              <a:t>AVERAGEX</a:t>
            </a:r>
            <a:r>
              <a:rPr lang="en-US" sz="2000" b="0" dirty="0">
                <a:solidFill>
                  <a:srgbClr val="000000"/>
                </a:solidFill>
                <a:effectLst/>
                <a:latin typeface="Söhne"/>
              </a:rPr>
              <a:t>(</a:t>
            </a:r>
            <a:r>
              <a:rPr lang="en-US" sz="2000" b="0" dirty="0">
                <a:solidFill>
                  <a:srgbClr val="001080"/>
                </a:solidFill>
                <a:effectLst/>
                <a:latin typeface="Söhne"/>
              </a:rPr>
              <a:t>CLASS</a:t>
            </a:r>
            <a:r>
              <a:rPr lang="en-US" sz="2000" b="0" dirty="0">
                <a:solidFill>
                  <a:srgbClr val="000000"/>
                </a:solidFill>
                <a:effectLst/>
                <a:latin typeface="Söhne"/>
              </a:rPr>
              <a:t>, </a:t>
            </a:r>
            <a:r>
              <a:rPr lang="en-US" sz="2000" b="0" dirty="0">
                <a:solidFill>
                  <a:srgbClr val="001080"/>
                </a:solidFill>
                <a:effectLst/>
                <a:latin typeface="Söhne"/>
              </a:rPr>
              <a:t>CLASS[MARKS]</a:t>
            </a:r>
            <a:r>
              <a:rPr lang="en-US" sz="2000" b="0" dirty="0">
                <a:solidFill>
                  <a:srgbClr val="000000"/>
                </a:solidFill>
                <a:effectLst/>
                <a:latin typeface="Söhne"/>
              </a:rPr>
              <a:t>+</a:t>
            </a:r>
            <a:r>
              <a:rPr lang="en-US" sz="2000" b="0" dirty="0">
                <a:solidFill>
                  <a:srgbClr val="09885A"/>
                </a:solidFill>
                <a:effectLst/>
                <a:latin typeface="Söhne"/>
              </a:rPr>
              <a:t>20</a:t>
            </a:r>
            <a:r>
              <a:rPr lang="en-US" sz="2000" b="0" dirty="0">
                <a:solidFill>
                  <a:srgbClr val="000000"/>
                </a:solidFill>
                <a:effectLst/>
                <a:latin typeface="Söhne"/>
              </a:rPr>
              <a:t>)</a:t>
            </a:r>
          </a:p>
          <a:p>
            <a:pPr marL="0" indent="0">
              <a:buNone/>
            </a:pPr>
            <a:endParaRPr lang="en-US" sz="2000" dirty="0">
              <a:solidFill>
                <a:srgbClr val="161616"/>
              </a:solidFill>
              <a:latin typeface="Söhne"/>
            </a:endParaRPr>
          </a:p>
          <a:p>
            <a:pPr marL="0" indent="0">
              <a:buNone/>
            </a:pPr>
            <a:endParaRPr lang="en-CA" dirty="0"/>
          </a:p>
        </p:txBody>
      </p:sp>
    </p:spTree>
    <p:extLst>
      <p:ext uri="{BB962C8B-B14F-4D97-AF65-F5344CB8AC3E}">
        <p14:creationId xmlns:p14="http://schemas.microsoft.com/office/powerpoint/2010/main" val="350500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D10-494E-C63F-7394-5BAFF808295C}"/>
              </a:ext>
            </a:extLst>
          </p:cNvPr>
          <p:cNvSpPr>
            <a:spLocks noGrp="1"/>
          </p:cNvSpPr>
          <p:nvPr>
            <p:ph type="title"/>
          </p:nvPr>
        </p:nvSpPr>
        <p:spPr/>
        <p:txBody>
          <a:bodyPr/>
          <a:lstStyle/>
          <a:p>
            <a:r>
              <a:rPr lang="en-CA" dirty="0"/>
              <a:t>Aggregation functions</a:t>
            </a:r>
          </a:p>
        </p:txBody>
      </p:sp>
      <p:sp>
        <p:nvSpPr>
          <p:cNvPr id="3" name="Content Placeholder 2">
            <a:extLst>
              <a:ext uri="{FF2B5EF4-FFF2-40B4-BE49-F238E27FC236}">
                <a16:creationId xmlns:a16="http://schemas.microsoft.com/office/drawing/2014/main" id="{B9DEA59F-268E-EDC3-0504-58A6BFAB21F3}"/>
              </a:ext>
            </a:extLst>
          </p:cNvPr>
          <p:cNvSpPr>
            <a:spLocks noGrp="1"/>
          </p:cNvSpPr>
          <p:nvPr>
            <p:ph idx="1"/>
          </p:nvPr>
        </p:nvSpPr>
        <p:spPr>
          <a:xfrm>
            <a:off x="565150" y="2039874"/>
            <a:ext cx="10352232" cy="3721354"/>
          </a:xfrm>
        </p:spPr>
        <p:txBody>
          <a:bodyPr>
            <a:normAutofit/>
          </a:bodyPr>
          <a:lstStyle/>
          <a:p>
            <a:pPr marL="0" indent="0">
              <a:buNone/>
            </a:pPr>
            <a:endParaRPr lang="en-US" sz="2000" dirty="0">
              <a:solidFill>
                <a:srgbClr val="161616"/>
              </a:solidFill>
              <a:latin typeface="Söhne"/>
            </a:endParaRPr>
          </a:p>
          <a:p>
            <a:pPr marL="0" indent="0">
              <a:buNone/>
            </a:pPr>
            <a:endParaRPr lang="en-CA" dirty="0"/>
          </a:p>
        </p:txBody>
      </p:sp>
      <p:pic>
        <p:nvPicPr>
          <p:cNvPr id="7" name="Picture 6">
            <a:extLst>
              <a:ext uri="{FF2B5EF4-FFF2-40B4-BE49-F238E27FC236}">
                <a16:creationId xmlns:a16="http://schemas.microsoft.com/office/drawing/2014/main" id="{D6116FCF-1381-2A5F-D01D-1233D81374BB}"/>
              </a:ext>
            </a:extLst>
          </p:cNvPr>
          <p:cNvPicPr>
            <a:picLocks noChangeAspect="1"/>
          </p:cNvPicPr>
          <p:nvPr/>
        </p:nvPicPr>
        <p:blipFill>
          <a:blip r:embed="rId2"/>
          <a:stretch>
            <a:fillRect/>
          </a:stretch>
        </p:blipFill>
        <p:spPr>
          <a:xfrm>
            <a:off x="1274618" y="1828990"/>
            <a:ext cx="4391891" cy="3477110"/>
          </a:xfrm>
          <a:prstGeom prst="rect">
            <a:avLst/>
          </a:prstGeom>
        </p:spPr>
      </p:pic>
    </p:spTree>
    <p:extLst>
      <p:ext uri="{BB962C8B-B14F-4D97-AF65-F5344CB8AC3E}">
        <p14:creationId xmlns:p14="http://schemas.microsoft.com/office/powerpoint/2010/main" val="278013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5A9EE-AE3D-A0B9-16AE-AE5835C568BA}"/>
              </a:ext>
            </a:extLst>
          </p:cNvPr>
          <p:cNvSpPr>
            <a:spLocks noGrp="1"/>
          </p:cNvSpPr>
          <p:nvPr>
            <p:ph type="title"/>
          </p:nvPr>
        </p:nvSpPr>
        <p:spPr>
          <a:xfrm>
            <a:off x="565150" y="770890"/>
            <a:ext cx="6400999" cy="1268984"/>
          </a:xfrm>
        </p:spPr>
        <p:txBody>
          <a:bodyPr>
            <a:normAutofit/>
          </a:bodyPr>
          <a:lstStyle/>
          <a:p>
            <a:r>
              <a:rPr lang="en-CA" u="sng" dirty="0"/>
              <a:t>References</a:t>
            </a:r>
          </a:p>
        </p:txBody>
      </p:sp>
      <p:sp>
        <p:nvSpPr>
          <p:cNvPr id="3" name="Content Placeholder 2">
            <a:extLst>
              <a:ext uri="{FF2B5EF4-FFF2-40B4-BE49-F238E27FC236}">
                <a16:creationId xmlns:a16="http://schemas.microsoft.com/office/drawing/2014/main" id="{02C80092-7A95-F595-3D2A-4B83244F2380}"/>
              </a:ext>
            </a:extLst>
          </p:cNvPr>
          <p:cNvSpPr>
            <a:spLocks noGrp="1"/>
          </p:cNvSpPr>
          <p:nvPr>
            <p:ph idx="1"/>
          </p:nvPr>
        </p:nvSpPr>
        <p:spPr>
          <a:xfrm>
            <a:off x="565150" y="2160016"/>
            <a:ext cx="6400999" cy="3601212"/>
          </a:xfrm>
        </p:spPr>
        <p:txBody>
          <a:bodyPr>
            <a:normAutofit/>
          </a:bodyPr>
          <a:lstStyle/>
          <a:p>
            <a:r>
              <a:rPr lang="en-CA" dirty="0">
                <a:hlinkClick r:id="rId2"/>
              </a:rPr>
              <a:t>https://learn.microsoft.com/en-us/dax</a:t>
            </a:r>
            <a:endParaRPr lang="en-CA" dirty="0"/>
          </a:p>
          <a:p>
            <a:endParaRPr lang="en-CA" dirty="0"/>
          </a:p>
        </p:txBody>
      </p:sp>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8060741A-EAF2-F8B6-F46D-5DF6D76140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6" y="1423446"/>
            <a:ext cx="4002456" cy="4002456"/>
          </a:xfrm>
          <a:prstGeom prst="rect">
            <a:avLst/>
          </a:prstGeom>
        </p:spPr>
      </p:pic>
      <p:sp>
        <p:nvSpPr>
          <p:cNvPr id="4" name="Rectangle 3">
            <a:extLst>
              <a:ext uri="{FF2B5EF4-FFF2-40B4-BE49-F238E27FC236}">
                <a16:creationId xmlns:a16="http://schemas.microsoft.com/office/drawing/2014/main" id="{2A152198-E3BC-1BAC-DEA7-98342ED506C5}"/>
              </a:ext>
            </a:extLst>
          </p:cNvPr>
          <p:cNvSpPr/>
          <p:nvPr/>
        </p:nvSpPr>
        <p:spPr>
          <a:xfrm>
            <a:off x="1468581" y="3561897"/>
            <a:ext cx="3438490" cy="1754324"/>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997370001"/>
      </p:ext>
    </p:extLst>
  </p:cSld>
  <p:clrMapOvr>
    <a:masterClrMapping/>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1605</TotalTime>
  <Words>393</Words>
  <Application>Microsoft Office PowerPoint</Application>
  <PresentationFormat>Widescreen</PresentationFormat>
  <Paragraphs>38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Neue Haas Grotesk Text Pro</vt:lpstr>
      <vt:lpstr>SFMono-Regular</vt:lpstr>
      <vt:lpstr>Söhne</vt:lpstr>
      <vt:lpstr>PunchcardVTI</vt:lpstr>
      <vt:lpstr> Welcome to my YouTube channel    Learn Loom</vt:lpstr>
      <vt:lpstr> Dax Functions   Note: Before learning DAX you must have foundational knowledge of Power BI basics,  SQL basics, MS Excel, RDBMS</vt:lpstr>
      <vt:lpstr>DAX</vt:lpstr>
      <vt:lpstr>Aggregation functions</vt:lpstr>
      <vt:lpstr>Aggregation functions</vt:lpstr>
      <vt:lpstr>Aggregation functions</vt:lpstr>
      <vt:lpstr>Aggregation functions</vt:lpstr>
      <vt:lpstr>Aggregation functions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Paresh Patil</dc:creator>
  <cp:lastModifiedBy>Paresh Patil</cp:lastModifiedBy>
  <cp:revision>5</cp:revision>
  <dcterms:created xsi:type="dcterms:W3CDTF">2023-12-14T20:03:52Z</dcterms:created>
  <dcterms:modified xsi:type="dcterms:W3CDTF">2023-12-16T00:46:47Z</dcterms:modified>
</cp:coreProperties>
</file>