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9" r:id="rId2"/>
    <p:sldId id="256" r:id="rId3"/>
    <p:sldId id="260" r:id="rId4"/>
    <p:sldId id="261" r:id="rId5"/>
    <p:sldId id="262" r:id="rId6"/>
    <p:sldId id="263" r:id="rId7"/>
    <p:sldId id="258" r:id="rId8"/>
    <p:sldId id="264" r:id="rId9"/>
    <p:sldId id="265" r:id="rId10"/>
    <p:sldId id="266" r:id="rId11"/>
    <p:sldId id="267" r:id="rId12"/>
    <p:sldId id="270"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86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7FE2CC-FB3E-49E8-9ED5-321D5771DBE8}" type="datetimeFigureOut">
              <a:rPr lang="en-US" smtClean="0"/>
              <a:t>8/30/2020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44695A-A737-48BA-ADFE-AD92122F2017}" type="slidenum">
              <a:rPr lang="en-US" smtClean="0"/>
              <a:t>‹#›</a:t>
            </a:fld>
            <a:endParaRPr lang="en-US"/>
          </a:p>
        </p:txBody>
      </p:sp>
    </p:spTree>
    <p:extLst>
      <p:ext uri="{BB962C8B-B14F-4D97-AF65-F5344CB8AC3E}">
        <p14:creationId xmlns:p14="http://schemas.microsoft.com/office/powerpoint/2010/main" val="3225800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44695A-A737-48BA-ADFE-AD92122F2017}" type="slidenum">
              <a:rPr lang="en-US" smtClean="0"/>
              <a:t>9</a:t>
            </a:fld>
            <a:endParaRPr lang="en-US"/>
          </a:p>
        </p:txBody>
      </p:sp>
    </p:spTree>
    <p:extLst>
      <p:ext uri="{BB962C8B-B14F-4D97-AF65-F5344CB8AC3E}">
        <p14:creationId xmlns:p14="http://schemas.microsoft.com/office/powerpoint/2010/main" val="2674750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0E3F69F6-69AC-48B1-9DBF-407C7305D763}" type="datetimeFigureOut">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7A1922-2792-4B05-85C9-B0BD26B85478}" type="slidenum">
              <a:rPr lang="en-US" smtClean="0"/>
              <a:t>‹#›</a:t>
            </a:fld>
            <a:endParaRPr lang="en-US"/>
          </a:p>
        </p:txBody>
      </p:sp>
    </p:spTree>
    <p:extLst>
      <p:ext uri="{BB962C8B-B14F-4D97-AF65-F5344CB8AC3E}">
        <p14:creationId xmlns:p14="http://schemas.microsoft.com/office/powerpoint/2010/main" val="399664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0E3F69F6-69AC-48B1-9DBF-407C7305D763}" type="datetimeFigureOut">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7A1922-2792-4B05-85C9-B0BD26B85478}" type="slidenum">
              <a:rPr lang="en-US" smtClean="0"/>
              <a:t>‹#›</a:t>
            </a:fld>
            <a:endParaRPr lang="en-US"/>
          </a:p>
        </p:txBody>
      </p:sp>
    </p:spTree>
    <p:extLst>
      <p:ext uri="{BB962C8B-B14F-4D97-AF65-F5344CB8AC3E}">
        <p14:creationId xmlns:p14="http://schemas.microsoft.com/office/powerpoint/2010/main" val="1147974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0E3F69F6-69AC-48B1-9DBF-407C7305D763}" type="datetimeFigureOut">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7A1922-2792-4B05-85C9-B0BD26B85478}" type="slidenum">
              <a:rPr lang="en-US" smtClean="0"/>
              <a:t>‹#›</a:t>
            </a:fld>
            <a:endParaRPr lang="en-US"/>
          </a:p>
        </p:txBody>
      </p:sp>
    </p:spTree>
    <p:extLst>
      <p:ext uri="{BB962C8B-B14F-4D97-AF65-F5344CB8AC3E}">
        <p14:creationId xmlns:p14="http://schemas.microsoft.com/office/powerpoint/2010/main" val="1340506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0E3F69F6-69AC-48B1-9DBF-407C7305D763}" type="datetimeFigureOut">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7A1922-2792-4B05-85C9-B0BD26B85478}" type="slidenum">
              <a:rPr lang="en-US" smtClean="0"/>
              <a:t>‹#›</a:t>
            </a:fld>
            <a:endParaRPr lang="en-US"/>
          </a:p>
        </p:txBody>
      </p:sp>
    </p:spTree>
    <p:extLst>
      <p:ext uri="{BB962C8B-B14F-4D97-AF65-F5344CB8AC3E}">
        <p14:creationId xmlns:p14="http://schemas.microsoft.com/office/powerpoint/2010/main" val="789495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3F69F6-69AC-48B1-9DBF-407C7305D763}" type="datetimeFigureOut">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7A1922-2792-4B05-85C9-B0BD26B85478}" type="slidenum">
              <a:rPr lang="en-US" smtClean="0"/>
              <a:t>‹#›</a:t>
            </a:fld>
            <a:endParaRPr lang="en-US"/>
          </a:p>
        </p:txBody>
      </p:sp>
    </p:spTree>
    <p:extLst>
      <p:ext uri="{BB962C8B-B14F-4D97-AF65-F5344CB8AC3E}">
        <p14:creationId xmlns:p14="http://schemas.microsoft.com/office/powerpoint/2010/main" val="1106506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0E3F69F6-69AC-48B1-9DBF-407C7305D763}" type="datetimeFigureOut">
              <a:rPr lang="en-US" smtClean="0"/>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7A1922-2792-4B05-85C9-B0BD26B85478}" type="slidenum">
              <a:rPr lang="en-US" smtClean="0"/>
              <a:t>‹#›</a:t>
            </a:fld>
            <a:endParaRPr lang="en-US"/>
          </a:p>
        </p:txBody>
      </p:sp>
    </p:spTree>
    <p:extLst>
      <p:ext uri="{BB962C8B-B14F-4D97-AF65-F5344CB8AC3E}">
        <p14:creationId xmlns:p14="http://schemas.microsoft.com/office/powerpoint/2010/main" val="2604456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0E3F69F6-69AC-48B1-9DBF-407C7305D763}" type="datetimeFigureOut">
              <a:rPr lang="en-US" smtClean="0"/>
              <a:t>8/30/2020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7A1922-2792-4B05-85C9-B0BD26B85478}" type="slidenum">
              <a:rPr lang="en-US" smtClean="0"/>
              <a:t>‹#›</a:t>
            </a:fld>
            <a:endParaRPr lang="en-US"/>
          </a:p>
        </p:txBody>
      </p:sp>
    </p:spTree>
    <p:extLst>
      <p:ext uri="{BB962C8B-B14F-4D97-AF65-F5344CB8AC3E}">
        <p14:creationId xmlns:p14="http://schemas.microsoft.com/office/powerpoint/2010/main" val="607219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0E3F69F6-69AC-48B1-9DBF-407C7305D763}" type="datetimeFigureOut">
              <a:rPr lang="en-US" smtClean="0"/>
              <a:t>8/30/2020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7A1922-2792-4B05-85C9-B0BD26B85478}" type="slidenum">
              <a:rPr lang="en-US" smtClean="0"/>
              <a:t>‹#›</a:t>
            </a:fld>
            <a:endParaRPr lang="en-US"/>
          </a:p>
        </p:txBody>
      </p:sp>
    </p:spTree>
    <p:extLst>
      <p:ext uri="{BB962C8B-B14F-4D97-AF65-F5344CB8AC3E}">
        <p14:creationId xmlns:p14="http://schemas.microsoft.com/office/powerpoint/2010/main" val="1387224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3F69F6-69AC-48B1-9DBF-407C7305D763}" type="datetimeFigureOut">
              <a:rPr lang="en-US" smtClean="0"/>
              <a:t>8/30/2020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7A1922-2792-4B05-85C9-B0BD26B85478}" type="slidenum">
              <a:rPr lang="en-US" smtClean="0"/>
              <a:t>‹#›</a:t>
            </a:fld>
            <a:endParaRPr lang="en-US"/>
          </a:p>
        </p:txBody>
      </p:sp>
    </p:spTree>
    <p:extLst>
      <p:ext uri="{BB962C8B-B14F-4D97-AF65-F5344CB8AC3E}">
        <p14:creationId xmlns:p14="http://schemas.microsoft.com/office/powerpoint/2010/main" val="2903666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3F69F6-69AC-48B1-9DBF-407C7305D763}" type="datetimeFigureOut">
              <a:rPr lang="en-US" smtClean="0"/>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7A1922-2792-4B05-85C9-B0BD26B85478}" type="slidenum">
              <a:rPr lang="en-US" smtClean="0"/>
              <a:t>‹#›</a:t>
            </a:fld>
            <a:endParaRPr lang="en-US"/>
          </a:p>
        </p:txBody>
      </p:sp>
    </p:spTree>
    <p:extLst>
      <p:ext uri="{BB962C8B-B14F-4D97-AF65-F5344CB8AC3E}">
        <p14:creationId xmlns:p14="http://schemas.microsoft.com/office/powerpoint/2010/main" val="2350223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3F69F6-69AC-48B1-9DBF-407C7305D763}" type="datetimeFigureOut">
              <a:rPr lang="en-US" smtClean="0"/>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7A1922-2792-4B05-85C9-B0BD26B85478}" type="slidenum">
              <a:rPr lang="en-US" smtClean="0"/>
              <a:t>‹#›</a:t>
            </a:fld>
            <a:endParaRPr lang="en-US"/>
          </a:p>
        </p:txBody>
      </p:sp>
    </p:spTree>
    <p:extLst>
      <p:ext uri="{BB962C8B-B14F-4D97-AF65-F5344CB8AC3E}">
        <p14:creationId xmlns:p14="http://schemas.microsoft.com/office/powerpoint/2010/main" val="643442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3F69F6-69AC-48B1-9DBF-407C7305D763}" type="datetimeFigureOut">
              <a:rPr lang="en-US" smtClean="0"/>
              <a:t>8/30/2020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7A1922-2792-4B05-85C9-B0BD26B85478}" type="slidenum">
              <a:rPr lang="en-US" smtClean="0"/>
              <a:t>‹#›</a:t>
            </a:fld>
            <a:endParaRPr lang="en-US"/>
          </a:p>
        </p:txBody>
      </p:sp>
      <p:sp>
        <p:nvSpPr>
          <p:cNvPr id="7" name="MSIPCMContentMarking" descr="{&quot;HashCode&quot;:1831732991,&quot;Placement&quot;:&quot;Footer&quot;}"/>
          <p:cNvSpPr txBox="1"/>
          <p:nvPr userDrawn="1"/>
        </p:nvSpPr>
        <p:spPr>
          <a:xfrm>
            <a:off x="5389152" y="6595656"/>
            <a:ext cx="1413695" cy="262344"/>
          </a:xfrm>
          <a:prstGeom prst="rect">
            <a:avLst/>
          </a:prstGeom>
          <a:noFill/>
        </p:spPr>
        <p:txBody>
          <a:bodyPr vert="horz" wrap="square" lIns="0" tIns="0" rIns="0" bIns="0" rtlCol="0" anchor="ctr" anchorCtr="1">
            <a:spAutoFit/>
          </a:bodyPr>
          <a:lstStyle/>
          <a:p>
            <a:pPr algn="ctr">
              <a:spcBef>
                <a:spcPts val="0"/>
              </a:spcBef>
              <a:spcAft>
                <a:spcPts val="0"/>
              </a:spcAft>
            </a:pPr>
            <a:r>
              <a:rPr lang="en-US" sz="1000">
                <a:solidFill>
                  <a:srgbClr val="000000"/>
                </a:solidFill>
                <a:latin typeface="Calibri" panose="020F0502020204030204" pitchFamily="34" charset="0"/>
              </a:rPr>
              <a:t>Schlumberger-Private</a:t>
            </a:r>
            <a:endParaRPr lang="en-US" sz="1000">
              <a:solidFill>
                <a:srgbClr val="000000"/>
              </a:solidFill>
              <a:latin typeface="Calibri" panose="020F0502020204030204" pitchFamily="34" charset="0"/>
            </a:endParaRPr>
          </a:p>
        </p:txBody>
      </p:sp>
    </p:spTree>
    <p:extLst>
      <p:ext uri="{BB962C8B-B14F-4D97-AF65-F5344CB8AC3E}">
        <p14:creationId xmlns:p14="http://schemas.microsoft.com/office/powerpoint/2010/main" val="145772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www.emotiv.com/eeg-guid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6518"/>
            <a:ext cx="10515600" cy="1325563"/>
          </a:xfrm>
        </p:spPr>
        <p:txBody>
          <a:bodyPr>
            <a:normAutofit/>
          </a:bodyPr>
          <a:lstStyle/>
          <a:p>
            <a:pPr algn="ctr"/>
            <a:br>
              <a:rPr lang="en-US" dirty="0"/>
            </a:br>
            <a:endParaRPr lang="en-US" dirty="0"/>
          </a:p>
        </p:txBody>
      </p:sp>
      <p:pic>
        <p:nvPicPr>
          <p:cNvPr id="9222" name="Picture 6" descr="Neuralink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917" y="1988262"/>
            <a:ext cx="11430000"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475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Does a BCI Work?</a:t>
            </a:r>
            <a:br>
              <a:rPr lang="en-US" b="1" dirty="0"/>
            </a:br>
            <a:endParaRPr lang="en-US" dirty="0"/>
          </a:p>
        </p:txBody>
      </p:sp>
      <p:sp>
        <p:nvSpPr>
          <p:cNvPr id="3" name="Content Placeholder 2"/>
          <p:cNvSpPr>
            <a:spLocks noGrp="1"/>
          </p:cNvSpPr>
          <p:nvPr>
            <p:ph idx="1"/>
          </p:nvPr>
        </p:nvSpPr>
        <p:spPr/>
        <p:txBody>
          <a:bodyPr/>
          <a:lstStyle/>
          <a:p>
            <a:r>
              <a:rPr lang="en-US" dirty="0"/>
              <a:t>Our brains are filled with cells called neurons. Every time we think, move, feel or remember something, our neurons are at work. That work is carried out by biochemical and electric signals. Scientists can detect those signals and interpret what they mean by using electroencephalography (EEG) technology. </a:t>
            </a:r>
            <a:r>
              <a:rPr lang="en-US" dirty="0">
                <a:hlinkClick r:id="rId2"/>
              </a:rPr>
              <a:t>EEG</a:t>
            </a:r>
            <a:r>
              <a:rPr lang="en-US" dirty="0"/>
              <a:t> can read signals from the human brain and send them to amplifiers. The amplified signals are then interpreted by a BCI computer program which uses the signals to control a device.</a:t>
            </a:r>
          </a:p>
          <a:p>
            <a:endParaRPr lang="en-US" dirty="0"/>
          </a:p>
        </p:txBody>
      </p:sp>
    </p:spTree>
    <p:extLst>
      <p:ext uri="{BB962C8B-B14F-4D97-AF65-F5344CB8AC3E}">
        <p14:creationId xmlns:p14="http://schemas.microsoft.com/office/powerpoint/2010/main" val="1892224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A3BAF07C-C39E-42EB-BB22-8D46691D973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D8E9CF54-0466-4261-9E62-0249E60E1886}"/>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76" name="Freeform 5">
              <a:extLst>
                <a:ext uri="{FF2B5EF4-FFF2-40B4-BE49-F238E27FC236}">
                  <a16:creationId xmlns:a16="http://schemas.microsoft.com/office/drawing/2014/main" id="{33E32106-E8B1-4F76-9EE6-58537738A3C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a:extLst>
                <a:ext uri="{FF2B5EF4-FFF2-40B4-BE49-F238E27FC236}">
                  <a16:creationId xmlns:a16="http://schemas.microsoft.com/office/drawing/2014/main" id="{C32C2C46-A045-44FB-8A74-5EBD650C278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a:extLst>
                <a:ext uri="{FF2B5EF4-FFF2-40B4-BE49-F238E27FC236}">
                  <a16:creationId xmlns:a16="http://schemas.microsoft.com/office/drawing/2014/main" id="{6A76F79C-6683-4940-BCF7-4BCCCEE4068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8">
              <a:extLst>
                <a:ext uri="{FF2B5EF4-FFF2-40B4-BE49-F238E27FC236}">
                  <a16:creationId xmlns:a16="http://schemas.microsoft.com/office/drawing/2014/main" id="{FF4675A3-6D07-4B1F-9BFC-AEBEA1AD067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9">
              <a:extLst>
                <a:ext uri="{FF2B5EF4-FFF2-40B4-BE49-F238E27FC236}">
                  <a16:creationId xmlns:a16="http://schemas.microsoft.com/office/drawing/2014/main" id="{765E127A-B6B7-4B1D-B7BD-6C8C969D29C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10">
              <a:extLst>
                <a:ext uri="{FF2B5EF4-FFF2-40B4-BE49-F238E27FC236}">
                  <a16:creationId xmlns:a16="http://schemas.microsoft.com/office/drawing/2014/main" id="{3BCA9D9E-C72C-4751-BFA9-10B85CACE3C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1">
              <a:extLst>
                <a:ext uri="{FF2B5EF4-FFF2-40B4-BE49-F238E27FC236}">
                  <a16:creationId xmlns:a16="http://schemas.microsoft.com/office/drawing/2014/main" id="{080C708C-69BF-441B-AB75-C98160ED06D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a:extLst>
                <a:ext uri="{FF2B5EF4-FFF2-40B4-BE49-F238E27FC236}">
                  <a16:creationId xmlns:a16="http://schemas.microsoft.com/office/drawing/2014/main" id="{3E79964E-F8F1-4763-8892-7BC3DAE306E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a:extLst>
                <a:ext uri="{FF2B5EF4-FFF2-40B4-BE49-F238E27FC236}">
                  <a16:creationId xmlns:a16="http://schemas.microsoft.com/office/drawing/2014/main" id="{FE09592A-FCC9-4AE5-BA0B-730C6F3BBE9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14">
              <a:extLst>
                <a:ext uri="{FF2B5EF4-FFF2-40B4-BE49-F238E27FC236}">
                  <a16:creationId xmlns:a16="http://schemas.microsoft.com/office/drawing/2014/main" id="{96448994-820C-4BC1-ABF3-4579C6F99A6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5">
              <a:extLst>
                <a:ext uri="{FF2B5EF4-FFF2-40B4-BE49-F238E27FC236}">
                  <a16:creationId xmlns:a16="http://schemas.microsoft.com/office/drawing/2014/main" id="{9BB0D192-565A-42B9-B292-CC032D71A6A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7" name="Freeform 16">
              <a:extLst>
                <a:ext uri="{FF2B5EF4-FFF2-40B4-BE49-F238E27FC236}">
                  <a16:creationId xmlns:a16="http://schemas.microsoft.com/office/drawing/2014/main" id="{6D1CA09C-5F40-4E92-A7E9-D1FCEE51283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8" name="Freeform 17">
              <a:extLst>
                <a:ext uri="{FF2B5EF4-FFF2-40B4-BE49-F238E27FC236}">
                  <a16:creationId xmlns:a16="http://schemas.microsoft.com/office/drawing/2014/main" id="{379F5AA5-2E14-4880-A5A6-07AEF2AD89D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a:extLst>
                <a:ext uri="{FF2B5EF4-FFF2-40B4-BE49-F238E27FC236}">
                  <a16:creationId xmlns:a16="http://schemas.microsoft.com/office/drawing/2014/main" id="{EF14BD32-D239-4DA3-98B3-7752073657C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a:extLst>
                <a:ext uri="{FF2B5EF4-FFF2-40B4-BE49-F238E27FC236}">
                  <a16:creationId xmlns:a16="http://schemas.microsoft.com/office/drawing/2014/main" id="{CF07B250-E5E4-4624-9BD7-8D513A67B73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a:extLst>
                <a:ext uri="{FF2B5EF4-FFF2-40B4-BE49-F238E27FC236}">
                  <a16:creationId xmlns:a16="http://schemas.microsoft.com/office/drawing/2014/main" id="{BCC5D120-7C8C-4290-865C-4EE6E4F245F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1">
              <a:extLst>
                <a:ext uri="{FF2B5EF4-FFF2-40B4-BE49-F238E27FC236}">
                  <a16:creationId xmlns:a16="http://schemas.microsoft.com/office/drawing/2014/main" id="{C24688C6-CAE5-4EF2-B2BA-A138DA0A24B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2">
              <a:extLst>
                <a:ext uri="{FF2B5EF4-FFF2-40B4-BE49-F238E27FC236}">
                  <a16:creationId xmlns:a16="http://schemas.microsoft.com/office/drawing/2014/main" id="{6BD31099-7C13-4901-A04F-632B1CD8462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4" name="Freeform 23">
              <a:extLst>
                <a:ext uri="{FF2B5EF4-FFF2-40B4-BE49-F238E27FC236}">
                  <a16:creationId xmlns:a16="http://schemas.microsoft.com/office/drawing/2014/main" id="{679F5FF7-82B2-4033-8FBE-63170C93783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p:cNvSpPr>
            <a:spLocks noGrp="1"/>
          </p:cNvSpPr>
          <p:nvPr>
            <p:ph type="title"/>
          </p:nvPr>
        </p:nvSpPr>
        <p:spPr>
          <a:xfrm>
            <a:off x="888630" y="4563895"/>
            <a:ext cx="5109005" cy="1777829"/>
          </a:xfrm>
        </p:spPr>
        <p:txBody>
          <a:bodyPr>
            <a:normAutofit/>
          </a:bodyPr>
          <a:lstStyle/>
          <a:p>
            <a:pPr algn="r"/>
            <a:endParaRPr lang="en-US" sz="4000"/>
          </a:p>
        </p:txBody>
      </p:sp>
      <p:pic>
        <p:nvPicPr>
          <p:cNvPr id="11268" name="Picture 4" descr="Mind-Controlled Robotic Third Arm Gives New Meaning to “Multitasking” -  IEEE Spectrum"/>
          <p:cNvPicPr>
            <a:picLocks noChangeAspect="1" noChangeArrowheads="1"/>
          </p:cNvPicPr>
          <p:nvPr/>
        </p:nvPicPr>
        <p:blipFill rotWithShape="1">
          <a:blip r:embed="rId2">
            <a:extLst>
              <a:ext uri="{28A0092B-C50C-407E-A947-70E740481C1C}">
                <a14:useLocalDpi xmlns:a14="http://schemas.microsoft.com/office/drawing/2010/main" val="0"/>
              </a:ext>
            </a:extLst>
          </a:blip>
          <a:srcRect b="4255"/>
          <a:stretch/>
        </p:blipFill>
        <p:spPr bwMode="auto">
          <a:xfrm>
            <a:off x="20" y="10"/>
            <a:ext cx="5997616" cy="4306823"/>
          </a:xfrm>
          <a:custGeom>
            <a:avLst/>
            <a:gdLst/>
            <a:ahLst/>
            <a:cxnLst/>
            <a:rect l="l" t="t" r="r" b="b"/>
            <a:pathLst>
              <a:path w="5997636" h="4306833">
                <a:moveTo>
                  <a:pt x="0" y="0"/>
                </a:moveTo>
                <a:lnTo>
                  <a:pt x="5997636" y="0"/>
                </a:lnTo>
                <a:lnTo>
                  <a:pt x="5997636" y="4302053"/>
                </a:lnTo>
                <a:lnTo>
                  <a:pt x="5313331" y="4306748"/>
                </a:lnTo>
                <a:cubicBezTo>
                  <a:pt x="3800480" y="4309129"/>
                  <a:pt x="2093145" y="4262282"/>
                  <a:pt x="400746" y="4118385"/>
                </a:cubicBezTo>
                <a:lnTo>
                  <a:pt x="0" y="4081409"/>
                </a:lnTo>
                <a:lnTo>
                  <a:pt x="0" y="2982070"/>
                </a:lnTo>
                <a:lnTo>
                  <a:pt x="0" y="2789945"/>
                </a:lnTo>
                <a:close/>
              </a:path>
            </a:pathLst>
          </a:custGeom>
          <a:noFill/>
          <a:extLst>
            <a:ext uri="{909E8E84-426E-40DD-AFC4-6F175D3DCCD1}">
              <a14:hiddenFill xmlns:a14="http://schemas.microsoft.com/office/drawing/2010/main">
                <a:solidFill>
                  <a:srgbClr val="FFFFFF"/>
                </a:solidFill>
              </a14:hiddenFill>
            </a:ext>
          </a:extLst>
        </p:spPr>
      </p:pic>
      <p:pic>
        <p:nvPicPr>
          <p:cNvPr id="11266" name="Picture 2" descr="BCI gaming World of Warcraft Brain Computer Interface"/>
          <p:cNvPicPr>
            <a:picLocks noChangeAspect="1" noChangeArrowheads="1"/>
          </p:cNvPicPr>
          <p:nvPr/>
        </p:nvPicPr>
        <p:blipFill rotWithShape="1">
          <a:blip r:embed="rId3">
            <a:extLst>
              <a:ext uri="{28A0092B-C50C-407E-A947-70E740481C1C}">
                <a14:useLocalDpi xmlns:a14="http://schemas.microsoft.com/office/drawing/2010/main" val="0"/>
              </a:ext>
            </a:extLst>
          </a:blip>
          <a:srcRect r="-6" b="4696"/>
          <a:stretch/>
        </p:blipFill>
        <p:spPr bwMode="auto">
          <a:xfrm>
            <a:off x="6176435" y="10"/>
            <a:ext cx="6015565" cy="4299555"/>
          </a:xfrm>
          <a:custGeom>
            <a:avLst/>
            <a:gdLst/>
            <a:ahLst/>
            <a:cxnLst/>
            <a:rect l="l" t="t" r="r" b="b"/>
            <a:pathLst>
              <a:path w="6015565" h="4299565">
                <a:moveTo>
                  <a:pt x="0" y="0"/>
                </a:moveTo>
                <a:lnTo>
                  <a:pt x="6015565" y="0"/>
                </a:lnTo>
                <a:lnTo>
                  <a:pt x="6015565" y="2789945"/>
                </a:lnTo>
                <a:lnTo>
                  <a:pt x="6015565" y="2982070"/>
                </a:lnTo>
                <a:lnTo>
                  <a:pt x="6015565" y="3957888"/>
                </a:lnTo>
                <a:lnTo>
                  <a:pt x="5937368" y="3966171"/>
                </a:lnTo>
                <a:cubicBezTo>
                  <a:pt x="3963073" y="4164120"/>
                  <a:pt x="2060717" y="4257123"/>
                  <a:pt x="577162" y="4289728"/>
                </a:cubicBezTo>
                <a:lnTo>
                  <a:pt x="0" y="4299565"/>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6191776" y="4571423"/>
            <a:ext cx="5208544" cy="1770300"/>
          </a:xfrm>
        </p:spPr>
        <p:txBody>
          <a:bodyPr anchor="ctr">
            <a:normAutofit/>
          </a:bodyPr>
          <a:lstStyle/>
          <a:p>
            <a:endParaRPr lang="en-US" sz="1800"/>
          </a:p>
        </p:txBody>
      </p:sp>
    </p:spTree>
    <p:extLst>
      <p:ext uri="{BB962C8B-B14F-4D97-AF65-F5344CB8AC3E}">
        <p14:creationId xmlns:p14="http://schemas.microsoft.com/office/powerpoint/2010/main" val="392256002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A3C210E6-A35A-4F68-8D60-801A019C75B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14" name="Picture 2" descr="Google 's 'Black Mirror' Patent Could Let Us Record And Replay Our"/>
          <p:cNvPicPr>
            <a:picLocks noChangeAspect="1" noChangeArrowheads="1"/>
          </p:cNvPicPr>
          <p:nvPr/>
        </p:nvPicPr>
        <p:blipFill rotWithShape="1">
          <a:blip r:embed="rId2">
            <a:extLst>
              <a:ext uri="{28A0092B-C50C-407E-A947-70E740481C1C}">
                <a14:useLocalDpi xmlns:a14="http://schemas.microsoft.com/office/drawing/2010/main" val="0"/>
              </a:ext>
            </a:extLst>
          </a:blip>
          <a:srcRect l="17660"/>
          <a:stretch/>
        </p:blipFill>
        <p:spPr bwMode="auto">
          <a:xfrm>
            <a:off x="3136389" y="10"/>
            <a:ext cx="4979304" cy="3401558"/>
          </a:xfrm>
          <a:custGeom>
            <a:avLst/>
            <a:gdLst/>
            <a:ahLst/>
            <a:cxnLst/>
            <a:rect l="l" t="t" r="r" b="b"/>
            <a:pathLst>
              <a:path w="4979304" h="3364992">
                <a:moveTo>
                  <a:pt x="0" y="0"/>
                </a:moveTo>
                <a:lnTo>
                  <a:pt x="4211250" y="0"/>
                </a:lnTo>
                <a:lnTo>
                  <a:pt x="4309461" y="192282"/>
                </a:lnTo>
                <a:cubicBezTo>
                  <a:pt x="4697535" y="1033269"/>
                  <a:pt x="4937593" y="2032690"/>
                  <a:pt x="4974907" y="3110424"/>
                </a:cubicBezTo>
                <a:lnTo>
                  <a:pt x="4979304" y="3364992"/>
                </a:lnTo>
                <a:lnTo>
                  <a:pt x="800592" y="3364992"/>
                </a:lnTo>
                <a:lnTo>
                  <a:pt x="797493" y="3185579"/>
                </a:lnTo>
                <a:cubicBezTo>
                  <a:pt x="756786" y="2009870"/>
                  <a:pt x="474799" y="927359"/>
                  <a:pt x="22579" y="42066"/>
                </a:cubicBezTo>
                <a:close/>
              </a:path>
            </a:pathLst>
          </a:custGeom>
          <a:noFill/>
          <a:extLst>
            <a:ext uri="{909E8E84-426E-40DD-AFC4-6F175D3DCCD1}">
              <a14:hiddenFill xmlns:a14="http://schemas.microsoft.com/office/drawing/2010/main">
                <a:solidFill>
                  <a:srgbClr val="FFFFFF"/>
                </a:solidFill>
              </a14:hiddenFill>
            </a:ext>
          </a:extLst>
        </p:spPr>
      </p:pic>
      <p:pic>
        <p:nvPicPr>
          <p:cNvPr id="13316" name="Picture 4" descr="Fórmula 1 2019 - VTB RUSSIAN GRAND PRIX Vol.II - Página 30 - Foro Coches"/>
          <p:cNvPicPr>
            <a:picLocks noChangeAspect="1" noChangeArrowheads="1"/>
          </p:cNvPicPr>
          <p:nvPr/>
        </p:nvPicPr>
        <p:blipFill rotWithShape="1">
          <a:blip r:embed="rId3">
            <a:extLst>
              <a:ext uri="{28A0092B-C50C-407E-A947-70E740481C1C}">
                <a14:useLocalDpi xmlns:a14="http://schemas.microsoft.com/office/drawing/2010/main" val="0"/>
              </a:ext>
            </a:extLst>
          </a:blip>
          <a:srcRect r="11614" b="-2"/>
          <a:stretch/>
        </p:blipFill>
        <p:spPr bwMode="auto">
          <a:xfrm>
            <a:off x="7381690" y="3456433"/>
            <a:ext cx="4810310" cy="3401568"/>
          </a:xfrm>
          <a:custGeom>
            <a:avLst/>
            <a:gdLst/>
            <a:ahLst/>
            <a:cxnLst/>
            <a:rect l="l" t="t" r="r" b="b"/>
            <a:pathLst>
              <a:path w="4810310" h="3401568">
                <a:moveTo>
                  <a:pt x="781270" y="0"/>
                </a:moveTo>
                <a:lnTo>
                  <a:pt x="4810310" y="0"/>
                </a:lnTo>
                <a:lnTo>
                  <a:pt x="4810310" y="3401568"/>
                </a:lnTo>
                <a:lnTo>
                  <a:pt x="0" y="3401568"/>
                </a:lnTo>
                <a:lnTo>
                  <a:pt x="1963" y="3397912"/>
                </a:lnTo>
                <a:cubicBezTo>
                  <a:pt x="454182" y="2512619"/>
                  <a:pt x="736170" y="1430108"/>
                  <a:pt x="776876" y="254399"/>
                </a:cubicBezTo>
                <a:close/>
              </a:path>
            </a:pathLst>
          </a:custGeom>
          <a:noFill/>
          <a:extLst>
            <a:ext uri="{909E8E84-426E-40DD-AFC4-6F175D3DCCD1}">
              <a14:hiddenFill xmlns:a14="http://schemas.microsoft.com/office/drawing/2010/main">
                <a:solidFill>
                  <a:srgbClr val="FFFFFF"/>
                </a:solidFill>
              </a14:hiddenFill>
            </a:ext>
          </a:extLst>
        </p:spPr>
      </p:pic>
      <p:pic>
        <p:nvPicPr>
          <p:cNvPr id="37" name="Picture 8" descr="https://www.thecinemaholic.com/wp-content/uploads/2019/06/rachel-and-jack-discover-that-part-of-ashley-toos-robo-brain-is-locked-away.jpg"/>
          <p:cNvPicPr>
            <a:picLocks noChangeAspect="1" noChangeArrowheads="1"/>
          </p:cNvPicPr>
          <p:nvPr/>
        </p:nvPicPr>
        <p:blipFill rotWithShape="1">
          <a:blip r:embed="rId4">
            <a:extLst>
              <a:ext uri="{28A0092B-C50C-407E-A947-70E740481C1C}">
                <a14:useLocalDpi xmlns:a14="http://schemas.microsoft.com/office/drawing/2010/main" val="0"/>
              </a:ext>
            </a:extLst>
          </a:blip>
          <a:srcRect l="27600" r="1" b="1"/>
          <a:stretch/>
        </p:blipFill>
        <p:spPr bwMode="auto">
          <a:xfrm>
            <a:off x="3189428" y="3456432"/>
            <a:ext cx="4925479" cy="3401568"/>
          </a:xfrm>
          <a:custGeom>
            <a:avLst/>
            <a:gdLst/>
            <a:ahLst/>
            <a:cxnLst/>
            <a:rect l="l" t="t" r="r" b="b"/>
            <a:pathLst>
              <a:path w="4925479" h="3364992">
                <a:moveTo>
                  <a:pt x="749362" y="0"/>
                </a:moveTo>
                <a:lnTo>
                  <a:pt x="4925479" y="0"/>
                </a:lnTo>
                <a:lnTo>
                  <a:pt x="4921868" y="209033"/>
                </a:lnTo>
                <a:cubicBezTo>
                  <a:pt x="4884554" y="1286766"/>
                  <a:pt x="4644496" y="2286187"/>
                  <a:pt x="4256422" y="3127175"/>
                </a:cubicBezTo>
                <a:lnTo>
                  <a:pt x="4134952" y="3364992"/>
                </a:lnTo>
                <a:lnTo>
                  <a:pt x="0" y="3364992"/>
                </a:lnTo>
                <a:lnTo>
                  <a:pt x="79008" y="3202330"/>
                </a:lnTo>
                <a:cubicBezTo>
                  <a:pt x="467082" y="2361343"/>
                  <a:pt x="707140" y="1361922"/>
                  <a:pt x="744454" y="284189"/>
                </a:cubicBezTo>
                <a:close/>
              </a:path>
            </a:pathLst>
          </a:custGeom>
          <a:noFill/>
          <a:extLst>
            <a:ext uri="{909E8E84-426E-40DD-AFC4-6F175D3DCCD1}">
              <a14:hiddenFill xmlns:a14="http://schemas.microsoft.com/office/drawing/2010/main">
                <a:solidFill>
                  <a:srgbClr val="FFFFFF"/>
                </a:solidFill>
              </a14:hiddenFill>
            </a:ext>
          </a:extLst>
        </p:spPr>
      </p:pic>
      <p:sp useBgFill="1">
        <p:nvSpPr>
          <p:cNvPr id="193" name="Freeform: Shape 192">
            <a:extLst>
              <a:ext uri="{FF2B5EF4-FFF2-40B4-BE49-F238E27FC236}">
                <a16:creationId xmlns:a16="http://schemas.microsoft.com/office/drawing/2014/main" id="{AC0D06B0-F19C-459E-B221-A34B506FB5E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45815" cy="6858000"/>
          </a:xfrm>
          <a:custGeom>
            <a:avLst/>
            <a:gdLst>
              <a:gd name="connsiteX0" fmla="*/ 0 w 3945815"/>
              <a:gd name="connsiteY0" fmla="*/ 0 h 6858000"/>
              <a:gd name="connsiteX1" fmla="*/ 3138662 w 3945815"/>
              <a:gd name="connsiteY1" fmla="*/ 0 h 6858000"/>
              <a:gd name="connsiteX2" fmla="*/ 3275260 w 3945815"/>
              <a:gd name="connsiteY2" fmla="*/ 267438 h 6858000"/>
              <a:gd name="connsiteX3" fmla="*/ 3945815 w 3945815"/>
              <a:gd name="connsiteY3" fmla="*/ 3481388 h 6858000"/>
              <a:gd name="connsiteX4" fmla="*/ 3275260 w 3945815"/>
              <a:gd name="connsiteY4" fmla="*/ 6695338 h 6858000"/>
              <a:gd name="connsiteX5" fmla="*/ 3192177 w 3945815"/>
              <a:gd name="connsiteY5" fmla="*/ 6858000 h 6858000"/>
              <a:gd name="connsiteX6" fmla="*/ 0 w 394581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45815" h="6858000">
                <a:moveTo>
                  <a:pt x="0" y="0"/>
                </a:moveTo>
                <a:lnTo>
                  <a:pt x="3138662" y="0"/>
                </a:lnTo>
                <a:lnTo>
                  <a:pt x="3275260" y="267438"/>
                </a:lnTo>
                <a:cubicBezTo>
                  <a:pt x="3698614" y="1184879"/>
                  <a:pt x="3945815" y="2290869"/>
                  <a:pt x="3945815" y="3481388"/>
                </a:cubicBezTo>
                <a:cubicBezTo>
                  <a:pt x="3945815" y="4671908"/>
                  <a:pt x="3698614" y="5777898"/>
                  <a:pt x="3275260" y="6695338"/>
                </a:cubicBezTo>
                <a:lnTo>
                  <a:pt x="3192177"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4" name="Freeform: Shape 193">
            <a:extLst>
              <a:ext uri="{FF2B5EF4-FFF2-40B4-BE49-F238E27FC236}">
                <a16:creationId xmlns:a16="http://schemas.microsoft.com/office/drawing/2014/main" id="{345B26DA-1C6B-4C66-81C9-9C1877FC2DB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36670" cy="6858000"/>
          </a:xfrm>
          <a:custGeom>
            <a:avLst/>
            <a:gdLst>
              <a:gd name="connsiteX0" fmla="*/ 0 w 3936670"/>
              <a:gd name="connsiteY0" fmla="*/ 0 h 6858000"/>
              <a:gd name="connsiteX1" fmla="*/ 3129517 w 3936670"/>
              <a:gd name="connsiteY1" fmla="*/ 0 h 6858000"/>
              <a:gd name="connsiteX2" fmla="*/ 3266115 w 3936670"/>
              <a:gd name="connsiteY2" fmla="*/ 267438 h 6858000"/>
              <a:gd name="connsiteX3" fmla="*/ 3936670 w 3936670"/>
              <a:gd name="connsiteY3" fmla="*/ 3481388 h 6858000"/>
              <a:gd name="connsiteX4" fmla="*/ 3266115 w 3936670"/>
              <a:gd name="connsiteY4" fmla="*/ 6695338 h 6858000"/>
              <a:gd name="connsiteX5" fmla="*/ 3183032 w 3936670"/>
              <a:gd name="connsiteY5" fmla="*/ 6858000 h 6858000"/>
              <a:gd name="connsiteX6" fmla="*/ 0 w 39366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6670" h="6858000">
                <a:moveTo>
                  <a:pt x="0" y="0"/>
                </a:moveTo>
                <a:lnTo>
                  <a:pt x="3129517" y="0"/>
                </a:lnTo>
                <a:lnTo>
                  <a:pt x="3266115" y="267438"/>
                </a:lnTo>
                <a:cubicBezTo>
                  <a:pt x="3689469" y="1184879"/>
                  <a:pt x="3936670" y="2290869"/>
                  <a:pt x="3936670" y="3481388"/>
                </a:cubicBezTo>
                <a:cubicBezTo>
                  <a:pt x="3936670" y="4671908"/>
                  <a:pt x="3689469" y="5777898"/>
                  <a:pt x="3266115" y="6695338"/>
                </a:cubicBezTo>
                <a:lnTo>
                  <a:pt x="3183032"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5" name="Rectangle 194">
            <a:extLst>
              <a:ext uri="{FF2B5EF4-FFF2-40B4-BE49-F238E27FC236}">
                <a16:creationId xmlns:a16="http://schemas.microsoft.com/office/drawing/2014/main" id="{98DE6C44-43F8-4DE4-AB81-66853FFEA09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05840"/>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6" name="Rectangle 195">
            <a:extLst>
              <a:ext uri="{FF2B5EF4-FFF2-40B4-BE49-F238E27FC236}">
                <a16:creationId xmlns:a16="http://schemas.microsoft.com/office/drawing/2014/main" id="{2409529B-9B56-4F10-BE4D-F934DB89E57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089941"/>
            <a:ext cx="2834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318" name="Picture 6" descr="In the episode &amp;ldquo;Arkangel,&amp;rdquo; a misguided mother (Rosemarie DeWitt, left) has a surveillance implant placed in the head of her toddler daughter (Aniya Hodge), then uses it to spy on her as she gets older."/>
          <p:cNvPicPr>
            <a:picLocks noChangeAspect="1" noChangeArrowheads="1"/>
          </p:cNvPicPr>
          <p:nvPr/>
        </p:nvPicPr>
        <p:blipFill rotWithShape="1">
          <a:blip r:embed="rId5">
            <a:extLst>
              <a:ext uri="{28A0092B-C50C-407E-A947-70E740481C1C}">
                <a14:useLocalDpi xmlns:a14="http://schemas.microsoft.com/office/drawing/2010/main" val="0"/>
              </a:ext>
            </a:extLst>
          </a:blip>
          <a:srcRect r="6051" b="1"/>
          <a:stretch/>
        </p:blipFill>
        <p:spPr bwMode="auto">
          <a:xfrm>
            <a:off x="7404372" y="10"/>
            <a:ext cx="4787628" cy="3401558"/>
          </a:xfrm>
          <a:custGeom>
            <a:avLst/>
            <a:gdLst/>
            <a:ahLst/>
            <a:cxnLst/>
            <a:rect l="l" t="t" r="r" b="b"/>
            <a:pathLst>
              <a:path w="4787628" h="3401568">
                <a:moveTo>
                  <a:pt x="0" y="0"/>
                </a:moveTo>
                <a:lnTo>
                  <a:pt x="4787628" y="0"/>
                </a:lnTo>
                <a:lnTo>
                  <a:pt x="4787628" y="3401568"/>
                </a:lnTo>
                <a:lnTo>
                  <a:pt x="762748" y="3401568"/>
                </a:lnTo>
                <a:lnTo>
                  <a:pt x="751436" y="2963954"/>
                </a:lnTo>
                <a:cubicBezTo>
                  <a:pt x="698408" y="1942163"/>
                  <a:pt x="463174" y="995044"/>
                  <a:pt x="93264" y="192283"/>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8993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https://youtu.be/7t84lGE5TXA</a:t>
            </a:r>
            <a:endParaRPr lang="en-US" dirty="0"/>
          </a:p>
        </p:txBody>
      </p:sp>
    </p:spTree>
    <p:extLst>
      <p:ext uri="{BB962C8B-B14F-4D97-AF65-F5344CB8AC3E}">
        <p14:creationId xmlns:p14="http://schemas.microsoft.com/office/powerpoint/2010/main" val="1901897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neuralink-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9375" y="1500188"/>
            <a:ext cx="6953250" cy="3857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7719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descr="neuralink-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 y="57150"/>
            <a:ext cx="12077700" cy="674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0084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descr="neuralink-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0488"/>
            <a:ext cx="11887200" cy="667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7125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descr="neuralink-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0488"/>
            <a:ext cx="11887200" cy="667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7755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170" name="Picture 2" descr="neuralink-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0488"/>
            <a:ext cx="11887200" cy="667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0130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descr="https://techcrunch.com/wp-content/uploads/2020/08/neuralink-12-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3" y="90488"/>
            <a:ext cx="12030075" cy="667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4162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8194" name="Picture 2" descr="neuralink-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3" y="90488"/>
            <a:ext cx="12030075" cy="667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9004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Brain Computer Interface (BCI)</a:t>
            </a:r>
            <a:br>
              <a:rPr lang="en-US" dirty="0"/>
            </a:br>
            <a:r>
              <a:rPr lang="en-US" dirty="0"/>
              <a:t>Invasive/ Non-Invasive</a:t>
            </a:r>
          </a:p>
        </p:txBody>
      </p:sp>
      <p:sp>
        <p:nvSpPr>
          <p:cNvPr id="3" name="Content Placeholder 2"/>
          <p:cNvSpPr>
            <a:spLocks noGrp="1"/>
          </p:cNvSpPr>
          <p:nvPr>
            <p:ph idx="1"/>
          </p:nvPr>
        </p:nvSpPr>
        <p:spPr/>
        <p:txBody>
          <a:bodyPr/>
          <a:lstStyle/>
          <a:p>
            <a:endParaRPr lang="en-US" dirty="0"/>
          </a:p>
        </p:txBody>
      </p:sp>
      <p:pic>
        <p:nvPicPr>
          <p:cNvPr id="10242" name="Picture 2" descr="Brain-Computer Interface sch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317" y="1942991"/>
            <a:ext cx="8577366" cy="4116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99335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72</Words>
  <Application>Microsoft Office PowerPoint</Application>
  <PresentationFormat>Widescreen</PresentationFormat>
  <Paragraphs>6</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Brain Computer Interface (BCI) Invasive/ Non-Invasive</vt:lpstr>
      <vt:lpstr>How Does a BCI Work?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Devesh Bajpai</dc:creator>
  <cp:lastModifiedBy>Devesh Bajpai</cp:lastModifiedBy>
  <cp:revision>4</cp:revision>
  <dcterms:created xsi:type="dcterms:W3CDTF">2020-08-30T06:43:13Z</dcterms:created>
  <dcterms:modified xsi:type="dcterms:W3CDTF">2020-08-30T08:08:03Z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85f1f62-8d2b-4457-869c-0a13c6549635_Enabled">
    <vt:lpwstr>True</vt:lpwstr>
  </property>
  <property fmtid="{D5CDD505-2E9C-101B-9397-08002B2CF9AE}" pid="3" name="MSIP_Label_585f1f62-8d2b-4457-869c-0a13c6549635_SiteId">
    <vt:lpwstr>41ff26dc-250f-4b13-8981-739be8610c21</vt:lpwstr>
  </property>
  <property fmtid="{D5CDD505-2E9C-101B-9397-08002B2CF9AE}" pid="4" name="MSIP_Label_585f1f62-8d2b-4457-869c-0a13c6549635_Owner">
    <vt:lpwstr>DBajpai@slb.com</vt:lpwstr>
  </property>
  <property fmtid="{D5CDD505-2E9C-101B-9397-08002B2CF9AE}" pid="5" name="MSIP_Label_585f1f62-8d2b-4457-869c-0a13c6549635_SetDate">
    <vt:lpwstr>2020-08-30T08:08:02.7792762Z</vt:lpwstr>
  </property>
  <property fmtid="{D5CDD505-2E9C-101B-9397-08002B2CF9AE}" pid="6" name="MSIP_Label_585f1f62-8d2b-4457-869c-0a13c6549635_Name">
    <vt:lpwstr>Private</vt:lpwstr>
  </property>
  <property fmtid="{D5CDD505-2E9C-101B-9397-08002B2CF9AE}" pid="7" name="MSIP_Label_585f1f62-8d2b-4457-869c-0a13c6549635_Application">
    <vt:lpwstr>Microsoft Azure Information Protection</vt:lpwstr>
  </property>
  <property fmtid="{D5CDD505-2E9C-101B-9397-08002B2CF9AE}" pid="8" name="MSIP_Label_585f1f62-8d2b-4457-869c-0a13c6549635_ActionId">
    <vt:lpwstr>66d1ea19-0655-4bac-bd24-a0e0b09242c1</vt:lpwstr>
  </property>
  <property fmtid="{D5CDD505-2E9C-101B-9397-08002B2CF9AE}" pid="9" name="MSIP_Label_585f1f62-8d2b-4457-869c-0a13c6549635_Extended_MSFT_Method">
    <vt:lpwstr>Automatic</vt:lpwstr>
  </property>
  <property fmtid="{D5CDD505-2E9C-101B-9397-08002B2CF9AE}" pid="10" name="MSIP_Label_8bb759f6-5337-4dc5-b19b-e74b6da11f8f_Enabled">
    <vt:lpwstr>True</vt:lpwstr>
  </property>
  <property fmtid="{D5CDD505-2E9C-101B-9397-08002B2CF9AE}" pid="11" name="MSIP_Label_8bb759f6-5337-4dc5-b19b-e74b6da11f8f_SiteId">
    <vt:lpwstr>41ff26dc-250f-4b13-8981-739be8610c21</vt:lpwstr>
  </property>
  <property fmtid="{D5CDD505-2E9C-101B-9397-08002B2CF9AE}" pid="12" name="MSIP_Label_8bb759f6-5337-4dc5-b19b-e74b6da11f8f_Owner">
    <vt:lpwstr>DBajpai@slb.com</vt:lpwstr>
  </property>
  <property fmtid="{D5CDD505-2E9C-101B-9397-08002B2CF9AE}" pid="13" name="MSIP_Label_8bb759f6-5337-4dc5-b19b-e74b6da11f8f_SetDate">
    <vt:lpwstr>2020-08-30T08:08:02.7792762Z</vt:lpwstr>
  </property>
  <property fmtid="{D5CDD505-2E9C-101B-9397-08002B2CF9AE}" pid="14" name="MSIP_Label_8bb759f6-5337-4dc5-b19b-e74b6da11f8f_Name">
    <vt:lpwstr>Internal</vt:lpwstr>
  </property>
  <property fmtid="{D5CDD505-2E9C-101B-9397-08002B2CF9AE}" pid="15" name="MSIP_Label_8bb759f6-5337-4dc5-b19b-e74b6da11f8f_Application">
    <vt:lpwstr>Microsoft Azure Information Protection</vt:lpwstr>
  </property>
  <property fmtid="{D5CDD505-2E9C-101B-9397-08002B2CF9AE}" pid="16" name="MSIP_Label_8bb759f6-5337-4dc5-b19b-e74b6da11f8f_ActionId">
    <vt:lpwstr>66d1ea19-0655-4bac-bd24-a0e0b09242c1</vt:lpwstr>
  </property>
  <property fmtid="{D5CDD505-2E9C-101B-9397-08002B2CF9AE}" pid="17" name="MSIP_Label_8bb759f6-5337-4dc5-b19b-e74b6da11f8f_Parent">
    <vt:lpwstr>585f1f62-8d2b-4457-869c-0a13c6549635</vt:lpwstr>
  </property>
  <property fmtid="{D5CDD505-2E9C-101B-9397-08002B2CF9AE}" pid="18" name="MSIP_Label_8bb759f6-5337-4dc5-b19b-e74b6da11f8f_Extended_MSFT_Method">
    <vt:lpwstr>Automatic</vt:lpwstr>
  </property>
  <property fmtid="{D5CDD505-2E9C-101B-9397-08002B2CF9AE}" pid="19" name="Sensitivity">
    <vt:lpwstr>Private Internal</vt:lpwstr>
  </property>
</Properties>
</file>