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53AD-0B07-CACF-E732-3C8BD8D4CE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579B02-36A7-6FD7-F40A-2B3846F03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64E0B3-C020-8FAD-8AA6-529CB1AB8821}"/>
              </a:ext>
            </a:extLst>
          </p:cNvPr>
          <p:cNvSpPr>
            <a:spLocks noGrp="1"/>
          </p:cNvSpPr>
          <p:nvPr>
            <p:ph type="dt" sz="half" idx="10"/>
          </p:nvPr>
        </p:nvSpPr>
        <p:spPr/>
        <p:txBody>
          <a:bodyPr/>
          <a:lstStyle/>
          <a:p>
            <a:fld id="{76FFA041-D069-48B9-8E53-835F4E22BD14}" type="datetimeFigureOut">
              <a:rPr lang="en-IN" smtClean="0"/>
              <a:t>12-06-2023</a:t>
            </a:fld>
            <a:endParaRPr lang="en-IN"/>
          </a:p>
        </p:txBody>
      </p:sp>
      <p:sp>
        <p:nvSpPr>
          <p:cNvPr id="5" name="Footer Placeholder 4">
            <a:extLst>
              <a:ext uri="{FF2B5EF4-FFF2-40B4-BE49-F238E27FC236}">
                <a16:creationId xmlns:a16="http://schemas.microsoft.com/office/drawing/2014/main" id="{C7C8C728-B085-2BFF-7001-47E7D88CD5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3019E6-9FEE-FEA7-D9EB-28DDB864C4AE}"/>
              </a:ext>
            </a:extLst>
          </p:cNvPr>
          <p:cNvSpPr>
            <a:spLocks noGrp="1"/>
          </p:cNvSpPr>
          <p:nvPr>
            <p:ph type="sldNum" sz="quarter" idx="12"/>
          </p:nvPr>
        </p:nvSpPr>
        <p:spPr/>
        <p:txBody>
          <a:bodyPr/>
          <a:lstStyle/>
          <a:p>
            <a:fld id="{EDAD67FF-2987-4F6C-8F69-ED81782FBE3D}" type="slidenum">
              <a:rPr lang="en-IN" smtClean="0"/>
              <a:t>‹#›</a:t>
            </a:fld>
            <a:endParaRPr lang="en-IN"/>
          </a:p>
        </p:txBody>
      </p:sp>
    </p:spTree>
    <p:extLst>
      <p:ext uri="{BB962C8B-B14F-4D97-AF65-F5344CB8AC3E}">
        <p14:creationId xmlns:p14="http://schemas.microsoft.com/office/powerpoint/2010/main" val="2011704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33A2-0F6F-AA7C-BC37-D314EB6EB4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F9434E-A4FC-17E2-CE31-5F70E8D378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C8F7A2-3802-E941-004E-210CE900356D}"/>
              </a:ext>
            </a:extLst>
          </p:cNvPr>
          <p:cNvSpPr>
            <a:spLocks noGrp="1"/>
          </p:cNvSpPr>
          <p:nvPr>
            <p:ph type="dt" sz="half" idx="10"/>
          </p:nvPr>
        </p:nvSpPr>
        <p:spPr/>
        <p:txBody>
          <a:bodyPr/>
          <a:lstStyle/>
          <a:p>
            <a:fld id="{76FFA041-D069-48B9-8E53-835F4E22BD14}" type="datetimeFigureOut">
              <a:rPr lang="en-IN" smtClean="0"/>
              <a:t>12-06-2023</a:t>
            </a:fld>
            <a:endParaRPr lang="en-IN"/>
          </a:p>
        </p:txBody>
      </p:sp>
      <p:sp>
        <p:nvSpPr>
          <p:cNvPr id="5" name="Footer Placeholder 4">
            <a:extLst>
              <a:ext uri="{FF2B5EF4-FFF2-40B4-BE49-F238E27FC236}">
                <a16:creationId xmlns:a16="http://schemas.microsoft.com/office/drawing/2014/main" id="{0D433EF7-E13B-999A-AAD0-7A951EEDA3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4EDF9B-98B8-8F70-2DC0-70219B73B68C}"/>
              </a:ext>
            </a:extLst>
          </p:cNvPr>
          <p:cNvSpPr>
            <a:spLocks noGrp="1"/>
          </p:cNvSpPr>
          <p:nvPr>
            <p:ph type="sldNum" sz="quarter" idx="12"/>
          </p:nvPr>
        </p:nvSpPr>
        <p:spPr/>
        <p:txBody>
          <a:bodyPr/>
          <a:lstStyle/>
          <a:p>
            <a:fld id="{EDAD67FF-2987-4F6C-8F69-ED81782FBE3D}" type="slidenum">
              <a:rPr lang="en-IN" smtClean="0"/>
              <a:t>‹#›</a:t>
            </a:fld>
            <a:endParaRPr lang="en-IN"/>
          </a:p>
        </p:txBody>
      </p:sp>
    </p:spTree>
    <p:extLst>
      <p:ext uri="{BB962C8B-B14F-4D97-AF65-F5344CB8AC3E}">
        <p14:creationId xmlns:p14="http://schemas.microsoft.com/office/powerpoint/2010/main" val="39417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512FF9-E4EB-5192-5342-2C530E33DA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52FDB3-FF09-6FE4-8BED-4772D409A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2EB6B4-BCB4-8778-6042-5F54F6A10FB9}"/>
              </a:ext>
            </a:extLst>
          </p:cNvPr>
          <p:cNvSpPr>
            <a:spLocks noGrp="1"/>
          </p:cNvSpPr>
          <p:nvPr>
            <p:ph type="dt" sz="half" idx="10"/>
          </p:nvPr>
        </p:nvSpPr>
        <p:spPr/>
        <p:txBody>
          <a:bodyPr/>
          <a:lstStyle/>
          <a:p>
            <a:fld id="{76FFA041-D069-48B9-8E53-835F4E22BD14}" type="datetimeFigureOut">
              <a:rPr lang="en-IN" smtClean="0"/>
              <a:t>12-06-2023</a:t>
            </a:fld>
            <a:endParaRPr lang="en-IN"/>
          </a:p>
        </p:txBody>
      </p:sp>
      <p:sp>
        <p:nvSpPr>
          <p:cNvPr id="5" name="Footer Placeholder 4">
            <a:extLst>
              <a:ext uri="{FF2B5EF4-FFF2-40B4-BE49-F238E27FC236}">
                <a16:creationId xmlns:a16="http://schemas.microsoft.com/office/drawing/2014/main" id="{6BFE1B8C-C50A-0097-F395-8E834FF8CF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938E2D-24E0-5EE6-561F-9F4496FC7F45}"/>
              </a:ext>
            </a:extLst>
          </p:cNvPr>
          <p:cNvSpPr>
            <a:spLocks noGrp="1"/>
          </p:cNvSpPr>
          <p:nvPr>
            <p:ph type="sldNum" sz="quarter" idx="12"/>
          </p:nvPr>
        </p:nvSpPr>
        <p:spPr/>
        <p:txBody>
          <a:bodyPr/>
          <a:lstStyle/>
          <a:p>
            <a:fld id="{EDAD67FF-2987-4F6C-8F69-ED81782FBE3D}" type="slidenum">
              <a:rPr lang="en-IN" smtClean="0"/>
              <a:t>‹#›</a:t>
            </a:fld>
            <a:endParaRPr lang="en-IN"/>
          </a:p>
        </p:txBody>
      </p:sp>
    </p:spTree>
    <p:extLst>
      <p:ext uri="{BB962C8B-B14F-4D97-AF65-F5344CB8AC3E}">
        <p14:creationId xmlns:p14="http://schemas.microsoft.com/office/powerpoint/2010/main" val="245573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7CD4-B339-AE9A-626E-0028162062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105810-D14F-4F48-D300-D939FB7EC3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A0C9C4-F190-6533-C7C6-BABF6B4813F8}"/>
              </a:ext>
            </a:extLst>
          </p:cNvPr>
          <p:cNvSpPr>
            <a:spLocks noGrp="1"/>
          </p:cNvSpPr>
          <p:nvPr>
            <p:ph type="dt" sz="half" idx="10"/>
          </p:nvPr>
        </p:nvSpPr>
        <p:spPr/>
        <p:txBody>
          <a:bodyPr/>
          <a:lstStyle/>
          <a:p>
            <a:fld id="{76FFA041-D069-48B9-8E53-835F4E22BD14}" type="datetimeFigureOut">
              <a:rPr lang="en-IN" smtClean="0"/>
              <a:t>12-06-2023</a:t>
            </a:fld>
            <a:endParaRPr lang="en-IN"/>
          </a:p>
        </p:txBody>
      </p:sp>
      <p:sp>
        <p:nvSpPr>
          <p:cNvPr id="5" name="Footer Placeholder 4">
            <a:extLst>
              <a:ext uri="{FF2B5EF4-FFF2-40B4-BE49-F238E27FC236}">
                <a16:creationId xmlns:a16="http://schemas.microsoft.com/office/drawing/2014/main" id="{454E1991-82D2-838D-8FD2-DA7A7398C8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4C3404-4188-7EA2-8A7C-62DB7EC2646D}"/>
              </a:ext>
            </a:extLst>
          </p:cNvPr>
          <p:cNvSpPr>
            <a:spLocks noGrp="1"/>
          </p:cNvSpPr>
          <p:nvPr>
            <p:ph type="sldNum" sz="quarter" idx="12"/>
          </p:nvPr>
        </p:nvSpPr>
        <p:spPr/>
        <p:txBody>
          <a:bodyPr/>
          <a:lstStyle/>
          <a:p>
            <a:fld id="{EDAD67FF-2987-4F6C-8F69-ED81782FBE3D}" type="slidenum">
              <a:rPr lang="en-IN" smtClean="0"/>
              <a:t>‹#›</a:t>
            </a:fld>
            <a:endParaRPr lang="en-IN"/>
          </a:p>
        </p:txBody>
      </p:sp>
    </p:spTree>
    <p:extLst>
      <p:ext uri="{BB962C8B-B14F-4D97-AF65-F5344CB8AC3E}">
        <p14:creationId xmlns:p14="http://schemas.microsoft.com/office/powerpoint/2010/main" val="427887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3E63-1C09-3401-4744-6976A02D6E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49B8E4-87E3-C7E5-7598-325A1D768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C8200-7553-AA64-D624-231EC7438E1B}"/>
              </a:ext>
            </a:extLst>
          </p:cNvPr>
          <p:cNvSpPr>
            <a:spLocks noGrp="1"/>
          </p:cNvSpPr>
          <p:nvPr>
            <p:ph type="dt" sz="half" idx="10"/>
          </p:nvPr>
        </p:nvSpPr>
        <p:spPr/>
        <p:txBody>
          <a:bodyPr/>
          <a:lstStyle/>
          <a:p>
            <a:fld id="{76FFA041-D069-48B9-8E53-835F4E22BD14}" type="datetimeFigureOut">
              <a:rPr lang="en-IN" smtClean="0"/>
              <a:t>12-06-2023</a:t>
            </a:fld>
            <a:endParaRPr lang="en-IN"/>
          </a:p>
        </p:txBody>
      </p:sp>
      <p:sp>
        <p:nvSpPr>
          <p:cNvPr id="5" name="Footer Placeholder 4">
            <a:extLst>
              <a:ext uri="{FF2B5EF4-FFF2-40B4-BE49-F238E27FC236}">
                <a16:creationId xmlns:a16="http://schemas.microsoft.com/office/drawing/2014/main" id="{3362168C-6C0F-05D8-C522-BFE44ECDA8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599B1-42ED-0BE6-8456-809B6502155C}"/>
              </a:ext>
            </a:extLst>
          </p:cNvPr>
          <p:cNvSpPr>
            <a:spLocks noGrp="1"/>
          </p:cNvSpPr>
          <p:nvPr>
            <p:ph type="sldNum" sz="quarter" idx="12"/>
          </p:nvPr>
        </p:nvSpPr>
        <p:spPr/>
        <p:txBody>
          <a:bodyPr/>
          <a:lstStyle/>
          <a:p>
            <a:fld id="{EDAD67FF-2987-4F6C-8F69-ED81782FBE3D}" type="slidenum">
              <a:rPr lang="en-IN" smtClean="0"/>
              <a:t>‹#›</a:t>
            </a:fld>
            <a:endParaRPr lang="en-IN"/>
          </a:p>
        </p:txBody>
      </p:sp>
    </p:spTree>
    <p:extLst>
      <p:ext uri="{BB962C8B-B14F-4D97-AF65-F5344CB8AC3E}">
        <p14:creationId xmlns:p14="http://schemas.microsoft.com/office/powerpoint/2010/main" val="45017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20BE-ACB4-9B0D-FF1A-32E57908D8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62AECB-1AC3-1663-4B2C-4F8336E3F1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76ECD7-C603-A633-8EC4-1A27081D78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062057-3DF6-91AE-D895-D34D11282982}"/>
              </a:ext>
            </a:extLst>
          </p:cNvPr>
          <p:cNvSpPr>
            <a:spLocks noGrp="1"/>
          </p:cNvSpPr>
          <p:nvPr>
            <p:ph type="dt" sz="half" idx="10"/>
          </p:nvPr>
        </p:nvSpPr>
        <p:spPr/>
        <p:txBody>
          <a:bodyPr/>
          <a:lstStyle/>
          <a:p>
            <a:fld id="{76FFA041-D069-48B9-8E53-835F4E22BD14}" type="datetimeFigureOut">
              <a:rPr lang="en-IN" smtClean="0"/>
              <a:t>12-06-2023</a:t>
            </a:fld>
            <a:endParaRPr lang="en-IN"/>
          </a:p>
        </p:txBody>
      </p:sp>
      <p:sp>
        <p:nvSpPr>
          <p:cNvPr id="6" name="Footer Placeholder 5">
            <a:extLst>
              <a:ext uri="{FF2B5EF4-FFF2-40B4-BE49-F238E27FC236}">
                <a16:creationId xmlns:a16="http://schemas.microsoft.com/office/drawing/2014/main" id="{68DA6E38-6C24-5A3B-E388-DE8459CD36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98AC57-D6B3-0CCB-D41E-B710B5FBEAE9}"/>
              </a:ext>
            </a:extLst>
          </p:cNvPr>
          <p:cNvSpPr>
            <a:spLocks noGrp="1"/>
          </p:cNvSpPr>
          <p:nvPr>
            <p:ph type="sldNum" sz="quarter" idx="12"/>
          </p:nvPr>
        </p:nvSpPr>
        <p:spPr/>
        <p:txBody>
          <a:bodyPr/>
          <a:lstStyle/>
          <a:p>
            <a:fld id="{EDAD67FF-2987-4F6C-8F69-ED81782FBE3D}" type="slidenum">
              <a:rPr lang="en-IN" smtClean="0"/>
              <a:t>‹#›</a:t>
            </a:fld>
            <a:endParaRPr lang="en-IN"/>
          </a:p>
        </p:txBody>
      </p:sp>
    </p:spTree>
    <p:extLst>
      <p:ext uri="{BB962C8B-B14F-4D97-AF65-F5344CB8AC3E}">
        <p14:creationId xmlns:p14="http://schemas.microsoft.com/office/powerpoint/2010/main" val="86074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4FBA-FC9B-05F3-A5DD-386AA1E459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4384F5-D04D-4B28-D3AF-17C5DEA62E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14A949-951B-8353-46CF-4DE63693E7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564056-F16F-A8BC-3C5C-48F3CA063B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B33A04-05B8-7E7C-C96D-E29D00ADAA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4F489B-673B-C7BF-5FD0-74E701DAE642}"/>
              </a:ext>
            </a:extLst>
          </p:cNvPr>
          <p:cNvSpPr>
            <a:spLocks noGrp="1"/>
          </p:cNvSpPr>
          <p:nvPr>
            <p:ph type="dt" sz="half" idx="10"/>
          </p:nvPr>
        </p:nvSpPr>
        <p:spPr/>
        <p:txBody>
          <a:bodyPr/>
          <a:lstStyle/>
          <a:p>
            <a:fld id="{76FFA041-D069-48B9-8E53-835F4E22BD14}" type="datetimeFigureOut">
              <a:rPr lang="en-IN" smtClean="0"/>
              <a:t>12-06-2023</a:t>
            </a:fld>
            <a:endParaRPr lang="en-IN"/>
          </a:p>
        </p:txBody>
      </p:sp>
      <p:sp>
        <p:nvSpPr>
          <p:cNvPr id="8" name="Footer Placeholder 7">
            <a:extLst>
              <a:ext uri="{FF2B5EF4-FFF2-40B4-BE49-F238E27FC236}">
                <a16:creationId xmlns:a16="http://schemas.microsoft.com/office/drawing/2014/main" id="{19CFF511-E637-ED36-8E5E-DEE0AFA2A0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F96256-93EA-F571-6D11-1B8D47308F4B}"/>
              </a:ext>
            </a:extLst>
          </p:cNvPr>
          <p:cNvSpPr>
            <a:spLocks noGrp="1"/>
          </p:cNvSpPr>
          <p:nvPr>
            <p:ph type="sldNum" sz="quarter" idx="12"/>
          </p:nvPr>
        </p:nvSpPr>
        <p:spPr/>
        <p:txBody>
          <a:bodyPr/>
          <a:lstStyle/>
          <a:p>
            <a:fld id="{EDAD67FF-2987-4F6C-8F69-ED81782FBE3D}" type="slidenum">
              <a:rPr lang="en-IN" smtClean="0"/>
              <a:t>‹#›</a:t>
            </a:fld>
            <a:endParaRPr lang="en-IN"/>
          </a:p>
        </p:txBody>
      </p:sp>
    </p:spTree>
    <p:extLst>
      <p:ext uri="{BB962C8B-B14F-4D97-AF65-F5344CB8AC3E}">
        <p14:creationId xmlns:p14="http://schemas.microsoft.com/office/powerpoint/2010/main" val="396816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588F-5686-5699-15B9-B4D188CC8C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D4520D-AED1-5290-276A-0E915F9D69DC}"/>
              </a:ext>
            </a:extLst>
          </p:cNvPr>
          <p:cNvSpPr>
            <a:spLocks noGrp="1"/>
          </p:cNvSpPr>
          <p:nvPr>
            <p:ph type="dt" sz="half" idx="10"/>
          </p:nvPr>
        </p:nvSpPr>
        <p:spPr/>
        <p:txBody>
          <a:bodyPr/>
          <a:lstStyle/>
          <a:p>
            <a:fld id="{76FFA041-D069-48B9-8E53-835F4E22BD14}" type="datetimeFigureOut">
              <a:rPr lang="en-IN" smtClean="0"/>
              <a:t>12-06-2023</a:t>
            </a:fld>
            <a:endParaRPr lang="en-IN"/>
          </a:p>
        </p:txBody>
      </p:sp>
      <p:sp>
        <p:nvSpPr>
          <p:cNvPr id="4" name="Footer Placeholder 3">
            <a:extLst>
              <a:ext uri="{FF2B5EF4-FFF2-40B4-BE49-F238E27FC236}">
                <a16:creationId xmlns:a16="http://schemas.microsoft.com/office/drawing/2014/main" id="{DF37BDF9-4A89-56F2-AF49-8F47E718FA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EEF96F-65CF-5F64-7BBD-FA2BC3C1ED6A}"/>
              </a:ext>
            </a:extLst>
          </p:cNvPr>
          <p:cNvSpPr>
            <a:spLocks noGrp="1"/>
          </p:cNvSpPr>
          <p:nvPr>
            <p:ph type="sldNum" sz="quarter" idx="12"/>
          </p:nvPr>
        </p:nvSpPr>
        <p:spPr/>
        <p:txBody>
          <a:bodyPr/>
          <a:lstStyle/>
          <a:p>
            <a:fld id="{EDAD67FF-2987-4F6C-8F69-ED81782FBE3D}" type="slidenum">
              <a:rPr lang="en-IN" smtClean="0"/>
              <a:t>‹#›</a:t>
            </a:fld>
            <a:endParaRPr lang="en-IN"/>
          </a:p>
        </p:txBody>
      </p:sp>
    </p:spTree>
    <p:extLst>
      <p:ext uri="{BB962C8B-B14F-4D97-AF65-F5344CB8AC3E}">
        <p14:creationId xmlns:p14="http://schemas.microsoft.com/office/powerpoint/2010/main" val="198827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1B4598-0CE9-7D91-256F-31D64FDD9544}"/>
              </a:ext>
            </a:extLst>
          </p:cNvPr>
          <p:cNvSpPr>
            <a:spLocks noGrp="1"/>
          </p:cNvSpPr>
          <p:nvPr>
            <p:ph type="dt" sz="half" idx="10"/>
          </p:nvPr>
        </p:nvSpPr>
        <p:spPr/>
        <p:txBody>
          <a:bodyPr/>
          <a:lstStyle/>
          <a:p>
            <a:fld id="{76FFA041-D069-48B9-8E53-835F4E22BD14}" type="datetimeFigureOut">
              <a:rPr lang="en-IN" smtClean="0"/>
              <a:t>12-06-2023</a:t>
            </a:fld>
            <a:endParaRPr lang="en-IN"/>
          </a:p>
        </p:txBody>
      </p:sp>
      <p:sp>
        <p:nvSpPr>
          <p:cNvPr id="3" name="Footer Placeholder 2">
            <a:extLst>
              <a:ext uri="{FF2B5EF4-FFF2-40B4-BE49-F238E27FC236}">
                <a16:creationId xmlns:a16="http://schemas.microsoft.com/office/drawing/2014/main" id="{2B9FE8DE-78B1-4713-CB09-FB6F9C238D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97181C-363E-8CF7-8517-777554BFC25A}"/>
              </a:ext>
            </a:extLst>
          </p:cNvPr>
          <p:cNvSpPr>
            <a:spLocks noGrp="1"/>
          </p:cNvSpPr>
          <p:nvPr>
            <p:ph type="sldNum" sz="quarter" idx="12"/>
          </p:nvPr>
        </p:nvSpPr>
        <p:spPr/>
        <p:txBody>
          <a:bodyPr/>
          <a:lstStyle/>
          <a:p>
            <a:fld id="{EDAD67FF-2987-4F6C-8F69-ED81782FBE3D}" type="slidenum">
              <a:rPr lang="en-IN" smtClean="0"/>
              <a:t>‹#›</a:t>
            </a:fld>
            <a:endParaRPr lang="en-IN"/>
          </a:p>
        </p:txBody>
      </p:sp>
    </p:spTree>
    <p:extLst>
      <p:ext uri="{BB962C8B-B14F-4D97-AF65-F5344CB8AC3E}">
        <p14:creationId xmlns:p14="http://schemas.microsoft.com/office/powerpoint/2010/main" val="59627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8849-D17F-6BF7-CAA8-42ADEEB3D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78C789-911C-2E36-5E82-12D6CE8979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6A58B4-F838-3B7D-87AF-F08EE71F2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A96D0C-A97A-C818-EBD2-D27ACF768D76}"/>
              </a:ext>
            </a:extLst>
          </p:cNvPr>
          <p:cNvSpPr>
            <a:spLocks noGrp="1"/>
          </p:cNvSpPr>
          <p:nvPr>
            <p:ph type="dt" sz="half" idx="10"/>
          </p:nvPr>
        </p:nvSpPr>
        <p:spPr/>
        <p:txBody>
          <a:bodyPr/>
          <a:lstStyle/>
          <a:p>
            <a:fld id="{76FFA041-D069-48B9-8E53-835F4E22BD14}" type="datetimeFigureOut">
              <a:rPr lang="en-IN" smtClean="0"/>
              <a:t>12-06-2023</a:t>
            </a:fld>
            <a:endParaRPr lang="en-IN"/>
          </a:p>
        </p:txBody>
      </p:sp>
      <p:sp>
        <p:nvSpPr>
          <p:cNvPr id="6" name="Footer Placeholder 5">
            <a:extLst>
              <a:ext uri="{FF2B5EF4-FFF2-40B4-BE49-F238E27FC236}">
                <a16:creationId xmlns:a16="http://schemas.microsoft.com/office/drawing/2014/main" id="{D28E16E2-21ED-8956-87BE-14DB6B6FB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8C19EF-7947-CC8D-6DA1-1C9FA3D9EDD4}"/>
              </a:ext>
            </a:extLst>
          </p:cNvPr>
          <p:cNvSpPr>
            <a:spLocks noGrp="1"/>
          </p:cNvSpPr>
          <p:nvPr>
            <p:ph type="sldNum" sz="quarter" idx="12"/>
          </p:nvPr>
        </p:nvSpPr>
        <p:spPr/>
        <p:txBody>
          <a:bodyPr/>
          <a:lstStyle/>
          <a:p>
            <a:fld id="{EDAD67FF-2987-4F6C-8F69-ED81782FBE3D}" type="slidenum">
              <a:rPr lang="en-IN" smtClean="0"/>
              <a:t>‹#›</a:t>
            </a:fld>
            <a:endParaRPr lang="en-IN"/>
          </a:p>
        </p:txBody>
      </p:sp>
    </p:spTree>
    <p:extLst>
      <p:ext uri="{BB962C8B-B14F-4D97-AF65-F5344CB8AC3E}">
        <p14:creationId xmlns:p14="http://schemas.microsoft.com/office/powerpoint/2010/main" val="3836647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A6EE-A92D-D2F2-6FF9-EC036580D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F4A59B-8485-2FEC-975B-FA766C8634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2BF129-967E-C8E7-CD9C-A8673C47C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AEEB5F-D448-6C9B-DFF7-FF65BE51A0DB}"/>
              </a:ext>
            </a:extLst>
          </p:cNvPr>
          <p:cNvSpPr>
            <a:spLocks noGrp="1"/>
          </p:cNvSpPr>
          <p:nvPr>
            <p:ph type="dt" sz="half" idx="10"/>
          </p:nvPr>
        </p:nvSpPr>
        <p:spPr/>
        <p:txBody>
          <a:bodyPr/>
          <a:lstStyle/>
          <a:p>
            <a:fld id="{76FFA041-D069-48B9-8E53-835F4E22BD14}" type="datetimeFigureOut">
              <a:rPr lang="en-IN" smtClean="0"/>
              <a:t>12-06-2023</a:t>
            </a:fld>
            <a:endParaRPr lang="en-IN"/>
          </a:p>
        </p:txBody>
      </p:sp>
      <p:sp>
        <p:nvSpPr>
          <p:cNvPr id="6" name="Footer Placeholder 5">
            <a:extLst>
              <a:ext uri="{FF2B5EF4-FFF2-40B4-BE49-F238E27FC236}">
                <a16:creationId xmlns:a16="http://schemas.microsoft.com/office/drawing/2014/main" id="{DC9D131B-FE8E-8FDC-3CB8-6017491302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D097C5-F435-7174-E674-F8C195C498BA}"/>
              </a:ext>
            </a:extLst>
          </p:cNvPr>
          <p:cNvSpPr>
            <a:spLocks noGrp="1"/>
          </p:cNvSpPr>
          <p:nvPr>
            <p:ph type="sldNum" sz="quarter" idx="12"/>
          </p:nvPr>
        </p:nvSpPr>
        <p:spPr/>
        <p:txBody>
          <a:bodyPr/>
          <a:lstStyle/>
          <a:p>
            <a:fld id="{EDAD67FF-2987-4F6C-8F69-ED81782FBE3D}" type="slidenum">
              <a:rPr lang="en-IN" smtClean="0"/>
              <a:t>‹#›</a:t>
            </a:fld>
            <a:endParaRPr lang="en-IN"/>
          </a:p>
        </p:txBody>
      </p:sp>
    </p:spTree>
    <p:extLst>
      <p:ext uri="{BB962C8B-B14F-4D97-AF65-F5344CB8AC3E}">
        <p14:creationId xmlns:p14="http://schemas.microsoft.com/office/powerpoint/2010/main" val="366463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09AFFF-59EA-AC01-D55B-677CFFCB97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35A01F-2C64-7ED1-571E-0DEA4FDCF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F2A83-524C-0C96-E216-FC17A14AD1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FA041-D069-48B9-8E53-835F4E22BD14}" type="datetimeFigureOut">
              <a:rPr lang="en-IN" smtClean="0"/>
              <a:t>12-06-2023</a:t>
            </a:fld>
            <a:endParaRPr lang="en-IN"/>
          </a:p>
        </p:txBody>
      </p:sp>
      <p:sp>
        <p:nvSpPr>
          <p:cNvPr id="5" name="Footer Placeholder 4">
            <a:extLst>
              <a:ext uri="{FF2B5EF4-FFF2-40B4-BE49-F238E27FC236}">
                <a16:creationId xmlns:a16="http://schemas.microsoft.com/office/drawing/2014/main" id="{A387D6E4-8B81-1543-CB0C-BB112CB765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3E0EC4-8798-EABC-4934-D1A12053A0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D67FF-2987-4F6C-8F69-ED81782FBE3D}" type="slidenum">
              <a:rPr lang="en-IN" smtClean="0"/>
              <a:t>‹#›</a:t>
            </a:fld>
            <a:endParaRPr lang="en-IN"/>
          </a:p>
        </p:txBody>
      </p:sp>
    </p:spTree>
    <p:extLst>
      <p:ext uri="{BB962C8B-B14F-4D97-AF65-F5344CB8AC3E}">
        <p14:creationId xmlns:p14="http://schemas.microsoft.com/office/powerpoint/2010/main" val="1549886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55E1057-20DC-5219-C948-2EDB7D80B023}"/>
              </a:ext>
            </a:extLst>
          </p:cNvPr>
          <p:cNvSpPr>
            <a:spLocks noGrp="1"/>
          </p:cNvSpPr>
          <p:nvPr>
            <p:ph type="subTitle" idx="1"/>
          </p:nvPr>
        </p:nvSpPr>
        <p:spPr>
          <a:xfrm>
            <a:off x="1524000" y="5309937"/>
            <a:ext cx="9144000" cy="930441"/>
          </a:xfrm>
        </p:spPr>
        <p:txBody>
          <a:bodyPr>
            <a:normAutofit/>
          </a:bodyPr>
          <a:lstStyle/>
          <a:p>
            <a:r>
              <a:rPr lang="en-IN" sz="3200" b="1" i="0" dirty="0">
                <a:solidFill>
                  <a:schemeClr val="tx1">
                    <a:lumMod val="95000"/>
                    <a:lumOff val="5000"/>
                  </a:schemeClr>
                </a:solidFill>
                <a:effectLst/>
                <a:latin typeface="Open Sans" panose="020B0606030504020204" pitchFamily="34" charset="0"/>
              </a:rPr>
              <a:t>Predicting customer buying behaviour</a:t>
            </a:r>
          </a:p>
          <a:p>
            <a:endParaRPr lang="en-IN" sz="3200" dirty="0">
              <a:solidFill>
                <a:schemeClr val="tx1">
                  <a:lumMod val="95000"/>
                  <a:lumOff val="5000"/>
                </a:schemeClr>
              </a:solidFill>
            </a:endParaRPr>
          </a:p>
        </p:txBody>
      </p:sp>
      <p:pic>
        <p:nvPicPr>
          <p:cNvPr id="4" name="Picture 3">
            <a:extLst>
              <a:ext uri="{FF2B5EF4-FFF2-40B4-BE49-F238E27FC236}">
                <a16:creationId xmlns:a16="http://schemas.microsoft.com/office/drawing/2014/main" id="{3999CE4D-AE8B-A7A9-DAD7-9F48B981E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47" y="-1668378"/>
            <a:ext cx="11983453" cy="6448925"/>
          </a:xfrm>
          <a:prstGeom prst="rect">
            <a:avLst/>
          </a:prstGeom>
        </p:spPr>
      </p:pic>
    </p:spTree>
    <p:extLst>
      <p:ext uri="{BB962C8B-B14F-4D97-AF65-F5344CB8AC3E}">
        <p14:creationId xmlns:p14="http://schemas.microsoft.com/office/powerpoint/2010/main" val="40164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9880-6641-D18E-2E8A-A8F72C59D40C}"/>
              </a:ext>
            </a:extLst>
          </p:cNvPr>
          <p:cNvSpPr>
            <a:spLocks noGrp="1"/>
          </p:cNvSpPr>
          <p:nvPr>
            <p:ph type="title"/>
          </p:nvPr>
        </p:nvSpPr>
        <p:spPr>
          <a:xfrm>
            <a:off x="224589" y="365125"/>
            <a:ext cx="11678653" cy="1325563"/>
          </a:xfrm>
        </p:spPr>
        <p:txBody>
          <a:bodyPr>
            <a:normAutofit/>
          </a:bodyPr>
          <a:lstStyle/>
          <a:p>
            <a:r>
              <a:rPr lang="en-US" b="1" i="0" dirty="0">
                <a:solidFill>
                  <a:srgbClr val="000000"/>
                </a:solidFill>
                <a:effectLst/>
                <a:latin typeface="Helvetica Neue"/>
              </a:rPr>
              <a:t>Predictive modeling of customer bookings</a:t>
            </a:r>
            <a:endParaRPr lang="en-IN" b="1" dirty="0"/>
          </a:p>
        </p:txBody>
      </p:sp>
      <p:sp>
        <p:nvSpPr>
          <p:cNvPr id="4" name="Rectangle: Rounded Corners 3">
            <a:extLst>
              <a:ext uri="{FF2B5EF4-FFF2-40B4-BE49-F238E27FC236}">
                <a16:creationId xmlns:a16="http://schemas.microsoft.com/office/drawing/2014/main" id="{2D9B7840-03F7-CD9C-B6EB-44BDEDF8E3D6}"/>
              </a:ext>
            </a:extLst>
          </p:cNvPr>
          <p:cNvSpPr/>
          <p:nvPr/>
        </p:nvSpPr>
        <p:spPr>
          <a:xfrm>
            <a:off x="672353" y="1690688"/>
            <a:ext cx="2465294" cy="7656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ACCURACY</a:t>
            </a:r>
          </a:p>
          <a:p>
            <a:pPr algn="ctr"/>
            <a:r>
              <a:rPr lang="en-IN" dirty="0"/>
              <a:t>84%</a:t>
            </a:r>
          </a:p>
        </p:txBody>
      </p:sp>
      <p:sp>
        <p:nvSpPr>
          <p:cNvPr id="5" name="Rectangle: Rounded Corners 4">
            <a:extLst>
              <a:ext uri="{FF2B5EF4-FFF2-40B4-BE49-F238E27FC236}">
                <a16:creationId xmlns:a16="http://schemas.microsoft.com/office/drawing/2014/main" id="{CCBAAEFA-E431-AAE3-71B4-6CAEB43D5520}"/>
              </a:ext>
            </a:extLst>
          </p:cNvPr>
          <p:cNvSpPr/>
          <p:nvPr/>
        </p:nvSpPr>
        <p:spPr>
          <a:xfrm>
            <a:off x="4267200" y="1690688"/>
            <a:ext cx="2805953" cy="7656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PRECISSION</a:t>
            </a:r>
          </a:p>
          <a:p>
            <a:pPr algn="ctr"/>
            <a:r>
              <a:rPr lang="en-IN" dirty="0"/>
              <a:t>86%</a:t>
            </a:r>
          </a:p>
        </p:txBody>
      </p:sp>
      <p:sp>
        <p:nvSpPr>
          <p:cNvPr id="6" name="Rectangle: Rounded Corners 5">
            <a:extLst>
              <a:ext uri="{FF2B5EF4-FFF2-40B4-BE49-F238E27FC236}">
                <a16:creationId xmlns:a16="http://schemas.microsoft.com/office/drawing/2014/main" id="{7CCD4BF1-89F5-895A-1B5B-719DEE7B051F}"/>
              </a:ext>
            </a:extLst>
          </p:cNvPr>
          <p:cNvSpPr/>
          <p:nvPr/>
        </p:nvSpPr>
        <p:spPr>
          <a:xfrm>
            <a:off x="8211671" y="1690688"/>
            <a:ext cx="2653553" cy="7656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RECALL</a:t>
            </a:r>
          </a:p>
          <a:p>
            <a:pPr algn="ctr"/>
            <a:r>
              <a:rPr lang="en-IN" dirty="0"/>
              <a:t>95%</a:t>
            </a:r>
          </a:p>
        </p:txBody>
      </p:sp>
      <p:sp>
        <p:nvSpPr>
          <p:cNvPr id="8" name="Rectangle 7">
            <a:extLst>
              <a:ext uri="{FF2B5EF4-FFF2-40B4-BE49-F238E27FC236}">
                <a16:creationId xmlns:a16="http://schemas.microsoft.com/office/drawing/2014/main" id="{BFEB5355-AA21-84C6-2195-46A1EF32451C}"/>
              </a:ext>
            </a:extLst>
          </p:cNvPr>
          <p:cNvSpPr/>
          <p:nvPr/>
        </p:nvSpPr>
        <p:spPr>
          <a:xfrm>
            <a:off x="545430" y="2871537"/>
            <a:ext cx="11341769" cy="7656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0" lang="en-US" altLang="en-US" sz="2400" b="0" i="0" u="none" strike="noStrike" cap="none" normalizeH="0" baseline="0" dirty="0">
                <a:ln>
                  <a:noFill/>
                </a:ln>
                <a:solidFill>
                  <a:srgbClr val="000000"/>
                </a:solidFill>
                <a:effectLst/>
                <a:cs typeface="Courier New" panose="02070309020205020404" pitchFamily="49" charset="0"/>
              </a:rPr>
              <a:t>Out of 50000 booking entries only 15.81% bookings were successfully or complete.</a:t>
            </a:r>
            <a:r>
              <a:rPr lang="en-IN" sz="2400" dirty="0"/>
              <a:t> </a:t>
            </a:r>
          </a:p>
        </p:txBody>
      </p:sp>
      <p:sp>
        <p:nvSpPr>
          <p:cNvPr id="9" name="Rectangle 1">
            <a:extLst>
              <a:ext uri="{FF2B5EF4-FFF2-40B4-BE49-F238E27FC236}">
                <a16:creationId xmlns:a16="http://schemas.microsoft.com/office/drawing/2014/main" id="{D52BDB19-C44A-89F7-7B2B-199A493673F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BADC10E-D506-AE9C-82EB-96AF04807BFF}"/>
              </a:ext>
            </a:extLst>
          </p:cNvPr>
          <p:cNvSpPr txBox="1"/>
          <p:nvPr/>
        </p:nvSpPr>
        <p:spPr>
          <a:xfrm>
            <a:off x="545431" y="3781891"/>
            <a:ext cx="11341768" cy="2554545"/>
          </a:xfrm>
          <a:prstGeom prst="rect">
            <a:avLst/>
          </a:prstGeom>
          <a:noFill/>
        </p:spPr>
        <p:txBody>
          <a:bodyPr wrap="square">
            <a:spAutoFit/>
          </a:bodyPr>
          <a:lstStyle/>
          <a:p>
            <a:r>
              <a:rPr lang="en-US" sz="3200" dirty="0"/>
              <a:t>Percentage of round trips: 98.994 %</a:t>
            </a:r>
          </a:p>
          <a:p>
            <a:r>
              <a:rPr lang="en-US" sz="3200" dirty="0"/>
              <a:t>Percentage of One way trips: 0.774 %</a:t>
            </a:r>
          </a:p>
          <a:p>
            <a:r>
              <a:rPr lang="en-US" sz="3200" dirty="0"/>
              <a:t>Percentage of circle trips: 0.232 %</a:t>
            </a:r>
          </a:p>
          <a:p>
            <a:r>
              <a:rPr lang="en-US" sz="3200" dirty="0"/>
              <a:t>Number of bookings done through internet: 88.764 %</a:t>
            </a:r>
          </a:p>
          <a:p>
            <a:r>
              <a:rPr lang="en-US" sz="3200" dirty="0"/>
              <a:t>Number of bookings done through phone call: 11.236 %</a:t>
            </a:r>
            <a:endParaRPr lang="en-IN" sz="3200" dirty="0"/>
          </a:p>
        </p:txBody>
      </p:sp>
    </p:spTree>
    <p:extLst>
      <p:ext uri="{BB962C8B-B14F-4D97-AF65-F5344CB8AC3E}">
        <p14:creationId xmlns:p14="http://schemas.microsoft.com/office/powerpoint/2010/main" val="240359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84C2E88-241A-87AF-5611-60A7E22378BB}"/>
              </a:ext>
            </a:extLst>
          </p:cNvPr>
          <p:cNvSpPr txBox="1"/>
          <p:nvPr/>
        </p:nvSpPr>
        <p:spPr>
          <a:xfrm>
            <a:off x="320842" y="0"/>
            <a:ext cx="10395284" cy="2554545"/>
          </a:xfrm>
          <a:prstGeom prst="rect">
            <a:avLst/>
          </a:prstGeom>
          <a:noFill/>
        </p:spPr>
        <p:txBody>
          <a:bodyPr wrap="square">
            <a:spAutoFit/>
          </a:bodyPr>
          <a:lstStyle/>
          <a:p>
            <a:r>
              <a:rPr lang="en-US" sz="3200" dirty="0"/>
              <a:t>Percentage of Wants Preferred Seat:      0.0  : 70.812224 %  ,   1.0 : 29.187776 %</a:t>
            </a:r>
          </a:p>
          <a:p>
            <a:r>
              <a:rPr lang="en-US" sz="3200" dirty="0"/>
              <a:t>Percentage of Wants Extra Baggage:       1.0  :66.878%     ,    0.0 : 33.122 %</a:t>
            </a:r>
          </a:p>
          <a:p>
            <a:r>
              <a:rPr lang="en-IN" sz="3200" dirty="0">
                <a:solidFill>
                  <a:schemeClr val="accent5"/>
                </a:solidFill>
              </a:rPr>
              <a:t>Important Features </a:t>
            </a:r>
            <a:endParaRPr lang="en-US" sz="3200" dirty="0">
              <a:solidFill>
                <a:schemeClr val="accent5"/>
              </a:solidFill>
            </a:endParaRPr>
          </a:p>
        </p:txBody>
      </p:sp>
      <p:pic>
        <p:nvPicPr>
          <p:cNvPr id="3076" name="Picture 4">
            <a:extLst>
              <a:ext uri="{FF2B5EF4-FFF2-40B4-BE49-F238E27FC236}">
                <a16:creationId xmlns:a16="http://schemas.microsoft.com/office/drawing/2014/main" id="{5EA3A1AA-33B5-77CE-3D59-6BB3F9FB9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2988"/>
            <a:ext cx="5710989" cy="39784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28737DD-B131-C9F6-7B9C-25F963F994F3}"/>
              </a:ext>
            </a:extLst>
          </p:cNvPr>
          <p:cNvPicPr>
            <a:picLocks noChangeAspect="1"/>
          </p:cNvPicPr>
          <p:nvPr/>
        </p:nvPicPr>
        <p:blipFill>
          <a:blip r:embed="rId3"/>
          <a:stretch>
            <a:fillRect/>
          </a:stretch>
        </p:blipFill>
        <p:spPr>
          <a:xfrm>
            <a:off x="5562600" y="2662988"/>
            <a:ext cx="6629400" cy="4195011"/>
          </a:xfrm>
          <a:prstGeom prst="rect">
            <a:avLst/>
          </a:prstGeom>
        </p:spPr>
      </p:pic>
    </p:spTree>
    <p:extLst>
      <p:ext uri="{BB962C8B-B14F-4D97-AF65-F5344CB8AC3E}">
        <p14:creationId xmlns:p14="http://schemas.microsoft.com/office/powerpoint/2010/main" val="42005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275C192-BF1C-B111-07AE-7A09F6DF6A1B}"/>
              </a:ext>
            </a:extLst>
          </p:cNvPr>
          <p:cNvSpPr txBox="1"/>
          <p:nvPr/>
        </p:nvSpPr>
        <p:spPr>
          <a:xfrm>
            <a:off x="259080" y="234462"/>
            <a:ext cx="39042535" cy="6124754"/>
          </a:xfrm>
          <a:prstGeom prst="rect">
            <a:avLst/>
          </a:prstGeom>
          <a:noFill/>
        </p:spPr>
        <p:txBody>
          <a:bodyPr wrap="square">
            <a:spAutoFit/>
          </a:bodyPr>
          <a:lstStyle/>
          <a:p>
            <a:r>
              <a:rPr lang="en-IN" sz="2800" dirty="0"/>
              <a:t> model                                                                         Accuracy        ROC curve </a:t>
            </a:r>
          </a:p>
          <a:p>
            <a:r>
              <a:rPr lang="en-IN" sz="2800" dirty="0"/>
              <a:t>Random forest classifier with top 6 features          84.224           0.559</a:t>
            </a:r>
          </a:p>
          <a:p>
            <a:endParaRPr lang="en-IN" sz="2800" dirty="0"/>
          </a:p>
          <a:p>
            <a:r>
              <a:rPr lang="en-IN" sz="2800" dirty="0"/>
              <a:t>Random forest classifier with all features               84.856           0.5531</a:t>
            </a:r>
          </a:p>
          <a:p>
            <a:endParaRPr lang="en-IN" sz="2800" dirty="0"/>
          </a:p>
          <a:p>
            <a:r>
              <a:rPr lang="en-IN" sz="2800" dirty="0"/>
              <a:t>  </a:t>
            </a:r>
            <a:r>
              <a:rPr lang="en-IN" sz="2800" dirty="0" err="1"/>
              <a:t>confussion</a:t>
            </a:r>
            <a:r>
              <a:rPr lang="en-IN" sz="2800" dirty="0"/>
              <a:t> Matrix                                                      84.856           0.5531</a:t>
            </a:r>
          </a:p>
          <a:p>
            <a:endParaRPr lang="en-IN" sz="2800" dirty="0"/>
          </a:p>
          <a:p>
            <a:r>
              <a:rPr lang="en-IN" sz="2800" dirty="0"/>
              <a:t>Model With </a:t>
            </a:r>
            <a:r>
              <a:rPr lang="en-IN" sz="2800" dirty="0" err="1"/>
              <a:t>GradientBoostingClassifier</a:t>
            </a:r>
            <a:r>
              <a:rPr lang="en-IN" sz="2800" dirty="0"/>
              <a:t>                    84.792           0.54182</a:t>
            </a:r>
          </a:p>
          <a:p>
            <a:endParaRPr lang="en-IN" sz="2800" dirty="0"/>
          </a:p>
          <a:p>
            <a:r>
              <a:rPr lang="en-IN" sz="2800" dirty="0"/>
              <a:t>XGB classifier with top 6 features                              84.848           0.52574</a:t>
            </a:r>
          </a:p>
          <a:p>
            <a:endParaRPr lang="en-IN" sz="2800" dirty="0"/>
          </a:p>
          <a:p>
            <a:r>
              <a:rPr lang="en-IN" sz="2800" dirty="0"/>
              <a:t>Model with XG Boost all features                              84.848           0.52574</a:t>
            </a:r>
          </a:p>
          <a:p>
            <a:endParaRPr lang="en-IN" sz="2800" dirty="0"/>
          </a:p>
          <a:p>
            <a:r>
              <a:rPr lang="en-IN" sz="2800" dirty="0"/>
              <a:t>Model After </a:t>
            </a:r>
            <a:r>
              <a:rPr lang="en-IN" sz="2800" dirty="0" err="1"/>
              <a:t>HyperParameter</a:t>
            </a:r>
            <a:r>
              <a:rPr lang="en-IN" sz="2800" dirty="0"/>
              <a:t> tunning                      85.368           0.5</a:t>
            </a:r>
          </a:p>
        </p:txBody>
      </p:sp>
    </p:spTree>
    <p:extLst>
      <p:ext uri="{BB962C8B-B14F-4D97-AF65-F5344CB8AC3E}">
        <p14:creationId xmlns:p14="http://schemas.microsoft.com/office/powerpoint/2010/main" val="65584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E7122A-1238-6E12-E19D-A671B16787F6}"/>
              </a:ext>
            </a:extLst>
          </p:cNvPr>
          <p:cNvSpPr txBox="1"/>
          <p:nvPr/>
        </p:nvSpPr>
        <p:spPr>
          <a:xfrm>
            <a:off x="365760" y="889844"/>
            <a:ext cx="11369040" cy="4893647"/>
          </a:xfrm>
          <a:prstGeom prst="rect">
            <a:avLst/>
          </a:prstGeom>
          <a:noFill/>
        </p:spPr>
        <p:txBody>
          <a:bodyPr wrap="square">
            <a:spAutoFit/>
          </a:bodyPr>
          <a:lstStyle/>
          <a:p>
            <a:r>
              <a:rPr lang="en-US" sz="2400" dirty="0"/>
              <a:t>If the focus is on overall classification accuracy, then we can compare the models based on the accuracy metric. In that case, the "Model after </a:t>
            </a:r>
            <a:r>
              <a:rPr lang="en-US" sz="2400" dirty="0" err="1"/>
              <a:t>HyperParameter</a:t>
            </a:r>
            <a:r>
              <a:rPr lang="en-US" sz="2400" dirty="0"/>
              <a:t> tuning" has the highest accuracy of 85.368%, making it the best model based on accuracy.</a:t>
            </a:r>
          </a:p>
          <a:p>
            <a:endParaRPr lang="en-US" sz="2400" dirty="0"/>
          </a:p>
          <a:p>
            <a:r>
              <a:rPr lang="en-US" sz="2400" dirty="0"/>
              <a:t>On the other hand, if the focus is on the model's ability to discriminate between positive and negative classes, the AUC score becomes more relevant. In this case, the "Random forest classifier with top 6 features" has the highest AUC score of 0.559, indicating better performance in distinguishing between classes.</a:t>
            </a:r>
          </a:p>
          <a:p>
            <a:endParaRPr lang="en-US" sz="2400" dirty="0"/>
          </a:p>
          <a:p>
            <a:r>
              <a:rPr lang="en-US" sz="2400" dirty="0"/>
              <a:t>Therefore, the choice of the better model depends on the specific evaluation criteria and priorities. If accuracy is more important, the "Model after </a:t>
            </a:r>
            <a:r>
              <a:rPr lang="en-US" sz="2400" dirty="0" err="1"/>
              <a:t>HyperParameter</a:t>
            </a:r>
            <a:r>
              <a:rPr lang="en-US" sz="2400" dirty="0"/>
              <a:t> tuning" is better. If AUC score is more important, the "Random forest classifier with top 6 features" is better.</a:t>
            </a:r>
            <a:endParaRPr lang="en-IN" sz="2400" dirty="0"/>
          </a:p>
        </p:txBody>
      </p:sp>
    </p:spTree>
    <p:extLst>
      <p:ext uri="{BB962C8B-B14F-4D97-AF65-F5344CB8AC3E}">
        <p14:creationId xmlns:p14="http://schemas.microsoft.com/office/powerpoint/2010/main" val="407463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318</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Helvetica Neue</vt:lpstr>
      <vt:lpstr>Open Sans</vt:lpstr>
      <vt:lpstr>Office Theme</vt:lpstr>
      <vt:lpstr>PowerPoint Presentation</vt:lpstr>
      <vt:lpstr>Predictive modeling of customer bookings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Paresh Badgujar</dc:creator>
  <cp:lastModifiedBy>Paresh Badgujar</cp:lastModifiedBy>
  <cp:revision>3</cp:revision>
  <dcterms:created xsi:type="dcterms:W3CDTF">2023-06-11T06:09:49Z</dcterms:created>
  <dcterms:modified xsi:type="dcterms:W3CDTF">2023-06-12T03:34:15Z</dcterms:modified>
</cp:coreProperties>
</file>