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5b00b2f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5b00b2f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35b00b2f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35b00b2f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a8472f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3a8472f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f17678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f17678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3a8472f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3a8472f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a8472f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a8472f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5b00b2f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35b00b2f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5b00b2f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5b00b2f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5b00b2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5b00b2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f17678b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f17678b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35b00b2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35b00b2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5b00b2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35b00b2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5b00b2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5b00b2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5b00b2f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5b00b2f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35b00b2f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35b00b2f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5b00b2f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5b00b2f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hyperlink" Target="https://www.investopedia.com/terms/c/candlestick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9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Analysing Stock Prices</a:t>
            </a:r>
            <a:endParaRPr i="1" sz="6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 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Annualized Returns, Annualized Volatility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095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Annualized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Return - </a:t>
            </a:r>
            <a:r>
              <a:rPr lang="en" sz="1100">
                <a:solidFill>
                  <a:srgbClr val="040C28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A measure of how much an investment has increased on average each year during a specific period</a:t>
            </a:r>
            <a:endParaRPr sz="650"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annualized_returns = df.pct_change().mean().apply(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x*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Annualized Volatility -  </a:t>
            </a:r>
            <a:r>
              <a:rPr lang="en" sz="1100">
                <a:solidFill>
                  <a:srgbClr val="040C28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Calculated by multiplying the standard deviation of a set of monthly returns by the square root of 12</a:t>
            </a:r>
            <a:endParaRPr sz="1100">
              <a:solidFill>
                <a:srgbClr val="040C28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annualized_volatil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ity = df.pct_change().std().apply(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x*np.sqrt(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75" y="1712238"/>
            <a:ext cx="3705225" cy="9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00" y="3190838"/>
            <a:ext cx="3819525" cy="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600" y="3144125"/>
            <a:ext cx="4290600" cy="18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Metrics - 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Daily Return Statistics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51228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1 -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Mean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use this to calculate Annualized Returns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2 -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use this to calculate Annualized Volatility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3 -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Kurtosis: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tell us about the </a:t>
            </a:r>
            <a:r>
              <a:rPr lang="en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tails of the normal distribution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measure of Kurtosis tells us how much </a:t>
            </a:r>
            <a:r>
              <a:rPr lang="en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our histogram is from that traditional normal distribution.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0225"/>
            <a:ext cx="8839203" cy="242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252700" y="501575"/>
            <a:ext cx="43791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ax = plt.subplots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figsize=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sharex=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sharey=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sns.histplot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daily_returns.MSFT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bins=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color=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'navy'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ax=ax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kde=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sns.histplot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daily_returns.AAPL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bins=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color=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'darkred'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ax=ax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kde=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alpha=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.set_xlabel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'MSFT vs. AAPL'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plt.tight_layout</a:t>
            </a:r>
            <a:r>
              <a:rPr lang="en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 Correlations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583400" y="1187550"/>
            <a:ext cx="51228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sns.heatmap(daily_returns.corr(), annot=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vmin=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mask=mask, linewidths=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75" y="1234738"/>
            <a:ext cx="1884425" cy="11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25" y="1852875"/>
            <a:ext cx="3685550" cy="27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 Correlations - Scatter Plot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47225"/>
            <a:ext cx="6229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fig, ax = plt.subplots(1,2, figsize=(10,5), sharex=True, sharey=True)</a:t>
            </a:r>
            <a:endParaRPr sz="4218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sns.regplot(data=daily_returns, x=daily_returns.AAPL, y=daily_returns.MSFT ,scatter=True, marker='*', ax=ax[0], color='orange')</a:t>
            </a:r>
            <a:endParaRPr sz="4218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77"/>
              <a:buFont typeface="Arial"/>
              <a:buNone/>
            </a:pPr>
            <a:r>
              <a:rPr lang="en" sz="4218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plt.tight_layout()</a:t>
            </a:r>
            <a:endParaRPr sz="4368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44930" t="0"/>
          <a:stretch/>
        </p:blipFill>
        <p:spPr>
          <a:xfrm>
            <a:off x="2292775" y="1816050"/>
            <a:ext cx="3505926" cy="3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 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Correlation Coefficient, Pvalue, and Beta using Stats model (Simple Linear Regression)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644900" y="1266200"/>
            <a:ext cx="33192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statsmodels</a:t>
            </a: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statsmodels.api </a:t>
            </a:r>
            <a:r>
              <a:rPr lang="en" sz="9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sm</a:t>
            </a: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ml = daily_returns.copy()</a:t>
            </a: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ml[</a:t>
            </a:r>
            <a:r>
              <a:rPr lang="en" sz="9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'intercept'</a:t>
            </a: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9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lm = sm.OLS(ml.MSFT, ml[[</a:t>
            </a:r>
            <a:r>
              <a:rPr lang="en" sz="9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'intercept'</a:t>
            </a: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'AAPL'</a:t>
            </a: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res = lm.fit()</a:t>
            </a: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res.summary()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75" y="1147225"/>
            <a:ext cx="430790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 Cumulative Returns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69862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Candles Chart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5112050" y="1071025"/>
            <a:ext cx="38853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df_aapl = pd.read_csv(</a:t>
            </a:r>
            <a:r>
              <a:rPr lang="en" sz="756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'AAPL.csv'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index_col=</a:t>
            </a:r>
            <a:r>
              <a:rPr lang="en" sz="756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parse_dates=</a:t>
            </a:r>
            <a:r>
              <a:rPr lang="en" sz="756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mask = (df_aapl.index &gt;= </a:t>
            </a:r>
            <a:r>
              <a:rPr lang="en" sz="756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'2019-01-01'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&amp; (df_aapl.index &lt;= </a:t>
            </a:r>
            <a:r>
              <a:rPr lang="en" sz="756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'2019-12-31'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75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df_aapl = df_aapl.loc[mask]</a:t>
            </a:r>
            <a:endParaRPr sz="75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75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mpf.plot(df_aapl, </a:t>
            </a:r>
            <a:r>
              <a:rPr lang="en" sz="756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56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'candle'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volume=</a:t>
            </a:r>
            <a:r>
              <a:rPr lang="en" sz="756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mav=(</a:t>
            </a:r>
            <a:r>
              <a:rPr lang="en" sz="756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756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title=</a:t>
            </a:r>
            <a:r>
              <a:rPr lang="en" sz="756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'AAPL'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tight_layout=</a:t>
            </a:r>
            <a:r>
              <a:rPr lang="en" sz="756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figratio=(</a:t>
            </a:r>
            <a:r>
              <a:rPr lang="en" sz="756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756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style=</a:t>
            </a:r>
            <a:r>
              <a:rPr lang="en" sz="756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'yahoo'</a:t>
            </a:r>
            <a:r>
              <a:rPr lang="en" sz="75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25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88" y="2532025"/>
            <a:ext cx="7864224" cy="22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635000" y="1065625"/>
            <a:ext cx="4472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rgbClr val="2C40D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Candlestick charts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show that emotion by visually representing the size of price moves with different colors. 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Traders use candlestick charts to determine possible price movement based on past patterns.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Useful when trading as they show </a:t>
            </a:r>
            <a:r>
              <a:rPr lang="en" sz="1150" u="sng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four price points (open, close, high, and low)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throughout the period the trader specifies.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Capstone Project: Analysing Stock performance </a:t>
            </a:r>
            <a:endParaRPr sz="222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35600"/>
            <a:ext cx="85206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468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63"/>
              <a:buFont typeface="Roboto"/>
              <a:buChar char="●"/>
            </a:pPr>
            <a:r>
              <a:rPr b="1"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 Definition: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analyze stock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over a 5 year period. Also to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similar stocks.</a:t>
            </a:r>
            <a:endParaRPr sz="14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3"/>
              <a:buFont typeface="Roboto"/>
              <a:buChar char="●"/>
            </a:pPr>
            <a:r>
              <a:rPr b="1"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Dataset: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YFinance</a:t>
            </a:r>
            <a:endParaRPr sz="14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3"/>
              <a:buFont typeface="Roboto"/>
              <a:buChar char="●"/>
            </a:pPr>
            <a:r>
              <a:rPr b="1"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Stocks: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Apple &amp; Microsoft</a:t>
            </a:r>
            <a:endParaRPr sz="14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3"/>
              <a:buFont typeface="Roboto"/>
              <a:buChar char="●"/>
            </a:pPr>
            <a:r>
              <a:rPr b="1"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Metrics: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Derive information on Stock movement, Ratios,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Volatility </a:t>
            </a:r>
            <a:endParaRPr sz="14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3"/>
              <a:buFont typeface="Roboto"/>
              <a:buChar char="●"/>
            </a:pPr>
            <a:r>
              <a:rPr b="1"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Visualization: </a:t>
            </a: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Display the information using Graphs, Histograms, Bollinger Bands, HeatMap, Scatter Plot, Candles chart</a:t>
            </a:r>
            <a:endParaRPr sz="14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92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Import stocks price data from Yahoo Finance - Analyze the data &amp; compare performance </a:t>
            </a:r>
            <a:endParaRPr sz="22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35600"/>
            <a:ext cx="85206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768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Download data from yahoo finance using stocknames example ['MSFT', 'AAPL']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normalised graphs, ie, starting at 1 for all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Daily returns ratio = df.pct_change()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Metrics: Daily Returns Ratio, Annualized Returns, Annualized Volatility, 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Metrics: Correlation using HeatMap, Scatter Plot, Co-efficient 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Cumulative</a:t>
            </a: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Returns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7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3"/>
              <a:buFont typeface="Roboto"/>
              <a:buChar char="●"/>
            </a:pPr>
            <a:r>
              <a:rPr lang="en" sz="1262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Candles chart</a:t>
            </a:r>
            <a:endParaRPr sz="126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2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r>
              <a:rPr lang="en"/>
              <a:t> Data from YFinance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stocknames = 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'AAPL'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'MSFT'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#ticker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startdate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'2019-01-01'      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#Start Date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enddate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'2023-12-31'         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#End Date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interval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'1d'                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#Interval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stock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stocknames: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df = yf.download(stock, interval=interval, period=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df.to_csv(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'stocks_data\\{}.csv'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(stock))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Statistics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df_desc = df.describe().T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df_desc[[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'mean'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'std'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'50%'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8" y="2069138"/>
            <a:ext cx="57816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look at the prices - Adj. Closing Price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plotly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px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px.line(data_frame=df, title=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'Tickers Adj. Close Prices'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width=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height=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75" y="1851075"/>
            <a:ext cx="5705214" cy="27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Stock Movement by Adj. Closing Price(Daily Cumm. Return)</a:t>
            </a:r>
            <a:endParaRPr sz="358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need to observe the 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relative stock movement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i.e. how much the stock went up or down compared to the other stocks. Therefore we need to </a:t>
            </a:r>
            <a:r>
              <a:rPr b="1" lang="en" sz="1100">
                <a:solidFill>
                  <a:srgbClr val="21212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Normalize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stock prices to start with $1.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do this we will </a:t>
            </a: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divide the prices of each column by Day-One-Price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-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Norm=df/df.iloc[0,:]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2153250"/>
            <a:ext cx="1746125" cy="23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475" y="2194250"/>
            <a:ext cx="7455727" cy="24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Bollinger’s Band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Bands® is a technical analysis tool to generate oversold or overbought signals and was developed by John Bollinger.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Three lines compose Bollinger Bands: A simple moving average, or the middle band, and an upper and lower band.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upper and lower bands are typically 2 standard deviations +/- from a 20-day simple moving average and can be modified.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the price continually touches the upper Bollinger Band, it can indicate an overbought signal.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price continually touches the lower band it can indicate an oversold signal.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5" y="2283600"/>
            <a:ext cx="8839202" cy="24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 </a:t>
            </a:r>
            <a:r>
              <a:rPr lang="en" sz="2100">
                <a:solidFill>
                  <a:srgbClr val="FFA500"/>
                </a:solidFill>
                <a:highlight>
                  <a:srgbClr val="FFFFFF"/>
                </a:highlight>
              </a:rPr>
              <a:t>Daily Returns Ratio:</a:t>
            </a: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</a:rPr>
              <a:t> how much did the price go up or down on a particular day</a:t>
            </a:r>
            <a:endParaRPr sz="48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50">
                <a:latin typeface="Roboto"/>
                <a:ea typeface="Roboto"/>
                <a:cs typeface="Roboto"/>
                <a:sym typeface="Roboto"/>
              </a:rPr>
              <a:t>DailyReturns(t)=(price[t]/price[t−1])−1</a:t>
            </a:r>
            <a:endParaRPr b="1" i="1"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daily_returns = (df / df.shift(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0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#Daily Returns Ratio global statistics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daily_returns.describe().T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400" y="1548350"/>
            <a:ext cx="1645175" cy="17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972063"/>
            <a:ext cx="46005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